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1"/>
  </p:sldMasterIdLst>
  <p:sldIdLst>
    <p:sldId id="318" r:id="rId2"/>
    <p:sldId id="260" r:id="rId3"/>
    <p:sldId id="319" r:id="rId4"/>
    <p:sldId id="320" r:id="rId5"/>
    <p:sldId id="321" r:id="rId6"/>
    <p:sldId id="322" r:id="rId7"/>
    <p:sldId id="323" r:id="rId8"/>
    <p:sldId id="324" r:id="rId9"/>
    <p:sldId id="325" r:id="rId10"/>
    <p:sldId id="326" r:id="rId11"/>
    <p:sldId id="327" r:id="rId12"/>
    <p:sldId id="328" r:id="rId13"/>
    <p:sldId id="329" r:id="rId14"/>
    <p:sldId id="330" r:id="rId15"/>
    <p:sldId id="331" r:id="rId16"/>
    <p:sldId id="332" r:id="rId17"/>
    <p:sldId id="333" r:id="rId18"/>
    <p:sldId id="334" r:id="rId19"/>
    <p:sldId id="335" r:id="rId20"/>
    <p:sldId id="336" r:id="rId21"/>
    <p:sldId id="337" r:id="rId22"/>
    <p:sldId id="312" r:id="rId23"/>
    <p:sldId id="288" r:id="rId24"/>
    <p:sldId id="289" r:id="rId25"/>
    <p:sldId id="313" r:id="rId26"/>
    <p:sldId id="290" r:id="rId27"/>
    <p:sldId id="314" r:id="rId28"/>
    <p:sldId id="315" r:id="rId29"/>
    <p:sldId id="291" r:id="rId30"/>
    <p:sldId id="296" r:id="rId31"/>
    <p:sldId id="308" r:id="rId32"/>
    <p:sldId id="309" r:id="rId33"/>
    <p:sldId id="311" r:id="rId34"/>
    <p:sldId id="310" r:id="rId35"/>
    <p:sldId id="261" r:id="rId36"/>
    <p:sldId id="354" r:id="rId37"/>
    <p:sldId id="355" r:id="rId38"/>
    <p:sldId id="356" r:id="rId39"/>
    <p:sldId id="316" r:id="rId40"/>
    <p:sldId id="284" r:id="rId41"/>
    <p:sldId id="286" r:id="rId42"/>
    <p:sldId id="307" r:id="rId43"/>
    <p:sldId id="287" r:id="rId44"/>
    <p:sldId id="262" r:id="rId45"/>
    <p:sldId id="279" r:id="rId46"/>
    <p:sldId id="306" r:id="rId47"/>
    <p:sldId id="280" r:id="rId48"/>
    <p:sldId id="281" r:id="rId49"/>
    <p:sldId id="282" r:id="rId50"/>
    <p:sldId id="348" r:id="rId51"/>
    <p:sldId id="350" r:id="rId52"/>
    <p:sldId id="347" r:id="rId53"/>
    <p:sldId id="351" r:id="rId54"/>
    <p:sldId id="305" r:id="rId55"/>
    <p:sldId id="283" r:id="rId56"/>
    <p:sldId id="352" r:id="rId57"/>
    <p:sldId id="353" r:id="rId58"/>
    <p:sldId id="369" r:id="rId59"/>
    <p:sldId id="263" r:id="rId60"/>
    <p:sldId id="275" r:id="rId61"/>
    <p:sldId id="304" r:id="rId62"/>
    <p:sldId id="276" r:id="rId63"/>
    <p:sldId id="277" r:id="rId64"/>
    <p:sldId id="278" r:id="rId65"/>
    <p:sldId id="264" r:id="rId66"/>
    <p:sldId id="269" r:id="rId67"/>
    <p:sldId id="300" r:id="rId68"/>
    <p:sldId id="270" r:id="rId69"/>
    <p:sldId id="271" r:id="rId70"/>
    <p:sldId id="301" r:id="rId71"/>
    <p:sldId id="272" r:id="rId72"/>
    <p:sldId id="302" r:id="rId73"/>
    <p:sldId id="274" r:id="rId74"/>
    <p:sldId id="303" r:id="rId75"/>
    <p:sldId id="273" r:id="rId76"/>
    <p:sldId id="265" r:id="rId77"/>
    <p:sldId id="266" r:id="rId78"/>
    <p:sldId id="357" r:id="rId79"/>
    <p:sldId id="297" r:id="rId80"/>
    <p:sldId id="298" r:id="rId81"/>
    <p:sldId id="268" r:id="rId82"/>
    <p:sldId id="299" r:id="rId83"/>
    <p:sldId id="267" r:id="rId84"/>
    <p:sldId id="358" r:id="rId85"/>
    <p:sldId id="359" r:id="rId86"/>
    <p:sldId id="360" r:id="rId87"/>
    <p:sldId id="361" r:id="rId88"/>
    <p:sldId id="362" r:id="rId89"/>
    <p:sldId id="363" r:id="rId90"/>
    <p:sldId id="364" r:id="rId91"/>
    <p:sldId id="365" r:id="rId92"/>
    <p:sldId id="366" r:id="rId93"/>
    <p:sldId id="367" r:id="rId94"/>
    <p:sldId id="368" r:id="rId95"/>
    <p:sldId id="338" r:id="rId96"/>
    <p:sldId id="339" r:id="rId97"/>
    <p:sldId id="340" r:id="rId98"/>
    <p:sldId id="341" r:id="rId99"/>
    <p:sldId id="342" r:id="rId100"/>
    <p:sldId id="343" r:id="rId101"/>
    <p:sldId id="344" r:id="rId102"/>
    <p:sldId id="345" r:id="rId103"/>
    <p:sldId id="346" r:id="rId10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07" autoAdjust="0"/>
    <p:restoredTop sz="95768"/>
  </p:normalViewPr>
  <p:slideViewPr>
    <p:cSldViewPr snapToGrid="0" snapToObjects="1">
      <p:cViewPr varScale="1">
        <p:scale>
          <a:sx n="79" d="100"/>
          <a:sy n="79" d="100"/>
        </p:scale>
        <p:origin x="158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image" Target="../media/image32.wmf"/><Relationship Id="rId7" Type="http://schemas.openxmlformats.org/officeDocument/2006/relationships/image" Target="../media/image36.wmf"/><Relationship Id="rId2" Type="http://schemas.openxmlformats.org/officeDocument/2006/relationships/image" Target="../media/image31.wmf"/><Relationship Id="rId1" Type="http://schemas.openxmlformats.org/officeDocument/2006/relationships/image" Target="../media/image30.wmf"/><Relationship Id="rId6" Type="http://schemas.openxmlformats.org/officeDocument/2006/relationships/image" Target="../media/image35.wmf"/><Relationship Id="rId5" Type="http://schemas.openxmlformats.org/officeDocument/2006/relationships/image" Target="../media/image34.wmf"/><Relationship Id="rId10" Type="http://schemas.openxmlformats.org/officeDocument/2006/relationships/image" Target="../media/image39.wmf"/><Relationship Id="rId4" Type="http://schemas.openxmlformats.org/officeDocument/2006/relationships/image" Target="../media/image33.wmf"/><Relationship Id="rId9" Type="http://schemas.openxmlformats.org/officeDocument/2006/relationships/image" Target="../media/image38.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60.wmf"/><Relationship Id="rId1" Type="http://schemas.openxmlformats.org/officeDocument/2006/relationships/image" Target="../media/image62.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60.wmf"/><Relationship Id="rId1" Type="http://schemas.openxmlformats.org/officeDocument/2006/relationships/image" Target="../media/image62.wmf"/><Relationship Id="rId5" Type="http://schemas.openxmlformats.org/officeDocument/2006/relationships/image" Target="../media/image35.wmf"/><Relationship Id="rId4" Type="http://schemas.openxmlformats.org/officeDocument/2006/relationships/image" Target="../media/image58.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58.wmf"/><Relationship Id="rId4" Type="http://schemas.openxmlformats.org/officeDocument/2006/relationships/image" Target="../media/image69.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58.wmf"/><Relationship Id="rId4" Type="http://schemas.openxmlformats.org/officeDocument/2006/relationships/image" Target="../media/image69.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58.wmf"/><Relationship Id="rId1" Type="http://schemas.openxmlformats.org/officeDocument/2006/relationships/image" Target="../media/image70.wmf"/><Relationship Id="rId4" Type="http://schemas.openxmlformats.org/officeDocument/2006/relationships/image" Target="../media/image71.w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79.wmf"/><Relationship Id="rId3" Type="http://schemas.openxmlformats.org/officeDocument/2006/relationships/image" Target="../media/image68.wmf"/><Relationship Id="rId7" Type="http://schemas.openxmlformats.org/officeDocument/2006/relationships/image" Target="../media/image78.wmf"/><Relationship Id="rId2" Type="http://schemas.openxmlformats.org/officeDocument/2006/relationships/image" Target="../media/image58.wmf"/><Relationship Id="rId1" Type="http://schemas.openxmlformats.org/officeDocument/2006/relationships/image" Target="../media/image70.wmf"/><Relationship Id="rId6" Type="http://schemas.openxmlformats.org/officeDocument/2006/relationships/image" Target="../media/image77.wmf"/><Relationship Id="rId5" Type="http://schemas.openxmlformats.org/officeDocument/2006/relationships/image" Target="../media/image76.wmf"/><Relationship Id="rId4" Type="http://schemas.openxmlformats.org/officeDocument/2006/relationships/image" Target="../media/image71.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image" Target="../media/image82.wmf"/><Relationship Id="rId6" Type="http://schemas.openxmlformats.org/officeDocument/2006/relationships/image" Target="../media/image87.wmf"/><Relationship Id="rId5" Type="http://schemas.openxmlformats.org/officeDocument/2006/relationships/image" Target="../media/image86.wmf"/><Relationship Id="rId4" Type="http://schemas.openxmlformats.org/officeDocument/2006/relationships/image" Target="../media/image85.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90.wmf"/><Relationship Id="rId7" Type="http://schemas.openxmlformats.org/officeDocument/2006/relationships/image" Target="../media/image93.wmf"/><Relationship Id="rId2" Type="http://schemas.openxmlformats.org/officeDocument/2006/relationships/image" Target="../media/image67.wmf"/><Relationship Id="rId1" Type="http://schemas.openxmlformats.org/officeDocument/2006/relationships/image" Target="../media/image55.wmf"/><Relationship Id="rId6" Type="http://schemas.openxmlformats.org/officeDocument/2006/relationships/image" Target="../media/image92.wmf"/><Relationship Id="rId5" Type="http://schemas.openxmlformats.org/officeDocument/2006/relationships/image" Target="../media/image35.wmf"/><Relationship Id="rId4" Type="http://schemas.openxmlformats.org/officeDocument/2006/relationships/image" Target="../media/image91.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93.wmf"/><Relationship Id="rId1" Type="http://schemas.openxmlformats.org/officeDocument/2006/relationships/image" Target="../media/image9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35.wmf"/><Relationship Id="rId4" Type="http://schemas.openxmlformats.org/officeDocument/2006/relationships/image" Target="../media/image44.w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91.wmf"/><Relationship Id="rId13" Type="http://schemas.openxmlformats.org/officeDocument/2006/relationships/image" Target="../media/image105.wmf"/><Relationship Id="rId3" Type="http://schemas.openxmlformats.org/officeDocument/2006/relationships/image" Target="../media/image99.wmf"/><Relationship Id="rId7" Type="http://schemas.openxmlformats.org/officeDocument/2006/relationships/image" Target="../media/image92.wmf"/><Relationship Id="rId12" Type="http://schemas.openxmlformats.org/officeDocument/2006/relationships/image" Target="../media/image104.wmf"/><Relationship Id="rId2" Type="http://schemas.openxmlformats.org/officeDocument/2006/relationships/image" Target="../media/image98.wmf"/><Relationship Id="rId1" Type="http://schemas.openxmlformats.org/officeDocument/2006/relationships/image" Target="../media/image69.wmf"/><Relationship Id="rId6" Type="http://schemas.openxmlformats.org/officeDocument/2006/relationships/image" Target="../media/image100.wmf"/><Relationship Id="rId11" Type="http://schemas.openxmlformats.org/officeDocument/2006/relationships/image" Target="../media/image103.wmf"/><Relationship Id="rId5" Type="http://schemas.openxmlformats.org/officeDocument/2006/relationships/image" Target="../media/image58.wmf"/><Relationship Id="rId10" Type="http://schemas.openxmlformats.org/officeDocument/2006/relationships/image" Target="../media/image102.wmf"/><Relationship Id="rId4" Type="http://schemas.openxmlformats.org/officeDocument/2006/relationships/image" Target="../media/image70.wmf"/><Relationship Id="rId9" Type="http://schemas.openxmlformats.org/officeDocument/2006/relationships/image" Target="../media/image101.wmf"/><Relationship Id="rId14" Type="http://schemas.openxmlformats.org/officeDocument/2006/relationships/image" Target="../media/image106.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image" Target="../media/image30.wmf"/><Relationship Id="rId1" Type="http://schemas.openxmlformats.org/officeDocument/2006/relationships/image" Target="../media/image69.wmf"/><Relationship Id="rId6" Type="http://schemas.openxmlformats.org/officeDocument/2006/relationships/image" Target="../media/image121.wmf"/><Relationship Id="rId5" Type="http://schemas.openxmlformats.org/officeDocument/2006/relationships/image" Target="../media/image120.wmf"/><Relationship Id="rId4" Type="http://schemas.openxmlformats.org/officeDocument/2006/relationships/image" Target="../media/image92.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129.wmf"/><Relationship Id="rId1" Type="http://schemas.openxmlformats.org/officeDocument/2006/relationships/image" Target="../media/image128.wmf"/><Relationship Id="rId4" Type="http://schemas.openxmlformats.org/officeDocument/2006/relationships/image" Target="../media/image130.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31.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34.wmf"/><Relationship Id="rId1" Type="http://schemas.openxmlformats.org/officeDocument/2006/relationships/image" Target="../media/image133.wmf"/></Relationships>
</file>

<file path=ppt/drawings/_rels/vmlDrawing25.vml.rels><?xml version="1.0" encoding="UTF-8" standalone="yes"?>
<Relationships xmlns="http://schemas.openxmlformats.org/package/2006/relationships"><Relationship Id="rId8" Type="http://schemas.openxmlformats.org/officeDocument/2006/relationships/image" Target="../media/image100.wmf"/><Relationship Id="rId3" Type="http://schemas.openxmlformats.org/officeDocument/2006/relationships/image" Target="../media/image92.wmf"/><Relationship Id="rId7" Type="http://schemas.openxmlformats.org/officeDocument/2006/relationships/image" Target="../media/image119.wmf"/><Relationship Id="rId2" Type="http://schemas.openxmlformats.org/officeDocument/2006/relationships/image" Target="../media/image136.wmf"/><Relationship Id="rId1" Type="http://schemas.openxmlformats.org/officeDocument/2006/relationships/image" Target="../media/image135.wmf"/><Relationship Id="rId6" Type="http://schemas.openxmlformats.org/officeDocument/2006/relationships/image" Target="../media/image138.wmf"/><Relationship Id="rId5" Type="http://schemas.openxmlformats.org/officeDocument/2006/relationships/image" Target="../media/image137.wmf"/><Relationship Id="rId10" Type="http://schemas.openxmlformats.org/officeDocument/2006/relationships/image" Target="../media/image139.wmf"/><Relationship Id="rId4" Type="http://schemas.openxmlformats.org/officeDocument/2006/relationships/image" Target="../media/image91.wmf"/><Relationship Id="rId9" Type="http://schemas.openxmlformats.org/officeDocument/2006/relationships/image" Target="../media/image58.wmf"/></Relationships>
</file>

<file path=ppt/drawings/_rels/vmlDrawing26.vml.rels><?xml version="1.0" encoding="UTF-8" standalone="yes"?>
<Relationships xmlns="http://schemas.openxmlformats.org/package/2006/relationships"><Relationship Id="rId8" Type="http://schemas.openxmlformats.org/officeDocument/2006/relationships/image" Target="../media/image147.wmf"/><Relationship Id="rId3" Type="http://schemas.openxmlformats.org/officeDocument/2006/relationships/image" Target="../media/image143.wmf"/><Relationship Id="rId7" Type="http://schemas.openxmlformats.org/officeDocument/2006/relationships/image" Target="../media/image131.wmf"/><Relationship Id="rId2" Type="http://schemas.openxmlformats.org/officeDocument/2006/relationships/image" Target="../media/image142.wmf"/><Relationship Id="rId1" Type="http://schemas.openxmlformats.org/officeDocument/2006/relationships/image" Target="../media/image141.wmf"/><Relationship Id="rId6" Type="http://schemas.openxmlformats.org/officeDocument/2006/relationships/image" Target="../media/image146.wmf"/><Relationship Id="rId11" Type="http://schemas.openxmlformats.org/officeDocument/2006/relationships/image" Target="../media/image150.wmf"/><Relationship Id="rId5" Type="http://schemas.openxmlformats.org/officeDocument/2006/relationships/image" Target="../media/image145.wmf"/><Relationship Id="rId10" Type="http://schemas.openxmlformats.org/officeDocument/2006/relationships/image" Target="../media/image149.wmf"/><Relationship Id="rId4" Type="http://schemas.openxmlformats.org/officeDocument/2006/relationships/image" Target="../media/image144.wmf"/><Relationship Id="rId9" Type="http://schemas.openxmlformats.org/officeDocument/2006/relationships/image" Target="../media/image148.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54.wmf"/><Relationship Id="rId7" Type="http://schemas.openxmlformats.org/officeDocument/2006/relationships/image" Target="../media/image158.wmf"/><Relationship Id="rId2" Type="http://schemas.openxmlformats.org/officeDocument/2006/relationships/image" Target="../media/image153.wmf"/><Relationship Id="rId1" Type="http://schemas.openxmlformats.org/officeDocument/2006/relationships/image" Target="../media/image152.wmf"/><Relationship Id="rId6" Type="http://schemas.openxmlformats.org/officeDocument/2006/relationships/image" Target="../media/image157.wmf"/><Relationship Id="rId5" Type="http://schemas.openxmlformats.org/officeDocument/2006/relationships/image" Target="../media/image156.wmf"/><Relationship Id="rId4" Type="http://schemas.openxmlformats.org/officeDocument/2006/relationships/image" Target="../media/image155.wmf"/></Relationships>
</file>

<file path=ppt/drawings/_rels/vmlDrawing28.vml.rels><?xml version="1.0" encoding="UTF-8" standalone="yes"?>
<Relationships xmlns="http://schemas.openxmlformats.org/package/2006/relationships"><Relationship Id="rId8" Type="http://schemas.openxmlformats.org/officeDocument/2006/relationships/image" Target="../media/image159.wmf"/><Relationship Id="rId3" Type="http://schemas.openxmlformats.org/officeDocument/2006/relationships/image" Target="../media/image154.wmf"/><Relationship Id="rId7" Type="http://schemas.openxmlformats.org/officeDocument/2006/relationships/image" Target="../media/image158.wmf"/><Relationship Id="rId12" Type="http://schemas.openxmlformats.org/officeDocument/2006/relationships/image" Target="../media/image163.wmf"/><Relationship Id="rId2" Type="http://schemas.openxmlformats.org/officeDocument/2006/relationships/image" Target="../media/image153.wmf"/><Relationship Id="rId1" Type="http://schemas.openxmlformats.org/officeDocument/2006/relationships/image" Target="../media/image152.wmf"/><Relationship Id="rId6" Type="http://schemas.openxmlformats.org/officeDocument/2006/relationships/image" Target="../media/image157.wmf"/><Relationship Id="rId11" Type="http://schemas.openxmlformats.org/officeDocument/2006/relationships/image" Target="../media/image162.wmf"/><Relationship Id="rId5" Type="http://schemas.openxmlformats.org/officeDocument/2006/relationships/image" Target="../media/image156.wmf"/><Relationship Id="rId10" Type="http://schemas.openxmlformats.org/officeDocument/2006/relationships/image" Target="../media/image161.wmf"/><Relationship Id="rId4" Type="http://schemas.openxmlformats.org/officeDocument/2006/relationships/image" Target="../media/image155.wmf"/><Relationship Id="rId9" Type="http://schemas.openxmlformats.org/officeDocument/2006/relationships/image" Target="../media/image160.wmf"/></Relationships>
</file>

<file path=ppt/drawings/_rels/vmlDrawing29.vml.rels><?xml version="1.0" encoding="UTF-8" standalone="yes"?>
<Relationships xmlns="http://schemas.openxmlformats.org/package/2006/relationships"><Relationship Id="rId8" Type="http://schemas.openxmlformats.org/officeDocument/2006/relationships/image" Target="../media/image170.wmf"/><Relationship Id="rId3" Type="http://schemas.openxmlformats.org/officeDocument/2006/relationships/image" Target="../media/image69.wmf"/><Relationship Id="rId7" Type="http://schemas.openxmlformats.org/officeDocument/2006/relationships/image" Target="../media/image169.wmf"/><Relationship Id="rId2" Type="http://schemas.openxmlformats.org/officeDocument/2006/relationships/image" Target="../media/image141.wmf"/><Relationship Id="rId1" Type="http://schemas.openxmlformats.org/officeDocument/2006/relationships/image" Target="../media/image165.wmf"/><Relationship Id="rId6" Type="http://schemas.openxmlformats.org/officeDocument/2006/relationships/image" Target="../media/image168.wmf"/><Relationship Id="rId5" Type="http://schemas.openxmlformats.org/officeDocument/2006/relationships/image" Target="../media/image167.wmf"/><Relationship Id="rId4" Type="http://schemas.openxmlformats.org/officeDocument/2006/relationships/image" Target="../media/image16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3.wmf"/><Relationship Id="rId7" Type="http://schemas.openxmlformats.org/officeDocument/2006/relationships/image" Target="../media/image47.wmf"/><Relationship Id="rId2" Type="http://schemas.openxmlformats.org/officeDocument/2006/relationships/image" Target="../media/image42.wmf"/><Relationship Id="rId1" Type="http://schemas.openxmlformats.org/officeDocument/2006/relationships/image" Target="../media/image35.wmf"/><Relationship Id="rId6" Type="http://schemas.openxmlformats.org/officeDocument/2006/relationships/image" Target="../media/image46.wmf"/><Relationship Id="rId5" Type="http://schemas.openxmlformats.org/officeDocument/2006/relationships/image" Target="../media/image45.wmf"/><Relationship Id="rId4" Type="http://schemas.openxmlformats.org/officeDocument/2006/relationships/image" Target="../media/image44.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75.wmf"/><Relationship Id="rId2" Type="http://schemas.openxmlformats.org/officeDocument/2006/relationships/image" Target="../media/image174.wmf"/><Relationship Id="rId1" Type="http://schemas.openxmlformats.org/officeDocument/2006/relationships/image" Target="../media/image173.wmf"/><Relationship Id="rId6" Type="http://schemas.openxmlformats.org/officeDocument/2006/relationships/image" Target="../media/image178.wmf"/><Relationship Id="rId5" Type="http://schemas.openxmlformats.org/officeDocument/2006/relationships/image" Target="../media/image177.wmf"/><Relationship Id="rId4" Type="http://schemas.openxmlformats.org/officeDocument/2006/relationships/image" Target="../media/image176.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87.wmf"/><Relationship Id="rId2" Type="http://schemas.openxmlformats.org/officeDocument/2006/relationships/image" Target="../media/image186.wmf"/><Relationship Id="rId1" Type="http://schemas.openxmlformats.org/officeDocument/2006/relationships/image" Target="../media/image185.wmf"/><Relationship Id="rId4" Type="http://schemas.openxmlformats.org/officeDocument/2006/relationships/image" Target="../media/image188.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86.wmf"/><Relationship Id="rId2" Type="http://schemas.openxmlformats.org/officeDocument/2006/relationships/image" Target="../media/image185.wmf"/><Relationship Id="rId1" Type="http://schemas.openxmlformats.org/officeDocument/2006/relationships/image" Target="../media/image190.wmf"/><Relationship Id="rId5" Type="http://schemas.openxmlformats.org/officeDocument/2006/relationships/image" Target="../media/image188.wmf"/><Relationship Id="rId4" Type="http://schemas.openxmlformats.org/officeDocument/2006/relationships/image" Target="../media/image187.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87.wmf"/><Relationship Id="rId1" Type="http://schemas.openxmlformats.org/officeDocument/2006/relationships/image" Target="../media/image186.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92.wmf"/><Relationship Id="rId7" Type="http://schemas.openxmlformats.org/officeDocument/2006/relationships/image" Target="../media/image195.wmf"/><Relationship Id="rId2" Type="http://schemas.openxmlformats.org/officeDocument/2006/relationships/image" Target="../media/image187.wmf"/><Relationship Id="rId1" Type="http://schemas.openxmlformats.org/officeDocument/2006/relationships/image" Target="../media/image186.wmf"/><Relationship Id="rId6" Type="http://schemas.openxmlformats.org/officeDocument/2006/relationships/image" Target="../media/image188.wmf"/><Relationship Id="rId5" Type="http://schemas.openxmlformats.org/officeDocument/2006/relationships/image" Target="../media/image194.wmf"/><Relationship Id="rId4" Type="http://schemas.openxmlformats.org/officeDocument/2006/relationships/image" Target="../media/image193.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87.wmf"/><Relationship Id="rId2" Type="http://schemas.openxmlformats.org/officeDocument/2006/relationships/image" Target="../media/image193.wmf"/><Relationship Id="rId1" Type="http://schemas.openxmlformats.org/officeDocument/2006/relationships/image" Target="../media/image196.wmf"/><Relationship Id="rId6" Type="http://schemas.openxmlformats.org/officeDocument/2006/relationships/image" Target="../media/image199.wmf"/><Relationship Id="rId5" Type="http://schemas.openxmlformats.org/officeDocument/2006/relationships/image" Target="../media/image198.wmf"/><Relationship Id="rId4" Type="http://schemas.openxmlformats.org/officeDocument/2006/relationships/image" Target="../media/image197.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53.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35.wmf"/><Relationship Id="rId1" Type="http://schemas.openxmlformats.org/officeDocument/2006/relationships/image" Target="../media/image53.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35.wmf"/><Relationship Id="rId1" Type="http://schemas.openxmlformats.org/officeDocument/2006/relationships/image" Target="../media/image55.wmf"/><Relationship Id="rId5" Type="http://schemas.openxmlformats.org/officeDocument/2006/relationships/image" Target="../media/image60.wmf"/><Relationship Id="rId4" Type="http://schemas.openxmlformats.org/officeDocument/2006/relationships/image" Target="../media/image5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60.wmf"/><Relationship Id="rId1" Type="http://schemas.openxmlformats.org/officeDocument/2006/relationships/image" Target="../media/image62.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60.wmf"/><Relationship Id="rId1" Type="http://schemas.openxmlformats.org/officeDocument/2006/relationships/image" Target="../media/image62.w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1857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章节名">
    <p:spTree>
      <p:nvGrpSpPr>
        <p:cNvPr id="1" name=""/>
        <p:cNvGrpSpPr/>
        <p:nvPr/>
      </p:nvGrpSpPr>
      <p:grpSpPr>
        <a:xfrm>
          <a:off x="0" y="0"/>
          <a:ext cx="0" cy="0"/>
          <a:chOff x="0" y="0"/>
          <a:chExt cx="0" cy="0"/>
        </a:xfrm>
      </p:grpSpPr>
      <p:sp>
        <p:nvSpPr>
          <p:cNvPr id="2" name="标题 1"/>
          <p:cNvSpPr>
            <a:spLocks noGrp="1"/>
          </p:cNvSpPr>
          <p:nvPr>
            <p:ph type="title"/>
          </p:nvPr>
        </p:nvSpPr>
        <p:spPr>
          <a:xfrm>
            <a:off x="628650" y="2841626"/>
            <a:ext cx="7886700" cy="1325563"/>
          </a:xfrm>
          <a:prstGeom prst="rect">
            <a:avLst/>
          </a:prstGeom>
        </p:spPr>
        <p:txBody>
          <a:bodyPr>
            <a:noAutofit/>
          </a:bodyPr>
          <a:lstStyle>
            <a:lvl1pPr algn="ctr">
              <a:defRPr sz="6000" baseline="0">
                <a:solidFill>
                  <a:schemeClr val="tx2"/>
                </a:solidFill>
                <a:latin typeface="Verdana" panose="020B0604030504040204" pitchFamily="34" charset="0"/>
                <a:ea typeface="幼圆" panose="02010509060101010101" pitchFamily="49" charset="-122"/>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2376660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60350" y="42864"/>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260350" y="1158536"/>
            <a:ext cx="8616950" cy="4930775"/>
          </a:xfrm>
        </p:spPr>
        <p:txBody>
          <a:bodyPr tIns="46800"/>
          <a:lstStyle>
            <a:lvl1pPr marL="228600" indent="-360000" algn="l">
              <a:buClr>
                <a:schemeClr val="accent1"/>
              </a:buClr>
              <a:buSzPct val="100000"/>
              <a:buFont typeface="Wingdings" panose="05000000000000000000" pitchFamily="2" charset="2"/>
              <a:buChar char="p"/>
              <a:defRPr lang="zh-CN" altLang="en-US" dirty="0" smtClean="0"/>
            </a:lvl1pPr>
            <a:lvl2pPr marL="685800" indent="-360000">
              <a:buClr>
                <a:schemeClr val="accent1"/>
              </a:buClr>
              <a:buFont typeface="Wingdings" panose="05000000000000000000" pitchFamily="2" charset="2"/>
              <a:buChar char="l"/>
              <a:defRPr sz="2000"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sz="1800"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5pPr>
            <a:lvl6pPr marL="2286000" indent="0">
              <a:buClr>
                <a:schemeClr val="tx2"/>
              </a:buClr>
              <a:buFont typeface="Arial" panose="020B0604020202020204" pitchFamily="34" charset="0"/>
              <a:buNone/>
              <a:defRPr/>
            </a:lvl6pPr>
            <a:lvl7pPr marL="2743200" indent="0">
              <a:buNone/>
              <a:defRPr/>
            </a:lvl7pPr>
            <a:lvl8pPr marL="3200400" indent="0">
              <a:buNone/>
              <a:defRPr/>
            </a:lvl8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dirty="0"/>
          </a:p>
        </p:txBody>
      </p:sp>
    </p:spTree>
    <p:extLst>
      <p:ext uri="{BB962C8B-B14F-4D97-AF65-F5344CB8AC3E}">
        <p14:creationId xmlns:p14="http://schemas.microsoft.com/office/powerpoint/2010/main" val="3979799808"/>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260350" y="50800"/>
            <a:ext cx="7194550" cy="787400"/>
          </a:xfrm>
        </p:spPr>
        <p:txBody>
          <a:bodyPr/>
          <a:lstStyle>
            <a:lvl1pPr>
              <a:defRPr baseline="0"/>
            </a:lvl1pPr>
          </a:lstStyle>
          <a:p>
            <a:r>
              <a:rPr lang="zh-CN" altLang="en-US"/>
              <a:t>单击此处编辑母版标题样式</a:t>
            </a:r>
            <a:endParaRPr lang="zh-CN" altLang="en-US" dirty="0"/>
          </a:p>
        </p:txBody>
      </p:sp>
      <p:sp>
        <p:nvSpPr>
          <p:cNvPr id="7" name="文本占位符 6"/>
          <p:cNvSpPr>
            <a:spLocks noGrp="1"/>
          </p:cNvSpPr>
          <p:nvPr>
            <p:ph type="body" sz="quarter" idx="13"/>
          </p:nvPr>
        </p:nvSpPr>
        <p:spPr>
          <a:xfrm>
            <a:off x="260350" y="1149013"/>
            <a:ext cx="8629650" cy="457200"/>
          </a:xfrm>
        </p:spPr>
        <p:txBody>
          <a:bodyPr>
            <a:normAutofit/>
          </a:bodyPr>
          <a:lstStyle>
            <a:lvl1pPr marL="0" indent="0">
              <a:buFont typeface="Arial" panose="020B0604020202020204" pitchFamily="34" charset="0"/>
              <a:buNone/>
              <a:defRPr sz="3000" baseline="0">
                <a:solidFill>
                  <a:schemeClr val="tx2"/>
                </a:solidFill>
                <a:latin typeface="Verdana" panose="020B0604030504040204" pitchFamily="34" charset="0"/>
                <a:ea typeface="微软雅黑" panose="020B0503020204020204" pitchFamily="34" charset="-122"/>
              </a:defRPr>
            </a:lvl1pPr>
            <a:lvl2pPr marL="457200" indent="0">
              <a:buNone/>
              <a:defRPr/>
            </a:lvl2pPr>
          </a:lstStyle>
          <a:p>
            <a:pPr lvl="0"/>
            <a:r>
              <a:rPr lang="zh-CN" altLang="en-US"/>
              <a:t>单击此处编辑母版文本样式</a:t>
            </a:r>
          </a:p>
        </p:txBody>
      </p:sp>
      <p:sp>
        <p:nvSpPr>
          <p:cNvPr id="9" name="内容占位符 8"/>
          <p:cNvSpPr>
            <a:spLocks noGrp="1"/>
          </p:cNvSpPr>
          <p:nvPr>
            <p:ph sz="quarter" idx="14"/>
          </p:nvPr>
        </p:nvSpPr>
        <p:spPr>
          <a:xfrm>
            <a:off x="260350" y="1720513"/>
            <a:ext cx="8629650" cy="4343400"/>
          </a:xfrm>
        </p:spPr>
        <p:txBody>
          <a:bodyPr/>
          <a:lstStyle>
            <a:lvl1pPr>
              <a:buClr>
                <a:schemeClr val="accent1"/>
              </a:buClr>
              <a:defRPr baseline="0"/>
            </a:lvl1pPr>
            <a:lvl2pPr>
              <a:buClr>
                <a:schemeClr val="accent1"/>
              </a:buClr>
              <a:defRPr baseline="0"/>
            </a:lvl2pPr>
            <a:lvl3pPr>
              <a:buClr>
                <a:schemeClr val="accent1"/>
              </a:buClr>
              <a:defRPr baseline="0"/>
            </a:lvl3pPr>
            <a:lvl4pPr>
              <a:buClr>
                <a:schemeClr val="accent1"/>
              </a:buClr>
              <a:defRPr baseline="0"/>
            </a:lvl4pPr>
            <a:lvl5pPr>
              <a:buClr>
                <a:schemeClr val="accent1"/>
              </a:buClr>
              <a:defRPr baseline="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529192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6700" y="1171237"/>
            <a:ext cx="396240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171237"/>
            <a:ext cx="426085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8" name="Title 1"/>
          <p:cNvSpPr>
            <a:spLocks noGrp="1"/>
          </p:cNvSpPr>
          <p:nvPr>
            <p:ph type="title"/>
          </p:nvPr>
        </p:nvSpPr>
        <p:spPr>
          <a:xfrm>
            <a:off x="260350" y="60327"/>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608820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112791"/>
            <a:ext cx="400685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60350" y="1724773"/>
            <a:ext cx="400685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572000" y="1112791"/>
            <a:ext cx="430530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572000" y="1724773"/>
            <a:ext cx="430530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 name="Title 1"/>
          <p:cNvSpPr>
            <a:spLocks noGrp="1"/>
          </p:cNvSpPr>
          <p:nvPr>
            <p:ph type="title"/>
          </p:nvPr>
        </p:nvSpPr>
        <p:spPr>
          <a:xfrm>
            <a:off x="260350" y="73027"/>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2908034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6" name="Title 1"/>
          <p:cNvSpPr>
            <a:spLocks noGrp="1"/>
          </p:cNvSpPr>
          <p:nvPr>
            <p:ph type="title"/>
          </p:nvPr>
        </p:nvSpPr>
        <p:spPr>
          <a:xfrm>
            <a:off x="260350" y="73027"/>
            <a:ext cx="7886700" cy="777874"/>
          </a:xfrm>
          <a:prstGeom prst="rect">
            <a:avLst/>
          </a:prstGeom>
        </p:spPr>
        <p:txBody>
          <a:bodyPr>
            <a:normAutofit/>
          </a:bodyPr>
          <a:lstStyle>
            <a:lvl1pPr>
              <a:defRPr sz="3600" b="1"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942904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5056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050917"/>
            <a:ext cx="8629650" cy="507047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8" name="标题占位符 7"/>
          <p:cNvSpPr>
            <a:spLocks noGrp="1"/>
          </p:cNvSpPr>
          <p:nvPr>
            <p:ph type="title"/>
          </p:nvPr>
        </p:nvSpPr>
        <p:spPr>
          <a:xfrm>
            <a:off x="260350" y="50800"/>
            <a:ext cx="7194550" cy="787400"/>
          </a:xfrm>
          <a:prstGeom prst="rect">
            <a:avLst/>
          </a:prstGeom>
        </p:spPr>
        <p:txBody>
          <a:bodyPr vert="horz" lIns="91440" tIns="45720" rIns="91440" bIns="45720" rtlCol="0" anchor="ctr">
            <a:normAutofit/>
          </a:bodyPr>
          <a:lstStyle/>
          <a:p>
            <a:r>
              <a:rPr lang="zh-CN" altLang="en-US" dirty="0"/>
              <a:t>单击此处编辑母版标题样式</a:t>
            </a:r>
          </a:p>
        </p:txBody>
      </p:sp>
    </p:spTree>
    <p:extLst>
      <p:ext uri="{BB962C8B-B14F-4D97-AF65-F5344CB8AC3E}">
        <p14:creationId xmlns:p14="http://schemas.microsoft.com/office/powerpoint/2010/main" val="1761184777"/>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Lst>
  <p:txStyles>
    <p:titleStyle>
      <a:lvl1pPr algn="l" defTabSz="914400" rtl="0" eaLnBrk="1" latinLnBrk="0" hangingPunct="1">
        <a:lnSpc>
          <a:spcPct val="90000"/>
        </a:lnSpc>
        <a:spcBef>
          <a:spcPct val="0"/>
        </a:spcBef>
        <a:buNone/>
        <a:defRPr sz="3600" b="1" kern="1200"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p:titleStyle>
    <p:bodyStyle>
      <a:lvl1pPr marL="228600" indent="-360000" algn="l" defTabSz="914400" rtl="0" eaLnBrk="1" latinLnBrk="0" hangingPunct="1">
        <a:lnSpc>
          <a:spcPct val="90000"/>
        </a:lnSpc>
        <a:spcBef>
          <a:spcPts val="1000"/>
        </a:spcBef>
        <a:buClr>
          <a:schemeClr val="tx2"/>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tx2"/>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00.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image" Target="../media/image32.wmf"/><Relationship Id="rId13" Type="http://schemas.openxmlformats.org/officeDocument/2006/relationships/oleObject" Target="../embeddings/oleObject6.bin"/><Relationship Id="rId18" Type="http://schemas.openxmlformats.org/officeDocument/2006/relationships/oleObject" Target="../embeddings/oleObject9.bin"/><Relationship Id="rId3" Type="http://schemas.openxmlformats.org/officeDocument/2006/relationships/oleObject" Target="../embeddings/oleObject1.bin"/><Relationship Id="rId21" Type="http://schemas.openxmlformats.org/officeDocument/2006/relationships/image" Target="../media/image38.wmf"/><Relationship Id="rId7" Type="http://schemas.openxmlformats.org/officeDocument/2006/relationships/oleObject" Target="../embeddings/oleObject3.bin"/><Relationship Id="rId12" Type="http://schemas.openxmlformats.org/officeDocument/2006/relationships/image" Target="../media/image34.wmf"/><Relationship Id="rId17" Type="http://schemas.openxmlformats.org/officeDocument/2006/relationships/image" Target="../media/image36.wmf"/><Relationship Id="rId25" Type="http://schemas.openxmlformats.org/officeDocument/2006/relationships/image" Target="../media/image41.png"/><Relationship Id="rId2" Type="http://schemas.openxmlformats.org/officeDocument/2006/relationships/slideLayout" Target="../slideLayouts/slideLayout4.xml"/><Relationship Id="rId16" Type="http://schemas.openxmlformats.org/officeDocument/2006/relationships/oleObject" Target="../embeddings/oleObject8.bin"/><Relationship Id="rId20" Type="http://schemas.openxmlformats.org/officeDocument/2006/relationships/oleObject" Target="../embeddings/oleObject10.bin"/><Relationship Id="rId1" Type="http://schemas.openxmlformats.org/officeDocument/2006/relationships/vmlDrawing" Target="../drawings/vmlDrawing1.vml"/><Relationship Id="rId6" Type="http://schemas.openxmlformats.org/officeDocument/2006/relationships/image" Target="../media/image31.wmf"/><Relationship Id="rId11" Type="http://schemas.openxmlformats.org/officeDocument/2006/relationships/oleObject" Target="../embeddings/oleObject5.bin"/><Relationship Id="rId24" Type="http://schemas.openxmlformats.org/officeDocument/2006/relationships/image" Target="../media/image39.wmf"/><Relationship Id="rId5" Type="http://schemas.openxmlformats.org/officeDocument/2006/relationships/oleObject" Target="../embeddings/oleObject2.bin"/><Relationship Id="rId15" Type="http://schemas.openxmlformats.org/officeDocument/2006/relationships/oleObject" Target="../embeddings/oleObject7.bin"/><Relationship Id="rId23" Type="http://schemas.openxmlformats.org/officeDocument/2006/relationships/oleObject" Target="../embeddings/oleObject11.bin"/><Relationship Id="rId10" Type="http://schemas.openxmlformats.org/officeDocument/2006/relationships/image" Target="../media/image33.wmf"/><Relationship Id="rId19" Type="http://schemas.openxmlformats.org/officeDocument/2006/relationships/image" Target="../media/image37.wmf"/><Relationship Id="rId4" Type="http://schemas.openxmlformats.org/officeDocument/2006/relationships/image" Target="../media/image30.wmf"/><Relationship Id="rId9" Type="http://schemas.openxmlformats.org/officeDocument/2006/relationships/oleObject" Target="../embeddings/oleObject4.bin"/><Relationship Id="rId14" Type="http://schemas.openxmlformats.org/officeDocument/2006/relationships/image" Target="../media/image35.wmf"/><Relationship Id="rId22" Type="http://schemas.openxmlformats.org/officeDocument/2006/relationships/image" Target="../media/image40.png"/></Relationships>
</file>

<file path=ppt/slides/_rels/slide24.xml.rels><?xml version="1.0" encoding="UTF-8" standalone="yes"?>
<Relationships xmlns="http://schemas.openxmlformats.org/package/2006/relationships"><Relationship Id="rId8" Type="http://schemas.openxmlformats.org/officeDocument/2006/relationships/image" Target="../media/image43.w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42.wmf"/><Relationship Id="rId5" Type="http://schemas.openxmlformats.org/officeDocument/2006/relationships/oleObject" Target="../embeddings/oleObject13.bin"/><Relationship Id="rId10" Type="http://schemas.openxmlformats.org/officeDocument/2006/relationships/image" Target="../media/image44.wmf"/><Relationship Id="rId4" Type="http://schemas.openxmlformats.org/officeDocument/2006/relationships/image" Target="../media/image35.wmf"/><Relationship Id="rId9" Type="http://schemas.openxmlformats.org/officeDocument/2006/relationships/oleObject" Target="../embeddings/oleObject15.bin"/></Relationships>
</file>

<file path=ppt/slides/_rels/slide25.xml.rels><?xml version="1.0" encoding="UTF-8" standalone="yes"?>
<Relationships xmlns="http://schemas.openxmlformats.org/package/2006/relationships"><Relationship Id="rId8" Type="http://schemas.openxmlformats.org/officeDocument/2006/relationships/image" Target="../media/image43.wmf"/><Relationship Id="rId13" Type="http://schemas.openxmlformats.org/officeDocument/2006/relationships/oleObject" Target="../embeddings/oleObject21.bin"/><Relationship Id="rId18" Type="http://schemas.openxmlformats.org/officeDocument/2006/relationships/image" Target="../media/image49.png"/><Relationship Id="rId3" Type="http://schemas.openxmlformats.org/officeDocument/2006/relationships/oleObject" Target="../embeddings/oleObject16.bin"/><Relationship Id="rId7" Type="http://schemas.openxmlformats.org/officeDocument/2006/relationships/oleObject" Target="../embeddings/oleObject18.bin"/><Relationship Id="rId12" Type="http://schemas.openxmlformats.org/officeDocument/2006/relationships/image" Target="../media/image45.wmf"/><Relationship Id="rId17" Type="http://schemas.openxmlformats.org/officeDocument/2006/relationships/image" Target="../media/image48.png"/><Relationship Id="rId2" Type="http://schemas.openxmlformats.org/officeDocument/2006/relationships/slideLayout" Target="../slideLayouts/slideLayout4.xml"/><Relationship Id="rId16" Type="http://schemas.openxmlformats.org/officeDocument/2006/relationships/image" Target="../media/image47.wmf"/><Relationship Id="rId1" Type="http://schemas.openxmlformats.org/officeDocument/2006/relationships/vmlDrawing" Target="../drawings/vmlDrawing3.vml"/><Relationship Id="rId6" Type="http://schemas.openxmlformats.org/officeDocument/2006/relationships/image" Target="../media/image42.wmf"/><Relationship Id="rId11" Type="http://schemas.openxmlformats.org/officeDocument/2006/relationships/oleObject" Target="../embeddings/oleObject20.bin"/><Relationship Id="rId5" Type="http://schemas.openxmlformats.org/officeDocument/2006/relationships/oleObject" Target="../embeddings/oleObject17.bin"/><Relationship Id="rId15" Type="http://schemas.openxmlformats.org/officeDocument/2006/relationships/oleObject" Target="../embeddings/oleObject22.bin"/><Relationship Id="rId10" Type="http://schemas.openxmlformats.org/officeDocument/2006/relationships/image" Target="../media/image44.wmf"/><Relationship Id="rId4" Type="http://schemas.openxmlformats.org/officeDocument/2006/relationships/image" Target="../media/image35.wmf"/><Relationship Id="rId9" Type="http://schemas.openxmlformats.org/officeDocument/2006/relationships/oleObject" Target="../embeddings/oleObject19.bin"/><Relationship Id="rId14" Type="http://schemas.openxmlformats.org/officeDocument/2006/relationships/image" Target="../media/image46.wmf"/></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0.png"/><Relationship Id="rId7" Type="http://schemas.openxmlformats.org/officeDocument/2006/relationships/image" Target="../media/image53.wmf"/><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oleObject" Target="../embeddings/oleObject23.bin"/><Relationship Id="rId5" Type="http://schemas.openxmlformats.org/officeDocument/2006/relationships/image" Target="../media/image52.png"/><Relationship Id="rId10" Type="http://schemas.openxmlformats.org/officeDocument/2006/relationships/image" Target="../media/image38.wmf"/><Relationship Id="rId4" Type="http://schemas.openxmlformats.org/officeDocument/2006/relationships/image" Target="../media/image51.png"/><Relationship Id="rId9" Type="http://schemas.openxmlformats.org/officeDocument/2006/relationships/oleObject" Target="../embeddings/oleObject24.bin"/></Relationships>
</file>

<file path=ppt/slides/_rels/slide28.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oleObject" Target="../embeddings/oleObject27.bin"/><Relationship Id="rId3" Type="http://schemas.openxmlformats.org/officeDocument/2006/relationships/image" Target="../media/image50.png"/><Relationship Id="rId7" Type="http://schemas.openxmlformats.org/officeDocument/2006/relationships/image" Target="../media/image53.wmf"/><Relationship Id="rId12" Type="http://schemas.openxmlformats.org/officeDocument/2006/relationships/image" Target="../media/image35.wmf"/><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oleObject" Target="../embeddings/oleObject25.bin"/><Relationship Id="rId11" Type="http://schemas.openxmlformats.org/officeDocument/2006/relationships/oleObject" Target="../embeddings/oleObject26.bin"/><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55.wmf"/></Relationships>
</file>

<file path=ppt/slides/_rels/slide29.xml.rels><?xml version="1.0" encoding="UTF-8" standalone="yes"?>
<Relationships xmlns="http://schemas.openxmlformats.org/package/2006/relationships"><Relationship Id="rId8" Type="http://schemas.openxmlformats.org/officeDocument/2006/relationships/image" Target="../media/image35.wmf"/><Relationship Id="rId13" Type="http://schemas.openxmlformats.org/officeDocument/2006/relationships/oleObject" Target="../embeddings/oleObject34.bin"/><Relationship Id="rId3" Type="http://schemas.openxmlformats.org/officeDocument/2006/relationships/oleObject" Target="../embeddings/oleObject28.bin"/><Relationship Id="rId7" Type="http://schemas.openxmlformats.org/officeDocument/2006/relationships/oleObject" Target="../embeddings/oleObject31.bin"/><Relationship Id="rId12" Type="http://schemas.openxmlformats.org/officeDocument/2006/relationships/image" Target="../media/image59.wmf"/><Relationship Id="rId2" Type="http://schemas.openxmlformats.org/officeDocument/2006/relationships/slideLayout" Target="../slideLayouts/slideLayout4.xml"/><Relationship Id="rId16" Type="http://schemas.openxmlformats.org/officeDocument/2006/relationships/image" Target="../media/image61.png"/><Relationship Id="rId1" Type="http://schemas.openxmlformats.org/officeDocument/2006/relationships/vmlDrawing" Target="../drawings/vmlDrawing6.vml"/><Relationship Id="rId6" Type="http://schemas.openxmlformats.org/officeDocument/2006/relationships/oleObject" Target="../embeddings/oleObject30.bin"/><Relationship Id="rId11" Type="http://schemas.openxmlformats.org/officeDocument/2006/relationships/oleObject" Target="../embeddings/oleObject33.bin"/><Relationship Id="rId5" Type="http://schemas.openxmlformats.org/officeDocument/2006/relationships/oleObject" Target="../embeddings/oleObject29.bin"/><Relationship Id="rId15" Type="http://schemas.openxmlformats.org/officeDocument/2006/relationships/image" Target="../media/image60.wmf"/><Relationship Id="rId10" Type="http://schemas.openxmlformats.org/officeDocument/2006/relationships/image" Target="../media/image58.wmf"/><Relationship Id="rId4" Type="http://schemas.openxmlformats.org/officeDocument/2006/relationships/image" Target="../media/image55.wmf"/><Relationship Id="rId9" Type="http://schemas.openxmlformats.org/officeDocument/2006/relationships/oleObject" Target="../embeddings/oleObject32.bin"/><Relationship Id="rId14" Type="http://schemas.openxmlformats.org/officeDocument/2006/relationships/oleObject" Target="../embeddings/oleObject35.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4.xml"/><Relationship Id="rId1" Type="http://schemas.openxmlformats.org/officeDocument/2006/relationships/vmlDrawing" Target="../drawings/vmlDrawing7.vml"/><Relationship Id="rId5" Type="http://schemas.openxmlformats.org/officeDocument/2006/relationships/image" Target="../media/image61.png"/><Relationship Id="rId4" Type="http://schemas.openxmlformats.org/officeDocument/2006/relationships/image" Target="../media/image60.wmf"/></Relationships>
</file>

<file path=ppt/slides/_rels/slide31.x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oleObject" Target="../embeddings/oleObject37.bin"/><Relationship Id="rId7" Type="http://schemas.openxmlformats.org/officeDocument/2006/relationships/oleObject" Target="../embeddings/oleObject39.bin"/><Relationship Id="rId2" Type="http://schemas.openxmlformats.org/officeDocument/2006/relationships/slideLayout" Target="../slideLayouts/slideLayout4.xml"/><Relationship Id="rId1" Type="http://schemas.openxmlformats.org/officeDocument/2006/relationships/vmlDrawing" Target="../drawings/vmlDrawing8.vml"/><Relationship Id="rId6" Type="http://schemas.openxmlformats.org/officeDocument/2006/relationships/image" Target="../media/image60.wmf"/><Relationship Id="rId5" Type="http://schemas.openxmlformats.org/officeDocument/2006/relationships/oleObject" Target="../embeddings/oleObject38.bin"/><Relationship Id="rId10" Type="http://schemas.openxmlformats.org/officeDocument/2006/relationships/image" Target="../media/image61.png"/><Relationship Id="rId4" Type="http://schemas.openxmlformats.org/officeDocument/2006/relationships/image" Target="../media/image62.wmf"/><Relationship Id="rId9" Type="http://schemas.openxmlformats.org/officeDocument/2006/relationships/image" Target="../media/image63.png"/></Relationships>
</file>

<file path=ppt/slides/_rels/slide32.x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oleObject" Target="../embeddings/oleObject40.bin"/><Relationship Id="rId7" Type="http://schemas.openxmlformats.org/officeDocument/2006/relationships/oleObject" Target="../embeddings/oleObject42.bin"/><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image" Target="../media/image60.wmf"/><Relationship Id="rId5" Type="http://schemas.openxmlformats.org/officeDocument/2006/relationships/oleObject" Target="../embeddings/oleObject41.bin"/><Relationship Id="rId10" Type="http://schemas.openxmlformats.org/officeDocument/2006/relationships/image" Target="../media/image61.png"/><Relationship Id="rId4" Type="http://schemas.openxmlformats.org/officeDocument/2006/relationships/image" Target="../media/image62.wmf"/><Relationship Id="rId9" Type="http://schemas.openxmlformats.org/officeDocument/2006/relationships/image" Target="../media/image63.png"/></Relationships>
</file>

<file path=ppt/slides/_rels/slide33.x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oleObject" Target="../embeddings/oleObject43.bin"/><Relationship Id="rId7" Type="http://schemas.openxmlformats.org/officeDocument/2006/relationships/oleObject" Target="../embeddings/oleObject45.bin"/><Relationship Id="rId2" Type="http://schemas.openxmlformats.org/officeDocument/2006/relationships/slideLayout" Target="../slideLayouts/slideLayout4.xml"/><Relationship Id="rId1" Type="http://schemas.openxmlformats.org/officeDocument/2006/relationships/vmlDrawing" Target="../drawings/vmlDrawing10.vml"/><Relationship Id="rId6" Type="http://schemas.openxmlformats.org/officeDocument/2006/relationships/image" Target="../media/image60.wmf"/><Relationship Id="rId5" Type="http://schemas.openxmlformats.org/officeDocument/2006/relationships/oleObject" Target="../embeddings/oleObject44.bin"/><Relationship Id="rId10" Type="http://schemas.openxmlformats.org/officeDocument/2006/relationships/image" Target="../media/image61.png"/><Relationship Id="rId4" Type="http://schemas.openxmlformats.org/officeDocument/2006/relationships/image" Target="../media/image62.wmf"/><Relationship Id="rId9" Type="http://schemas.openxmlformats.org/officeDocument/2006/relationships/image" Target="../media/image63.png"/></Relationships>
</file>

<file path=ppt/slides/_rels/slide34.xml.rels><?xml version="1.0" encoding="UTF-8" standalone="yes"?>
<Relationships xmlns="http://schemas.openxmlformats.org/package/2006/relationships"><Relationship Id="rId8" Type="http://schemas.openxmlformats.org/officeDocument/2006/relationships/image" Target="../media/image55.wmf"/><Relationship Id="rId13" Type="http://schemas.openxmlformats.org/officeDocument/2006/relationships/image" Target="../media/image63.png"/><Relationship Id="rId3" Type="http://schemas.openxmlformats.org/officeDocument/2006/relationships/oleObject" Target="../embeddings/oleObject46.bin"/><Relationship Id="rId7" Type="http://schemas.openxmlformats.org/officeDocument/2006/relationships/oleObject" Target="../embeddings/oleObject48.bin"/><Relationship Id="rId12" Type="http://schemas.openxmlformats.org/officeDocument/2006/relationships/image" Target="../media/image35.wmf"/><Relationship Id="rId2" Type="http://schemas.openxmlformats.org/officeDocument/2006/relationships/slideLayout" Target="../slideLayouts/slideLayout4.xml"/><Relationship Id="rId1" Type="http://schemas.openxmlformats.org/officeDocument/2006/relationships/vmlDrawing" Target="../drawings/vmlDrawing11.vml"/><Relationship Id="rId6" Type="http://schemas.openxmlformats.org/officeDocument/2006/relationships/image" Target="../media/image60.wmf"/><Relationship Id="rId11" Type="http://schemas.openxmlformats.org/officeDocument/2006/relationships/oleObject" Target="../embeddings/oleObject50.bin"/><Relationship Id="rId5" Type="http://schemas.openxmlformats.org/officeDocument/2006/relationships/oleObject" Target="../embeddings/oleObject47.bin"/><Relationship Id="rId10" Type="http://schemas.openxmlformats.org/officeDocument/2006/relationships/image" Target="../media/image58.wmf"/><Relationship Id="rId4" Type="http://schemas.openxmlformats.org/officeDocument/2006/relationships/image" Target="../media/image62.wmf"/><Relationship Id="rId9" Type="http://schemas.openxmlformats.org/officeDocument/2006/relationships/oleObject" Target="../embeddings/oleObject49.bin"/><Relationship Id="rId14" Type="http://schemas.openxmlformats.org/officeDocument/2006/relationships/image" Target="../media/image6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54.bin"/><Relationship Id="rId3" Type="http://schemas.openxmlformats.org/officeDocument/2006/relationships/oleObject" Target="../embeddings/oleObject51.bin"/><Relationship Id="rId7" Type="http://schemas.openxmlformats.org/officeDocument/2006/relationships/oleObject" Target="../embeddings/oleObject53.bin"/><Relationship Id="rId12" Type="http://schemas.openxmlformats.org/officeDocument/2006/relationships/oleObject" Target="../embeddings/oleObject56.bin"/><Relationship Id="rId2" Type="http://schemas.openxmlformats.org/officeDocument/2006/relationships/slideLayout" Target="../slideLayouts/slideLayout4.xml"/><Relationship Id="rId1" Type="http://schemas.openxmlformats.org/officeDocument/2006/relationships/vmlDrawing" Target="../drawings/vmlDrawing12.vml"/><Relationship Id="rId6" Type="http://schemas.openxmlformats.org/officeDocument/2006/relationships/image" Target="../media/image67.wmf"/><Relationship Id="rId11" Type="http://schemas.openxmlformats.org/officeDocument/2006/relationships/image" Target="../media/image69.wmf"/><Relationship Id="rId5" Type="http://schemas.openxmlformats.org/officeDocument/2006/relationships/oleObject" Target="../embeddings/oleObject52.bin"/><Relationship Id="rId10" Type="http://schemas.openxmlformats.org/officeDocument/2006/relationships/oleObject" Target="../embeddings/oleObject55.bin"/><Relationship Id="rId4" Type="http://schemas.openxmlformats.org/officeDocument/2006/relationships/image" Target="../media/image58.wmf"/><Relationship Id="rId9" Type="http://schemas.openxmlformats.org/officeDocument/2006/relationships/image" Target="../media/image68.wmf"/></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60.bin"/><Relationship Id="rId3" Type="http://schemas.openxmlformats.org/officeDocument/2006/relationships/oleObject" Target="../embeddings/oleObject57.bin"/><Relationship Id="rId7" Type="http://schemas.openxmlformats.org/officeDocument/2006/relationships/oleObject" Target="../embeddings/oleObject59.bin"/><Relationship Id="rId12" Type="http://schemas.openxmlformats.org/officeDocument/2006/relationships/oleObject" Target="../embeddings/oleObject62.bin"/><Relationship Id="rId2" Type="http://schemas.openxmlformats.org/officeDocument/2006/relationships/slideLayout" Target="../slideLayouts/slideLayout4.xml"/><Relationship Id="rId1" Type="http://schemas.openxmlformats.org/officeDocument/2006/relationships/vmlDrawing" Target="../drawings/vmlDrawing13.vml"/><Relationship Id="rId6" Type="http://schemas.openxmlformats.org/officeDocument/2006/relationships/image" Target="../media/image67.wmf"/><Relationship Id="rId11" Type="http://schemas.openxmlformats.org/officeDocument/2006/relationships/image" Target="../media/image69.wmf"/><Relationship Id="rId5" Type="http://schemas.openxmlformats.org/officeDocument/2006/relationships/oleObject" Target="../embeddings/oleObject58.bin"/><Relationship Id="rId10" Type="http://schemas.openxmlformats.org/officeDocument/2006/relationships/oleObject" Target="../embeddings/oleObject61.bin"/><Relationship Id="rId4" Type="http://schemas.openxmlformats.org/officeDocument/2006/relationships/image" Target="../media/image58.wmf"/><Relationship Id="rId9" Type="http://schemas.openxmlformats.org/officeDocument/2006/relationships/image" Target="../media/image68.wmf"/></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64.bin"/><Relationship Id="rId13" Type="http://schemas.openxmlformats.org/officeDocument/2006/relationships/oleObject" Target="../embeddings/oleObject67.bin"/><Relationship Id="rId3" Type="http://schemas.openxmlformats.org/officeDocument/2006/relationships/image" Target="../media/image72.png"/><Relationship Id="rId7" Type="http://schemas.openxmlformats.org/officeDocument/2006/relationships/image" Target="../media/image70.wmf"/><Relationship Id="rId12" Type="http://schemas.openxmlformats.org/officeDocument/2006/relationships/oleObject" Target="../embeddings/oleObject66.bin"/><Relationship Id="rId2" Type="http://schemas.openxmlformats.org/officeDocument/2006/relationships/slideLayout" Target="../slideLayouts/slideLayout4.xml"/><Relationship Id="rId16" Type="http://schemas.openxmlformats.org/officeDocument/2006/relationships/oleObject" Target="../embeddings/oleObject68.bin"/><Relationship Id="rId1" Type="http://schemas.openxmlformats.org/officeDocument/2006/relationships/vmlDrawing" Target="../drawings/vmlDrawing14.vml"/><Relationship Id="rId6" Type="http://schemas.openxmlformats.org/officeDocument/2006/relationships/oleObject" Target="../embeddings/oleObject63.bin"/><Relationship Id="rId11" Type="http://schemas.openxmlformats.org/officeDocument/2006/relationships/image" Target="../media/image68.wmf"/><Relationship Id="rId5" Type="http://schemas.openxmlformats.org/officeDocument/2006/relationships/image" Target="../media/image74.png"/><Relationship Id="rId15" Type="http://schemas.openxmlformats.org/officeDocument/2006/relationships/image" Target="../media/image75.png"/><Relationship Id="rId10" Type="http://schemas.openxmlformats.org/officeDocument/2006/relationships/oleObject" Target="../embeddings/oleObject65.bin"/><Relationship Id="rId4" Type="http://schemas.openxmlformats.org/officeDocument/2006/relationships/image" Target="../media/image73.png"/><Relationship Id="rId9" Type="http://schemas.openxmlformats.org/officeDocument/2006/relationships/image" Target="../media/image58.wmf"/><Relationship Id="rId14" Type="http://schemas.openxmlformats.org/officeDocument/2006/relationships/image" Target="../media/image71.wmf"/></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70.bin"/><Relationship Id="rId13" Type="http://schemas.openxmlformats.org/officeDocument/2006/relationships/oleObject" Target="../embeddings/oleObject73.bin"/><Relationship Id="rId18" Type="http://schemas.openxmlformats.org/officeDocument/2006/relationships/image" Target="../media/image76.wmf"/><Relationship Id="rId26" Type="http://schemas.openxmlformats.org/officeDocument/2006/relationships/image" Target="../media/image79.wmf"/><Relationship Id="rId3" Type="http://schemas.openxmlformats.org/officeDocument/2006/relationships/image" Target="../media/image72.png"/><Relationship Id="rId21" Type="http://schemas.openxmlformats.org/officeDocument/2006/relationships/image" Target="../media/image80.png"/><Relationship Id="rId7" Type="http://schemas.openxmlformats.org/officeDocument/2006/relationships/image" Target="../media/image70.wmf"/><Relationship Id="rId12" Type="http://schemas.openxmlformats.org/officeDocument/2006/relationships/oleObject" Target="../embeddings/oleObject72.bin"/><Relationship Id="rId17" Type="http://schemas.openxmlformats.org/officeDocument/2006/relationships/oleObject" Target="../embeddings/oleObject75.bin"/><Relationship Id="rId25" Type="http://schemas.openxmlformats.org/officeDocument/2006/relationships/oleObject" Target="../embeddings/oleObject79.bin"/><Relationship Id="rId2" Type="http://schemas.openxmlformats.org/officeDocument/2006/relationships/slideLayout" Target="../slideLayouts/slideLayout4.xml"/><Relationship Id="rId16" Type="http://schemas.openxmlformats.org/officeDocument/2006/relationships/oleObject" Target="../embeddings/oleObject74.bin"/><Relationship Id="rId20" Type="http://schemas.openxmlformats.org/officeDocument/2006/relationships/image" Target="../media/image77.wmf"/><Relationship Id="rId1" Type="http://schemas.openxmlformats.org/officeDocument/2006/relationships/vmlDrawing" Target="../drawings/vmlDrawing15.vml"/><Relationship Id="rId6" Type="http://schemas.openxmlformats.org/officeDocument/2006/relationships/oleObject" Target="../embeddings/oleObject69.bin"/><Relationship Id="rId11" Type="http://schemas.openxmlformats.org/officeDocument/2006/relationships/image" Target="../media/image68.wmf"/><Relationship Id="rId24" Type="http://schemas.openxmlformats.org/officeDocument/2006/relationships/image" Target="../media/image78.wmf"/><Relationship Id="rId5" Type="http://schemas.openxmlformats.org/officeDocument/2006/relationships/image" Target="../media/image74.png"/><Relationship Id="rId15" Type="http://schemas.openxmlformats.org/officeDocument/2006/relationships/image" Target="../media/image75.png"/><Relationship Id="rId23" Type="http://schemas.openxmlformats.org/officeDocument/2006/relationships/oleObject" Target="../embeddings/oleObject78.bin"/><Relationship Id="rId10" Type="http://schemas.openxmlformats.org/officeDocument/2006/relationships/oleObject" Target="../embeddings/oleObject71.bin"/><Relationship Id="rId19" Type="http://schemas.openxmlformats.org/officeDocument/2006/relationships/oleObject" Target="../embeddings/oleObject76.bin"/><Relationship Id="rId4" Type="http://schemas.openxmlformats.org/officeDocument/2006/relationships/image" Target="../media/image73.png"/><Relationship Id="rId9" Type="http://schemas.openxmlformats.org/officeDocument/2006/relationships/image" Target="../media/image58.wmf"/><Relationship Id="rId14" Type="http://schemas.openxmlformats.org/officeDocument/2006/relationships/image" Target="../media/image71.wmf"/><Relationship Id="rId22" Type="http://schemas.openxmlformats.org/officeDocument/2006/relationships/oleObject" Target="../embeddings/oleObject77.bin"/><Relationship Id="rId27" Type="http://schemas.openxmlformats.org/officeDocument/2006/relationships/image" Target="../media/image81.png"/></Relationships>
</file>

<file path=ppt/slides/_rels/slide43.xml.rels><?xml version="1.0" encoding="UTF-8" standalone="yes"?>
<Relationships xmlns="http://schemas.openxmlformats.org/package/2006/relationships"><Relationship Id="rId8" Type="http://schemas.openxmlformats.org/officeDocument/2006/relationships/image" Target="../media/image84.wmf"/><Relationship Id="rId13" Type="http://schemas.openxmlformats.org/officeDocument/2006/relationships/image" Target="../media/image88.png"/><Relationship Id="rId3" Type="http://schemas.openxmlformats.org/officeDocument/2006/relationships/oleObject" Target="../embeddings/oleObject80.bin"/><Relationship Id="rId7" Type="http://schemas.openxmlformats.org/officeDocument/2006/relationships/oleObject" Target="../embeddings/oleObject82.bin"/><Relationship Id="rId12" Type="http://schemas.openxmlformats.org/officeDocument/2006/relationships/image" Target="../media/image86.wmf"/><Relationship Id="rId2" Type="http://schemas.openxmlformats.org/officeDocument/2006/relationships/slideLayout" Target="../slideLayouts/slideLayout4.xml"/><Relationship Id="rId16" Type="http://schemas.openxmlformats.org/officeDocument/2006/relationships/image" Target="../media/image87.wmf"/><Relationship Id="rId1" Type="http://schemas.openxmlformats.org/officeDocument/2006/relationships/vmlDrawing" Target="../drawings/vmlDrawing16.vml"/><Relationship Id="rId6" Type="http://schemas.openxmlformats.org/officeDocument/2006/relationships/image" Target="../media/image83.wmf"/><Relationship Id="rId11" Type="http://schemas.openxmlformats.org/officeDocument/2006/relationships/oleObject" Target="../embeddings/oleObject84.bin"/><Relationship Id="rId5" Type="http://schemas.openxmlformats.org/officeDocument/2006/relationships/oleObject" Target="../embeddings/oleObject81.bin"/><Relationship Id="rId15" Type="http://schemas.openxmlformats.org/officeDocument/2006/relationships/oleObject" Target="../embeddings/oleObject85.bin"/><Relationship Id="rId10" Type="http://schemas.openxmlformats.org/officeDocument/2006/relationships/image" Target="../media/image85.wmf"/><Relationship Id="rId4" Type="http://schemas.openxmlformats.org/officeDocument/2006/relationships/image" Target="../media/image82.wmf"/><Relationship Id="rId9" Type="http://schemas.openxmlformats.org/officeDocument/2006/relationships/oleObject" Target="../embeddings/oleObject83.bin"/><Relationship Id="rId14" Type="http://schemas.openxmlformats.org/officeDocument/2006/relationships/image" Target="../media/image8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8" Type="http://schemas.openxmlformats.org/officeDocument/2006/relationships/image" Target="../media/image90.wmf"/><Relationship Id="rId13" Type="http://schemas.openxmlformats.org/officeDocument/2006/relationships/oleObject" Target="../embeddings/oleObject91.bin"/><Relationship Id="rId3" Type="http://schemas.openxmlformats.org/officeDocument/2006/relationships/oleObject" Target="../embeddings/oleObject86.bin"/><Relationship Id="rId7" Type="http://schemas.openxmlformats.org/officeDocument/2006/relationships/oleObject" Target="../embeddings/oleObject88.bin"/><Relationship Id="rId12" Type="http://schemas.openxmlformats.org/officeDocument/2006/relationships/image" Target="../media/image35.wmf"/><Relationship Id="rId17" Type="http://schemas.openxmlformats.org/officeDocument/2006/relationships/image" Target="../media/image94.png"/><Relationship Id="rId2" Type="http://schemas.openxmlformats.org/officeDocument/2006/relationships/slideLayout" Target="../slideLayouts/slideLayout4.xml"/><Relationship Id="rId16" Type="http://schemas.openxmlformats.org/officeDocument/2006/relationships/image" Target="../media/image93.wmf"/><Relationship Id="rId1" Type="http://schemas.openxmlformats.org/officeDocument/2006/relationships/vmlDrawing" Target="../drawings/vmlDrawing17.vml"/><Relationship Id="rId6" Type="http://schemas.openxmlformats.org/officeDocument/2006/relationships/image" Target="../media/image67.wmf"/><Relationship Id="rId11" Type="http://schemas.openxmlformats.org/officeDocument/2006/relationships/oleObject" Target="../embeddings/oleObject90.bin"/><Relationship Id="rId5" Type="http://schemas.openxmlformats.org/officeDocument/2006/relationships/oleObject" Target="../embeddings/oleObject87.bin"/><Relationship Id="rId15" Type="http://schemas.openxmlformats.org/officeDocument/2006/relationships/oleObject" Target="../embeddings/oleObject92.bin"/><Relationship Id="rId10" Type="http://schemas.openxmlformats.org/officeDocument/2006/relationships/image" Target="../media/image91.wmf"/><Relationship Id="rId4" Type="http://schemas.openxmlformats.org/officeDocument/2006/relationships/image" Target="../media/image55.wmf"/><Relationship Id="rId9" Type="http://schemas.openxmlformats.org/officeDocument/2006/relationships/oleObject" Target="../embeddings/oleObject89.bin"/><Relationship Id="rId14" Type="http://schemas.openxmlformats.org/officeDocument/2006/relationships/image" Target="../media/image92.w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Layout" Target="../slideLayouts/slideLayout4.xml"/><Relationship Id="rId1" Type="http://schemas.openxmlformats.org/officeDocument/2006/relationships/vmlDrawing" Target="../drawings/vmlDrawing18.vml"/><Relationship Id="rId5" Type="http://schemas.openxmlformats.org/officeDocument/2006/relationships/image" Target="../media/image94.png"/><Relationship Id="rId4" Type="http://schemas.openxmlformats.org/officeDocument/2006/relationships/image" Target="../media/image93.wmf"/></Relationships>
</file>

<file path=ppt/slides/_rels/slide47.xml.rels><?xml version="1.0" encoding="UTF-8" standalone="yes"?>
<Relationships xmlns="http://schemas.openxmlformats.org/package/2006/relationships"><Relationship Id="rId8" Type="http://schemas.openxmlformats.org/officeDocument/2006/relationships/image" Target="../media/image93.wmf"/><Relationship Id="rId3" Type="http://schemas.openxmlformats.org/officeDocument/2006/relationships/image" Target="../media/image96.png"/><Relationship Id="rId7" Type="http://schemas.openxmlformats.org/officeDocument/2006/relationships/oleObject" Target="../embeddings/oleObject95.bin"/><Relationship Id="rId2" Type="http://schemas.openxmlformats.org/officeDocument/2006/relationships/slideLayout" Target="../slideLayouts/slideLayout4.xml"/><Relationship Id="rId1" Type="http://schemas.openxmlformats.org/officeDocument/2006/relationships/vmlDrawing" Target="../drawings/vmlDrawing19.vml"/><Relationship Id="rId6" Type="http://schemas.openxmlformats.org/officeDocument/2006/relationships/image" Target="../media/image97.png"/><Relationship Id="rId5" Type="http://schemas.openxmlformats.org/officeDocument/2006/relationships/image" Target="../media/image95.wmf"/><Relationship Id="rId4" Type="http://schemas.openxmlformats.org/officeDocument/2006/relationships/oleObject" Target="../embeddings/oleObject94.bin"/><Relationship Id="rId9" Type="http://schemas.openxmlformats.org/officeDocument/2006/relationships/image" Target="../media/image94.png"/></Relationships>
</file>

<file path=ppt/slides/_rels/slide48.xml.rels><?xml version="1.0" encoding="UTF-8" standalone="yes"?>
<Relationships xmlns="http://schemas.openxmlformats.org/package/2006/relationships"><Relationship Id="rId13" Type="http://schemas.openxmlformats.org/officeDocument/2006/relationships/image" Target="../media/image70.wmf"/><Relationship Id="rId18" Type="http://schemas.openxmlformats.org/officeDocument/2006/relationships/oleObject" Target="../embeddings/oleObject103.bin"/><Relationship Id="rId26" Type="http://schemas.openxmlformats.org/officeDocument/2006/relationships/oleObject" Target="../embeddings/oleObject108.bin"/><Relationship Id="rId21" Type="http://schemas.openxmlformats.org/officeDocument/2006/relationships/oleObject" Target="../embeddings/oleObject105.bin"/><Relationship Id="rId34" Type="http://schemas.openxmlformats.org/officeDocument/2006/relationships/image" Target="../media/image105.wmf"/><Relationship Id="rId7" Type="http://schemas.openxmlformats.org/officeDocument/2006/relationships/oleObject" Target="../embeddings/oleObject97.bin"/><Relationship Id="rId12" Type="http://schemas.openxmlformats.org/officeDocument/2006/relationships/oleObject" Target="../embeddings/oleObject100.bin"/><Relationship Id="rId17" Type="http://schemas.openxmlformats.org/officeDocument/2006/relationships/image" Target="../media/image100.wmf"/><Relationship Id="rId25" Type="http://schemas.openxmlformats.org/officeDocument/2006/relationships/image" Target="../media/image101.wmf"/><Relationship Id="rId33" Type="http://schemas.openxmlformats.org/officeDocument/2006/relationships/oleObject" Target="../embeddings/oleObject111.bin"/><Relationship Id="rId38" Type="http://schemas.openxmlformats.org/officeDocument/2006/relationships/image" Target="../media/image111.png"/><Relationship Id="rId2" Type="http://schemas.openxmlformats.org/officeDocument/2006/relationships/slideLayout" Target="../slideLayouts/slideLayout3.xml"/><Relationship Id="rId16" Type="http://schemas.openxmlformats.org/officeDocument/2006/relationships/oleObject" Target="../embeddings/oleObject102.bin"/><Relationship Id="rId20" Type="http://schemas.openxmlformats.org/officeDocument/2006/relationships/image" Target="../media/image92.wmf"/><Relationship Id="rId29" Type="http://schemas.openxmlformats.org/officeDocument/2006/relationships/image" Target="../media/image103.wmf"/><Relationship Id="rId1" Type="http://schemas.openxmlformats.org/officeDocument/2006/relationships/vmlDrawing" Target="../drawings/vmlDrawing20.vml"/><Relationship Id="rId6" Type="http://schemas.openxmlformats.org/officeDocument/2006/relationships/image" Target="../media/image69.wmf"/><Relationship Id="rId11" Type="http://schemas.openxmlformats.org/officeDocument/2006/relationships/oleObject" Target="../embeddings/oleObject99.bin"/><Relationship Id="rId24" Type="http://schemas.openxmlformats.org/officeDocument/2006/relationships/oleObject" Target="../embeddings/oleObject107.bin"/><Relationship Id="rId32" Type="http://schemas.openxmlformats.org/officeDocument/2006/relationships/image" Target="../media/image109.png"/><Relationship Id="rId37" Type="http://schemas.openxmlformats.org/officeDocument/2006/relationships/image" Target="../media/image106.wmf"/><Relationship Id="rId5" Type="http://schemas.openxmlformats.org/officeDocument/2006/relationships/oleObject" Target="../embeddings/oleObject96.bin"/><Relationship Id="rId15" Type="http://schemas.openxmlformats.org/officeDocument/2006/relationships/image" Target="../media/image58.wmf"/><Relationship Id="rId23" Type="http://schemas.openxmlformats.org/officeDocument/2006/relationships/oleObject" Target="../embeddings/oleObject106.bin"/><Relationship Id="rId28" Type="http://schemas.openxmlformats.org/officeDocument/2006/relationships/oleObject" Target="../embeddings/oleObject109.bin"/><Relationship Id="rId36" Type="http://schemas.openxmlformats.org/officeDocument/2006/relationships/oleObject" Target="../embeddings/oleObject112.bin"/><Relationship Id="rId10" Type="http://schemas.openxmlformats.org/officeDocument/2006/relationships/image" Target="../media/image99.wmf"/><Relationship Id="rId19" Type="http://schemas.openxmlformats.org/officeDocument/2006/relationships/oleObject" Target="../embeddings/oleObject104.bin"/><Relationship Id="rId31" Type="http://schemas.openxmlformats.org/officeDocument/2006/relationships/image" Target="../media/image104.wmf"/><Relationship Id="rId4" Type="http://schemas.openxmlformats.org/officeDocument/2006/relationships/image" Target="../media/image108.png"/><Relationship Id="rId9" Type="http://schemas.openxmlformats.org/officeDocument/2006/relationships/oleObject" Target="../embeddings/oleObject98.bin"/><Relationship Id="rId14" Type="http://schemas.openxmlformats.org/officeDocument/2006/relationships/oleObject" Target="../embeddings/oleObject101.bin"/><Relationship Id="rId22" Type="http://schemas.openxmlformats.org/officeDocument/2006/relationships/image" Target="../media/image91.wmf"/><Relationship Id="rId27" Type="http://schemas.openxmlformats.org/officeDocument/2006/relationships/image" Target="../media/image102.wmf"/><Relationship Id="rId30" Type="http://schemas.openxmlformats.org/officeDocument/2006/relationships/oleObject" Target="../embeddings/oleObject110.bin"/><Relationship Id="rId35" Type="http://schemas.openxmlformats.org/officeDocument/2006/relationships/image" Target="../media/image110.png"/><Relationship Id="rId8" Type="http://schemas.openxmlformats.org/officeDocument/2006/relationships/image" Target="../media/image98.wmf"/><Relationship Id="rId3" Type="http://schemas.openxmlformats.org/officeDocument/2006/relationships/image" Target="../media/image107.png"/></Relationships>
</file>

<file path=ppt/slides/_rels/slide4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8" Type="http://schemas.openxmlformats.org/officeDocument/2006/relationships/image" Target="../media/image119.wmf"/><Relationship Id="rId13" Type="http://schemas.openxmlformats.org/officeDocument/2006/relationships/image" Target="../media/image122.png"/><Relationship Id="rId3" Type="http://schemas.openxmlformats.org/officeDocument/2006/relationships/oleObject" Target="../embeddings/oleObject113.bin"/><Relationship Id="rId7" Type="http://schemas.openxmlformats.org/officeDocument/2006/relationships/oleObject" Target="../embeddings/oleObject115.bin"/><Relationship Id="rId12" Type="http://schemas.openxmlformats.org/officeDocument/2006/relationships/image" Target="../media/image120.wmf"/><Relationship Id="rId17" Type="http://schemas.openxmlformats.org/officeDocument/2006/relationships/image" Target="../media/image124.png"/><Relationship Id="rId2" Type="http://schemas.openxmlformats.org/officeDocument/2006/relationships/slideLayout" Target="../slideLayouts/slideLayout4.xml"/><Relationship Id="rId16" Type="http://schemas.openxmlformats.org/officeDocument/2006/relationships/image" Target="../media/image121.wmf"/><Relationship Id="rId1" Type="http://schemas.openxmlformats.org/officeDocument/2006/relationships/vmlDrawing" Target="../drawings/vmlDrawing21.vml"/><Relationship Id="rId6" Type="http://schemas.openxmlformats.org/officeDocument/2006/relationships/image" Target="../media/image30.wmf"/><Relationship Id="rId11" Type="http://schemas.openxmlformats.org/officeDocument/2006/relationships/oleObject" Target="../embeddings/oleObject117.bin"/><Relationship Id="rId5" Type="http://schemas.openxmlformats.org/officeDocument/2006/relationships/oleObject" Target="../embeddings/oleObject114.bin"/><Relationship Id="rId15" Type="http://schemas.openxmlformats.org/officeDocument/2006/relationships/oleObject" Target="../embeddings/oleObject118.bin"/><Relationship Id="rId10" Type="http://schemas.openxmlformats.org/officeDocument/2006/relationships/image" Target="../media/image92.wmf"/><Relationship Id="rId4" Type="http://schemas.openxmlformats.org/officeDocument/2006/relationships/image" Target="../media/image69.wmf"/><Relationship Id="rId9" Type="http://schemas.openxmlformats.org/officeDocument/2006/relationships/oleObject" Target="../embeddings/oleObject116.bin"/><Relationship Id="rId14" Type="http://schemas.openxmlformats.org/officeDocument/2006/relationships/image" Target="../media/image123.png"/></Relationships>
</file>

<file path=ppt/slides/_rels/slide5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8" Type="http://schemas.openxmlformats.org/officeDocument/2006/relationships/image" Target="../media/image91.wmf"/><Relationship Id="rId13" Type="http://schemas.openxmlformats.org/officeDocument/2006/relationships/image" Target="../media/image130.wmf"/><Relationship Id="rId3" Type="http://schemas.openxmlformats.org/officeDocument/2006/relationships/oleObject" Target="../embeddings/oleObject119.bin"/><Relationship Id="rId7" Type="http://schemas.openxmlformats.org/officeDocument/2006/relationships/oleObject" Target="../embeddings/oleObject121.bin"/><Relationship Id="rId12" Type="http://schemas.openxmlformats.org/officeDocument/2006/relationships/oleObject" Target="../embeddings/oleObject125.bin"/><Relationship Id="rId2" Type="http://schemas.openxmlformats.org/officeDocument/2006/relationships/slideLayout" Target="../slideLayouts/slideLayout4.xml"/><Relationship Id="rId1" Type="http://schemas.openxmlformats.org/officeDocument/2006/relationships/vmlDrawing" Target="../drawings/vmlDrawing22.vml"/><Relationship Id="rId6" Type="http://schemas.openxmlformats.org/officeDocument/2006/relationships/image" Target="../media/image129.wmf"/><Relationship Id="rId11" Type="http://schemas.openxmlformats.org/officeDocument/2006/relationships/oleObject" Target="../embeddings/oleObject124.bin"/><Relationship Id="rId5" Type="http://schemas.openxmlformats.org/officeDocument/2006/relationships/oleObject" Target="../embeddings/oleObject120.bin"/><Relationship Id="rId10" Type="http://schemas.openxmlformats.org/officeDocument/2006/relationships/oleObject" Target="../embeddings/oleObject123.bin"/><Relationship Id="rId4" Type="http://schemas.openxmlformats.org/officeDocument/2006/relationships/image" Target="../media/image128.wmf"/><Relationship Id="rId9" Type="http://schemas.openxmlformats.org/officeDocument/2006/relationships/oleObject" Target="../embeddings/oleObject122.bin"/></Relationships>
</file>

<file path=ppt/slides/_rels/slide6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slideLayout" Target="../slideLayouts/slideLayout4.xml"/><Relationship Id="rId1" Type="http://schemas.openxmlformats.org/officeDocument/2006/relationships/vmlDrawing" Target="../drawings/vmlDrawing23.vml"/><Relationship Id="rId5" Type="http://schemas.openxmlformats.org/officeDocument/2006/relationships/image" Target="../media/image131.wmf"/><Relationship Id="rId4" Type="http://schemas.openxmlformats.org/officeDocument/2006/relationships/oleObject" Target="../embeddings/oleObject126.bin"/></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127.bin"/><Relationship Id="rId2" Type="http://schemas.openxmlformats.org/officeDocument/2006/relationships/slideLayout" Target="../slideLayouts/slideLayout4.xml"/><Relationship Id="rId1" Type="http://schemas.openxmlformats.org/officeDocument/2006/relationships/vmlDrawing" Target="../drawings/vmlDrawing24.vml"/><Relationship Id="rId6" Type="http://schemas.openxmlformats.org/officeDocument/2006/relationships/image" Target="../media/image134.wmf"/><Relationship Id="rId5" Type="http://schemas.openxmlformats.org/officeDocument/2006/relationships/oleObject" Target="../embeddings/oleObject128.bin"/><Relationship Id="rId4" Type="http://schemas.openxmlformats.org/officeDocument/2006/relationships/image" Target="../media/image133.wmf"/></Relationships>
</file>

<file path=ppt/slides/_rels/slide64.xml.rels><?xml version="1.0" encoding="UTF-8" standalone="yes"?>
<Relationships xmlns="http://schemas.openxmlformats.org/package/2006/relationships"><Relationship Id="rId8" Type="http://schemas.openxmlformats.org/officeDocument/2006/relationships/image" Target="../media/image92.wmf"/><Relationship Id="rId13" Type="http://schemas.openxmlformats.org/officeDocument/2006/relationships/oleObject" Target="../embeddings/oleObject134.bin"/><Relationship Id="rId18" Type="http://schemas.openxmlformats.org/officeDocument/2006/relationships/oleObject" Target="../embeddings/oleObject137.bin"/><Relationship Id="rId3" Type="http://schemas.openxmlformats.org/officeDocument/2006/relationships/oleObject" Target="../embeddings/oleObject129.bin"/><Relationship Id="rId21" Type="http://schemas.openxmlformats.org/officeDocument/2006/relationships/image" Target="../media/image58.wmf"/><Relationship Id="rId7" Type="http://schemas.openxmlformats.org/officeDocument/2006/relationships/oleObject" Target="../embeddings/oleObject131.bin"/><Relationship Id="rId12" Type="http://schemas.openxmlformats.org/officeDocument/2006/relationships/image" Target="../media/image137.wmf"/><Relationship Id="rId17" Type="http://schemas.openxmlformats.org/officeDocument/2006/relationships/oleObject" Target="../embeddings/oleObject136.bin"/><Relationship Id="rId25" Type="http://schemas.openxmlformats.org/officeDocument/2006/relationships/image" Target="../media/image139.wmf"/><Relationship Id="rId2" Type="http://schemas.openxmlformats.org/officeDocument/2006/relationships/slideLayout" Target="../slideLayouts/slideLayout4.xml"/><Relationship Id="rId16" Type="http://schemas.openxmlformats.org/officeDocument/2006/relationships/image" Target="../media/image119.wmf"/><Relationship Id="rId20" Type="http://schemas.openxmlformats.org/officeDocument/2006/relationships/oleObject" Target="../embeddings/oleObject138.bin"/><Relationship Id="rId1" Type="http://schemas.openxmlformats.org/officeDocument/2006/relationships/vmlDrawing" Target="../drawings/vmlDrawing25.vml"/><Relationship Id="rId6" Type="http://schemas.openxmlformats.org/officeDocument/2006/relationships/image" Target="../media/image136.wmf"/><Relationship Id="rId11" Type="http://schemas.openxmlformats.org/officeDocument/2006/relationships/oleObject" Target="../embeddings/oleObject133.bin"/><Relationship Id="rId24" Type="http://schemas.openxmlformats.org/officeDocument/2006/relationships/oleObject" Target="../embeddings/oleObject141.bin"/><Relationship Id="rId5" Type="http://schemas.openxmlformats.org/officeDocument/2006/relationships/oleObject" Target="../embeddings/oleObject130.bin"/><Relationship Id="rId15" Type="http://schemas.openxmlformats.org/officeDocument/2006/relationships/oleObject" Target="../embeddings/oleObject135.bin"/><Relationship Id="rId23" Type="http://schemas.openxmlformats.org/officeDocument/2006/relationships/oleObject" Target="../embeddings/oleObject140.bin"/><Relationship Id="rId10" Type="http://schemas.openxmlformats.org/officeDocument/2006/relationships/image" Target="../media/image91.wmf"/><Relationship Id="rId19" Type="http://schemas.openxmlformats.org/officeDocument/2006/relationships/image" Target="../media/image100.wmf"/><Relationship Id="rId4" Type="http://schemas.openxmlformats.org/officeDocument/2006/relationships/image" Target="../media/image135.wmf"/><Relationship Id="rId9" Type="http://schemas.openxmlformats.org/officeDocument/2006/relationships/oleObject" Target="../embeddings/oleObject132.bin"/><Relationship Id="rId14" Type="http://schemas.openxmlformats.org/officeDocument/2006/relationships/image" Target="../media/image138.wmf"/><Relationship Id="rId22" Type="http://schemas.openxmlformats.org/officeDocument/2006/relationships/oleObject" Target="../embeddings/oleObject139.bin"/></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144.bin"/><Relationship Id="rId13" Type="http://schemas.openxmlformats.org/officeDocument/2006/relationships/image" Target="../media/image145.wmf"/><Relationship Id="rId18" Type="http://schemas.openxmlformats.org/officeDocument/2006/relationships/oleObject" Target="../embeddings/oleObject149.bin"/><Relationship Id="rId26" Type="http://schemas.openxmlformats.org/officeDocument/2006/relationships/image" Target="../media/image150.wmf"/><Relationship Id="rId3" Type="http://schemas.openxmlformats.org/officeDocument/2006/relationships/image" Target="../media/image151.png"/><Relationship Id="rId21" Type="http://schemas.openxmlformats.org/officeDocument/2006/relationships/oleObject" Target="../embeddings/oleObject151.bin"/><Relationship Id="rId7" Type="http://schemas.openxmlformats.org/officeDocument/2006/relationships/image" Target="../media/image142.wmf"/><Relationship Id="rId12" Type="http://schemas.openxmlformats.org/officeDocument/2006/relationships/oleObject" Target="../embeddings/oleObject146.bin"/><Relationship Id="rId17" Type="http://schemas.openxmlformats.org/officeDocument/2006/relationships/image" Target="../media/image131.wmf"/><Relationship Id="rId25" Type="http://schemas.openxmlformats.org/officeDocument/2006/relationships/oleObject" Target="../embeddings/oleObject153.bin"/><Relationship Id="rId2" Type="http://schemas.openxmlformats.org/officeDocument/2006/relationships/slideLayout" Target="../slideLayouts/slideLayout4.xml"/><Relationship Id="rId16" Type="http://schemas.openxmlformats.org/officeDocument/2006/relationships/oleObject" Target="../embeddings/oleObject148.bin"/><Relationship Id="rId20" Type="http://schemas.openxmlformats.org/officeDocument/2006/relationships/image" Target="../media/image147.wmf"/><Relationship Id="rId1" Type="http://schemas.openxmlformats.org/officeDocument/2006/relationships/vmlDrawing" Target="../drawings/vmlDrawing26.vml"/><Relationship Id="rId6" Type="http://schemas.openxmlformats.org/officeDocument/2006/relationships/oleObject" Target="../embeddings/oleObject143.bin"/><Relationship Id="rId11" Type="http://schemas.openxmlformats.org/officeDocument/2006/relationships/image" Target="../media/image144.wmf"/><Relationship Id="rId24" Type="http://schemas.openxmlformats.org/officeDocument/2006/relationships/image" Target="../media/image149.wmf"/><Relationship Id="rId5" Type="http://schemas.openxmlformats.org/officeDocument/2006/relationships/image" Target="../media/image141.wmf"/><Relationship Id="rId15" Type="http://schemas.openxmlformats.org/officeDocument/2006/relationships/image" Target="../media/image146.wmf"/><Relationship Id="rId23" Type="http://schemas.openxmlformats.org/officeDocument/2006/relationships/oleObject" Target="../embeddings/oleObject152.bin"/><Relationship Id="rId10" Type="http://schemas.openxmlformats.org/officeDocument/2006/relationships/oleObject" Target="../embeddings/oleObject145.bin"/><Relationship Id="rId19" Type="http://schemas.openxmlformats.org/officeDocument/2006/relationships/oleObject" Target="../embeddings/oleObject150.bin"/><Relationship Id="rId4" Type="http://schemas.openxmlformats.org/officeDocument/2006/relationships/oleObject" Target="../embeddings/oleObject142.bin"/><Relationship Id="rId9" Type="http://schemas.openxmlformats.org/officeDocument/2006/relationships/image" Target="../media/image143.wmf"/><Relationship Id="rId14" Type="http://schemas.openxmlformats.org/officeDocument/2006/relationships/oleObject" Target="../embeddings/oleObject147.bin"/><Relationship Id="rId22" Type="http://schemas.openxmlformats.org/officeDocument/2006/relationships/image" Target="../media/image148.wmf"/></Relationships>
</file>

<file path=ppt/slides/_rels/slide69.xml.rels><?xml version="1.0" encoding="UTF-8" standalone="yes"?>
<Relationships xmlns="http://schemas.openxmlformats.org/package/2006/relationships"><Relationship Id="rId8" Type="http://schemas.openxmlformats.org/officeDocument/2006/relationships/image" Target="../media/image154.wmf"/><Relationship Id="rId13" Type="http://schemas.openxmlformats.org/officeDocument/2006/relationships/oleObject" Target="../embeddings/oleObject160.bin"/><Relationship Id="rId18" Type="http://schemas.openxmlformats.org/officeDocument/2006/relationships/image" Target="../media/image158.wmf"/><Relationship Id="rId3" Type="http://schemas.openxmlformats.org/officeDocument/2006/relationships/oleObject" Target="../embeddings/oleObject154.bin"/><Relationship Id="rId7" Type="http://schemas.openxmlformats.org/officeDocument/2006/relationships/oleObject" Target="../embeddings/oleObject156.bin"/><Relationship Id="rId12" Type="http://schemas.openxmlformats.org/officeDocument/2006/relationships/oleObject" Target="../embeddings/oleObject159.bin"/><Relationship Id="rId17" Type="http://schemas.openxmlformats.org/officeDocument/2006/relationships/oleObject" Target="../embeddings/oleObject162.bin"/><Relationship Id="rId2" Type="http://schemas.openxmlformats.org/officeDocument/2006/relationships/slideLayout" Target="../slideLayouts/slideLayout4.xml"/><Relationship Id="rId16" Type="http://schemas.openxmlformats.org/officeDocument/2006/relationships/image" Target="../media/image157.wmf"/><Relationship Id="rId1" Type="http://schemas.openxmlformats.org/officeDocument/2006/relationships/vmlDrawing" Target="../drawings/vmlDrawing27.vml"/><Relationship Id="rId6" Type="http://schemas.openxmlformats.org/officeDocument/2006/relationships/image" Target="../media/image153.wmf"/><Relationship Id="rId11" Type="http://schemas.openxmlformats.org/officeDocument/2006/relationships/image" Target="../media/image155.wmf"/><Relationship Id="rId5" Type="http://schemas.openxmlformats.org/officeDocument/2006/relationships/oleObject" Target="../embeddings/oleObject155.bin"/><Relationship Id="rId15" Type="http://schemas.openxmlformats.org/officeDocument/2006/relationships/oleObject" Target="../embeddings/oleObject161.bin"/><Relationship Id="rId10" Type="http://schemas.openxmlformats.org/officeDocument/2006/relationships/oleObject" Target="../embeddings/oleObject158.bin"/><Relationship Id="rId4" Type="http://schemas.openxmlformats.org/officeDocument/2006/relationships/image" Target="../media/image152.wmf"/><Relationship Id="rId9" Type="http://schemas.openxmlformats.org/officeDocument/2006/relationships/oleObject" Target="../embeddings/oleObject157.bin"/><Relationship Id="rId14" Type="http://schemas.openxmlformats.org/officeDocument/2006/relationships/image" Target="../media/image156.wmf"/></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8" Type="http://schemas.openxmlformats.org/officeDocument/2006/relationships/image" Target="../media/image154.wmf"/><Relationship Id="rId13" Type="http://schemas.openxmlformats.org/officeDocument/2006/relationships/oleObject" Target="../embeddings/oleObject169.bin"/><Relationship Id="rId18" Type="http://schemas.openxmlformats.org/officeDocument/2006/relationships/image" Target="../media/image158.wmf"/><Relationship Id="rId26" Type="http://schemas.openxmlformats.org/officeDocument/2006/relationships/image" Target="../media/image162.wmf"/><Relationship Id="rId3" Type="http://schemas.openxmlformats.org/officeDocument/2006/relationships/oleObject" Target="../embeddings/oleObject163.bin"/><Relationship Id="rId21" Type="http://schemas.openxmlformats.org/officeDocument/2006/relationships/oleObject" Target="../embeddings/oleObject173.bin"/><Relationship Id="rId7" Type="http://schemas.openxmlformats.org/officeDocument/2006/relationships/oleObject" Target="../embeddings/oleObject165.bin"/><Relationship Id="rId12" Type="http://schemas.openxmlformats.org/officeDocument/2006/relationships/oleObject" Target="../embeddings/oleObject168.bin"/><Relationship Id="rId17" Type="http://schemas.openxmlformats.org/officeDocument/2006/relationships/oleObject" Target="../embeddings/oleObject171.bin"/><Relationship Id="rId25" Type="http://schemas.openxmlformats.org/officeDocument/2006/relationships/oleObject" Target="../embeddings/oleObject175.bin"/><Relationship Id="rId2" Type="http://schemas.openxmlformats.org/officeDocument/2006/relationships/slideLayout" Target="../slideLayouts/slideLayout4.xml"/><Relationship Id="rId16" Type="http://schemas.openxmlformats.org/officeDocument/2006/relationships/image" Target="../media/image157.wmf"/><Relationship Id="rId20" Type="http://schemas.openxmlformats.org/officeDocument/2006/relationships/image" Target="../media/image159.wmf"/><Relationship Id="rId29" Type="http://schemas.openxmlformats.org/officeDocument/2006/relationships/image" Target="../media/image164.png"/><Relationship Id="rId1" Type="http://schemas.openxmlformats.org/officeDocument/2006/relationships/vmlDrawing" Target="../drawings/vmlDrawing28.vml"/><Relationship Id="rId6" Type="http://schemas.openxmlformats.org/officeDocument/2006/relationships/image" Target="../media/image153.wmf"/><Relationship Id="rId11" Type="http://schemas.openxmlformats.org/officeDocument/2006/relationships/image" Target="../media/image155.wmf"/><Relationship Id="rId24" Type="http://schemas.openxmlformats.org/officeDocument/2006/relationships/image" Target="../media/image161.wmf"/><Relationship Id="rId5" Type="http://schemas.openxmlformats.org/officeDocument/2006/relationships/oleObject" Target="../embeddings/oleObject164.bin"/><Relationship Id="rId15" Type="http://schemas.openxmlformats.org/officeDocument/2006/relationships/oleObject" Target="../embeddings/oleObject170.bin"/><Relationship Id="rId23" Type="http://schemas.openxmlformats.org/officeDocument/2006/relationships/oleObject" Target="../embeddings/oleObject174.bin"/><Relationship Id="rId28" Type="http://schemas.openxmlformats.org/officeDocument/2006/relationships/image" Target="../media/image163.wmf"/><Relationship Id="rId10" Type="http://schemas.openxmlformats.org/officeDocument/2006/relationships/oleObject" Target="../embeddings/oleObject167.bin"/><Relationship Id="rId19" Type="http://schemas.openxmlformats.org/officeDocument/2006/relationships/oleObject" Target="../embeddings/oleObject172.bin"/><Relationship Id="rId4" Type="http://schemas.openxmlformats.org/officeDocument/2006/relationships/image" Target="../media/image152.wmf"/><Relationship Id="rId9" Type="http://schemas.openxmlformats.org/officeDocument/2006/relationships/oleObject" Target="../embeddings/oleObject166.bin"/><Relationship Id="rId14" Type="http://schemas.openxmlformats.org/officeDocument/2006/relationships/image" Target="../media/image156.wmf"/><Relationship Id="rId22" Type="http://schemas.openxmlformats.org/officeDocument/2006/relationships/image" Target="../media/image160.wmf"/><Relationship Id="rId27" Type="http://schemas.openxmlformats.org/officeDocument/2006/relationships/oleObject" Target="../embeddings/oleObject176.bin"/></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8" Type="http://schemas.openxmlformats.org/officeDocument/2006/relationships/oleObject" Target="../embeddings/oleObject179.bin"/><Relationship Id="rId13" Type="http://schemas.openxmlformats.org/officeDocument/2006/relationships/image" Target="../media/image167.wmf"/><Relationship Id="rId18" Type="http://schemas.openxmlformats.org/officeDocument/2006/relationships/oleObject" Target="../embeddings/oleObject184.bin"/><Relationship Id="rId3" Type="http://schemas.openxmlformats.org/officeDocument/2006/relationships/image" Target="../media/image171.png"/><Relationship Id="rId7" Type="http://schemas.openxmlformats.org/officeDocument/2006/relationships/image" Target="../media/image141.wmf"/><Relationship Id="rId12" Type="http://schemas.openxmlformats.org/officeDocument/2006/relationships/oleObject" Target="../embeddings/oleObject181.bin"/><Relationship Id="rId17" Type="http://schemas.openxmlformats.org/officeDocument/2006/relationships/image" Target="../media/image169.wmf"/><Relationship Id="rId2" Type="http://schemas.openxmlformats.org/officeDocument/2006/relationships/slideLayout" Target="../slideLayouts/slideLayout4.xml"/><Relationship Id="rId16" Type="http://schemas.openxmlformats.org/officeDocument/2006/relationships/oleObject" Target="../embeddings/oleObject183.bin"/><Relationship Id="rId20" Type="http://schemas.openxmlformats.org/officeDocument/2006/relationships/image" Target="../media/image172.png"/><Relationship Id="rId1" Type="http://schemas.openxmlformats.org/officeDocument/2006/relationships/vmlDrawing" Target="../drawings/vmlDrawing29.vml"/><Relationship Id="rId6" Type="http://schemas.openxmlformats.org/officeDocument/2006/relationships/oleObject" Target="../embeddings/oleObject178.bin"/><Relationship Id="rId11" Type="http://schemas.openxmlformats.org/officeDocument/2006/relationships/image" Target="../media/image166.wmf"/><Relationship Id="rId5" Type="http://schemas.openxmlformats.org/officeDocument/2006/relationships/image" Target="../media/image165.wmf"/><Relationship Id="rId15" Type="http://schemas.openxmlformats.org/officeDocument/2006/relationships/image" Target="../media/image168.wmf"/><Relationship Id="rId10" Type="http://schemas.openxmlformats.org/officeDocument/2006/relationships/oleObject" Target="../embeddings/oleObject180.bin"/><Relationship Id="rId19" Type="http://schemas.openxmlformats.org/officeDocument/2006/relationships/image" Target="../media/image170.wmf"/><Relationship Id="rId4" Type="http://schemas.openxmlformats.org/officeDocument/2006/relationships/oleObject" Target="../embeddings/oleObject177.bin"/><Relationship Id="rId9" Type="http://schemas.openxmlformats.org/officeDocument/2006/relationships/image" Target="../media/image69.wmf"/><Relationship Id="rId14" Type="http://schemas.openxmlformats.org/officeDocument/2006/relationships/oleObject" Target="../embeddings/oleObject182.bin"/></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8" Type="http://schemas.openxmlformats.org/officeDocument/2006/relationships/image" Target="../media/image175.wmf"/><Relationship Id="rId13" Type="http://schemas.openxmlformats.org/officeDocument/2006/relationships/oleObject" Target="../embeddings/oleObject190.bin"/><Relationship Id="rId3" Type="http://schemas.openxmlformats.org/officeDocument/2006/relationships/oleObject" Target="../embeddings/oleObject185.bin"/><Relationship Id="rId7" Type="http://schemas.openxmlformats.org/officeDocument/2006/relationships/oleObject" Target="../embeddings/oleObject187.bin"/><Relationship Id="rId12" Type="http://schemas.openxmlformats.org/officeDocument/2006/relationships/image" Target="../media/image177.wmf"/><Relationship Id="rId2" Type="http://schemas.openxmlformats.org/officeDocument/2006/relationships/slideLayout" Target="../slideLayouts/slideLayout4.xml"/><Relationship Id="rId16" Type="http://schemas.openxmlformats.org/officeDocument/2006/relationships/image" Target="../media/image180.png"/><Relationship Id="rId1" Type="http://schemas.openxmlformats.org/officeDocument/2006/relationships/vmlDrawing" Target="../drawings/vmlDrawing30.vml"/><Relationship Id="rId6" Type="http://schemas.openxmlformats.org/officeDocument/2006/relationships/image" Target="../media/image174.wmf"/><Relationship Id="rId11" Type="http://schemas.openxmlformats.org/officeDocument/2006/relationships/oleObject" Target="../embeddings/oleObject189.bin"/><Relationship Id="rId5" Type="http://schemas.openxmlformats.org/officeDocument/2006/relationships/oleObject" Target="../embeddings/oleObject186.bin"/><Relationship Id="rId15" Type="http://schemas.openxmlformats.org/officeDocument/2006/relationships/image" Target="../media/image179.png"/><Relationship Id="rId10" Type="http://schemas.openxmlformats.org/officeDocument/2006/relationships/image" Target="../media/image176.wmf"/><Relationship Id="rId4" Type="http://schemas.openxmlformats.org/officeDocument/2006/relationships/image" Target="../media/image173.wmf"/><Relationship Id="rId9" Type="http://schemas.openxmlformats.org/officeDocument/2006/relationships/oleObject" Target="../embeddings/oleObject188.bin"/><Relationship Id="rId14" Type="http://schemas.openxmlformats.org/officeDocument/2006/relationships/image" Target="../media/image178.wmf"/></Relationships>
</file>

<file path=ppt/slides/_rels/slide7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193.bin"/><Relationship Id="rId3" Type="http://schemas.openxmlformats.org/officeDocument/2006/relationships/image" Target="../media/image189.png"/><Relationship Id="rId7" Type="http://schemas.openxmlformats.org/officeDocument/2006/relationships/image" Target="../media/image186.wmf"/><Relationship Id="rId2" Type="http://schemas.openxmlformats.org/officeDocument/2006/relationships/slideLayout" Target="../slideLayouts/slideLayout4.xml"/><Relationship Id="rId1" Type="http://schemas.openxmlformats.org/officeDocument/2006/relationships/vmlDrawing" Target="../drawings/vmlDrawing31.vml"/><Relationship Id="rId6" Type="http://schemas.openxmlformats.org/officeDocument/2006/relationships/oleObject" Target="../embeddings/oleObject192.bin"/><Relationship Id="rId11" Type="http://schemas.openxmlformats.org/officeDocument/2006/relationships/image" Target="../media/image188.wmf"/><Relationship Id="rId5" Type="http://schemas.openxmlformats.org/officeDocument/2006/relationships/image" Target="../media/image185.wmf"/><Relationship Id="rId10" Type="http://schemas.openxmlformats.org/officeDocument/2006/relationships/oleObject" Target="../embeddings/oleObject194.bin"/><Relationship Id="rId4" Type="http://schemas.openxmlformats.org/officeDocument/2006/relationships/oleObject" Target="../embeddings/oleObject191.bin"/><Relationship Id="rId9" Type="http://schemas.openxmlformats.org/officeDocument/2006/relationships/image" Target="../media/image187.wmf"/></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8" Type="http://schemas.openxmlformats.org/officeDocument/2006/relationships/image" Target="../media/image185.wmf"/><Relationship Id="rId13" Type="http://schemas.openxmlformats.org/officeDocument/2006/relationships/oleObject" Target="../embeddings/oleObject199.bin"/><Relationship Id="rId3" Type="http://schemas.openxmlformats.org/officeDocument/2006/relationships/image" Target="../media/image191.png"/><Relationship Id="rId7" Type="http://schemas.openxmlformats.org/officeDocument/2006/relationships/oleObject" Target="../embeddings/oleObject196.bin"/><Relationship Id="rId12" Type="http://schemas.openxmlformats.org/officeDocument/2006/relationships/image" Target="../media/image187.wmf"/><Relationship Id="rId2" Type="http://schemas.openxmlformats.org/officeDocument/2006/relationships/slideLayout" Target="../slideLayouts/slideLayout4.xml"/><Relationship Id="rId16" Type="http://schemas.openxmlformats.org/officeDocument/2006/relationships/oleObject" Target="../embeddings/oleObject201.bin"/><Relationship Id="rId1" Type="http://schemas.openxmlformats.org/officeDocument/2006/relationships/vmlDrawing" Target="../drawings/vmlDrawing32.vml"/><Relationship Id="rId6" Type="http://schemas.openxmlformats.org/officeDocument/2006/relationships/image" Target="../media/image189.png"/><Relationship Id="rId11" Type="http://schemas.openxmlformats.org/officeDocument/2006/relationships/oleObject" Target="../embeddings/oleObject198.bin"/><Relationship Id="rId5" Type="http://schemas.openxmlformats.org/officeDocument/2006/relationships/image" Target="../media/image190.wmf"/><Relationship Id="rId15" Type="http://schemas.openxmlformats.org/officeDocument/2006/relationships/oleObject" Target="../embeddings/oleObject200.bin"/><Relationship Id="rId10" Type="http://schemas.openxmlformats.org/officeDocument/2006/relationships/image" Target="../media/image186.wmf"/><Relationship Id="rId4" Type="http://schemas.openxmlformats.org/officeDocument/2006/relationships/oleObject" Target="../embeddings/oleObject195.bin"/><Relationship Id="rId9" Type="http://schemas.openxmlformats.org/officeDocument/2006/relationships/oleObject" Target="../embeddings/oleObject197.bin"/><Relationship Id="rId14" Type="http://schemas.openxmlformats.org/officeDocument/2006/relationships/image" Target="../media/image188.wmf"/></Relationships>
</file>

<file path=ppt/slides/_rels/slide81.xml.rels><?xml version="1.0" encoding="UTF-8" standalone="yes"?>
<Relationships xmlns="http://schemas.openxmlformats.org/package/2006/relationships"><Relationship Id="rId8" Type="http://schemas.openxmlformats.org/officeDocument/2006/relationships/oleObject" Target="../embeddings/oleObject205.bin"/><Relationship Id="rId3" Type="http://schemas.openxmlformats.org/officeDocument/2006/relationships/oleObject" Target="../embeddings/oleObject202.bin"/><Relationship Id="rId7" Type="http://schemas.openxmlformats.org/officeDocument/2006/relationships/oleObject" Target="../embeddings/oleObject204.bin"/><Relationship Id="rId2" Type="http://schemas.openxmlformats.org/officeDocument/2006/relationships/slideLayout" Target="../slideLayouts/slideLayout4.xml"/><Relationship Id="rId1" Type="http://schemas.openxmlformats.org/officeDocument/2006/relationships/vmlDrawing" Target="../drawings/vmlDrawing33.vml"/><Relationship Id="rId6" Type="http://schemas.openxmlformats.org/officeDocument/2006/relationships/image" Target="../media/image187.wmf"/><Relationship Id="rId5" Type="http://schemas.openxmlformats.org/officeDocument/2006/relationships/oleObject" Target="../embeddings/oleObject203.bin"/><Relationship Id="rId4" Type="http://schemas.openxmlformats.org/officeDocument/2006/relationships/image" Target="../media/image186.wmf"/></Relationships>
</file>

<file path=ppt/slides/_rels/slide82.xml.rels><?xml version="1.0" encoding="UTF-8" standalone="yes"?>
<Relationships xmlns="http://schemas.openxmlformats.org/package/2006/relationships"><Relationship Id="rId8" Type="http://schemas.openxmlformats.org/officeDocument/2006/relationships/oleObject" Target="../embeddings/oleObject209.bin"/><Relationship Id="rId13" Type="http://schemas.openxmlformats.org/officeDocument/2006/relationships/oleObject" Target="../embeddings/oleObject212.bin"/><Relationship Id="rId18" Type="http://schemas.openxmlformats.org/officeDocument/2006/relationships/oleObject" Target="../embeddings/oleObject215.bin"/><Relationship Id="rId3" Type="http://schemas.openxmlformats.org/officeDocument/2006/relationships/oleObject" Target="../embeddings/oleObject206.bin"/><Relationship Id="rId21" Type="http://schemas.openxmlformats.org/officeDocument/2006/relationships/image" Target="../media/image195.wmf"/><Relationship Id="rId7" Type="http://schemas.openxmlformats.org/officeDocument/2006/relationships/oleObject" Target="../embeddings/oleObject208.bin"/><Relationship Id="rId12" Type="http://schemas.openxmlformats.org/officeDocument/2006/relationships/image" Target="../media/image193.wmf"/><Relationship Id="rId17" Type="http://schemas.openxmlformats.org/officeDocument/2006/relationships/image" Target="../media/image188.wmf"/><Relationship Id="rId2" Type="http://schemas.openxmlformats.org/officeDocument/2006/relationships/slideLayout" Target="../slideLayouts/slideLayout4.xml"/><Relationship Id="rId16" Type="http://schemas.openxmlformats.org/officeDocument/2006/relationships/oleObject" Target="../embeddings/oleObject214.bin"/><Relationship Id="rId20" Type="http://schemas.openxmlformats.org/officeDocument/2006/relationships/oleObject" Target="../embeddings/oleObject217.bin"/><Relationship Id="rId1" Type="http://schemas.openxmlformats.org/officeDocument/2006/relationships/vmlDrawing" Target="../drawings/vmlDrawing34.vml"/><Relationship Id="rId6" Type="http://schemas.openxmlformats.org/officeDocument/2006/relationships/image" Target="../media/image187.wmf"/><Relationship Id="rId11" Type="http://schemas.openxmlformats.org/officeDocument/2006/relationships/oleObject" Target="../embeddings/oleObject211.bin"/><Relationship Id="rId5" Type="http://schemas.openxmlformats.org/officeDocument/2006/relationships/oleObject" Target="../embeddings/oleObject207.bin"/><Relationship Id="rId15" Type="http://schemas.openxmlformats.org/officeDocument/2006/relationships/image" Target="../media/image194.wmf"/><Relationship Id="rId10" Type="http://schemas.openxmlformats.org/officeDocument/2006/relationships/image" Target="../media/image192.wmf"/><Relationship Id="rId19" Type="http://schemas.openxmlformats.org/officeDocument/2006/relationships/oleObject" Target="../embeddings/oleObject216.bin"/><Relationship Id="rId4" Type="http://schemas.openxmlformats.org/officeDocument/2006/relationships/image" Target="../media/image186.wmf"/><Relationship Id="rId9" Type="http://schemas.openxmlformats.org/officeDocument/2006/relationships/oleObject" Target="../embeddings/oleObject210.bin"/><Relationship Id="rId14" Type="http://schemas.openxmlformats.org/officeDocument/2006/relationships/oleObject" Target="../embeddings/oleObject213.bin"/></Relationships>
</file>

<file path=ppt/slides/_rels/slide83.xml.rels><?xml version="1.0" encoding="UTF-8" standalone="yes"?>
<Relationships xmlns="http://schemas.openxmlformats.org/package/2006/relationships"><Relationship Id="rId8" Type="http://schemas.openxmlformats.org/officeDocument/2006/relationships/oleObject" Target="../embeddings/oleObject221.bin"/><Relationship Id="rId13" Type="http://schemas.openxmlformats.org/officeDocument/2006/relationships/image" Target="../media/image197.wmf"/><Relationship Id="rId18" Type="http://schemas.openxmlformats.org/officeDocument/2006/relationships/oleObject" Target="../embeddings/oleObject226.bin"/><Relationship Id="rId3" Type="http://schemas.openxmlformats.org/officeDocument/2006/relationships/oleObject" Target="../embeddings/oleObject218.bin"/><Relationship Id="rId7" Type="http://schemas.openxmlformats.org/officeDocument/2006/relationships/image" Target="../media/image193.wmf"/><Relationship Id="rId12" Type="http://schemas.openxmlformats.org/officeDocument/2006/relationships/oleObject" Target="../embeddings/oleObject223.bin"/><Relationship Id="rId17" Type="http://schemas.openxmlformats.org/officeDocument/2006/relationships/oleObject" Target="../embeddings/oleObject225.bin"/><Relationship Id="rId2" Type="http://schemas.openxmlformats.org/officeDocument/2006/relationships/slideLayout" Target="../slideLayouts/slideLayout4.xml"/><Relationship Id="rId16" Type="http://schemas.openxmlformats.org/officeDocument/2006/relationships/image" Target="../media/image198.wmf"/><Relationship Id="rId1" Type="http://schemas.openxmlformats.org/officeDocument/2006/relationships/vmlDrawing" Target="../drawings/vmlDrawing35.vml"/><Relationship Id="rId6" Type="http://schemas.openxmlformats.org/officeDocument/2006/relationships/oleObject" Target="../embeddings/oleObject220.bin"/><Relationship Id="rId11" Type="http://schemas.openxmlformats.org/officeDocument/2006/relationships/image" Target="../media/image200.png"/><Relationship Id="rId5" Type="http://schemas.openxmlformats.org/officeDocument/2006/relationships/oleObject" Target="../embeddings/oleObject219.bin"/><Relationship Id="rId15" Type="http://schemas.openxmlformats.org/officeDocument/2006/relationships/oleObject" Target="../embeddings/oleObject224.bin"/><Relationship Id="rId10" Type="http://schemas.openxmlformats.org/officeDocument/2006/relationships/oleObject" Target="../embeddings/oleObject222.bin"/><Relationship Id="rId19" Type="http://schemas.openxmlformats.org/officeDocument/2006/relationships/image" Target="../media/image199.wmf"/><Relationship Id="rId4" Type="http://schemas.openxmlformats.org/officeDocument/2006/relationships/image" Target="../media/image196.wmf"/><Relationship Id="rId9" Type="http://schemas.openxmlformats.org/officeDocument/2006/relationships/image" Target="../media/image187.wmf"/><Relationship Id="rId14" Type="http://schemas.openxmlformats.org/officeDocument/2006/relationships/image" Target="../media/image201.png"/></Relationships>
</file>

<file path=ppt/slides/_rels/slide84.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4.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1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3.xml"/><Relationship Id="rId1" Type="http://schemas.openxmlformats.org/officeDocument/2006/relationships/themeOverride" Target="../theme/themeOverride1.xml"/><Relationship Id="rId5" Type="http://schemas.openxmlformats.org/officeDocument/2006/relationships/image" Target="../media/image215.png"/><Relationship Id="rId4" Type="http://schemas.openxmlformats.org/officeDocument/2006/relationships/image" Target="../media/image214.png"/></Relationships>
</file>

<file path=ppt/slides/_rels/slide97.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7424"/>
            <a:ext cx="9144000" cy="7245424"/>
          </a:xfrm>
          <a:prstGeom prst="rect">
            <a:avLst/>
          </a:prstGeom>
        </p:spPr>
      </p:pic>
      <p:sp>
        <p:nvSpPr>
          <p:cNvPr id="4" name="Rectangle 19"/>
          <p:cNvSpPr>
            <a:spLocks noGrp="1" noChangeArrowheads="1"/>
          </p:cNvSpPr>
          <p:nvPr>
            <p:ph type="title"/>
          </p:nvPr>
        </p:nvSpPr>
        <p:spPr>
          <a:xfrm>
            <a:off x="684213" y="836613"/>
            <a:ext cx="7772400" cy="1800225"/>
          </a:xfrm>
        </p:spPr>
        <p:txBody>
          <a:bodyPr/>
          <a:lstStyle/>
          <a:p>
            <a:pPr algn="ctr" eaLnBrk="1" hangingPunct="1"/>
            <a:r>
              <a:rPr lang="zh-CN" altLang="en-US" sz="3600" b="1" dirty="0">
                <a:solidFill>
                  <a:srgbClr val="00B050"/>
                </a:solidFill>
              </a:rPr>
              <a:t>机器学习</a:t>
            </a:r>
            <a:br>
              <a:rPr lang="zh-CN" altLang="en-US" sz="3600" b="1" dirty="0">
                <a:solidFill>
                  <a:srgbClr val="00B050"/>
                </a:solidFill>
              </a:rPr>
            </a:br>
            <a:r>
              <a:rPr lang="zh-CN" altLang="en-US" sz="3600" b="1" dirty="0">
                <a:solidFill>
                  <a:srgbClr val="00B050"/>
                </a:solidFill>
              </a:rPr>
              <a:t/>
            </a:r>
            <a:br>
              <a:rPr lang="zh-CN" altLang="en-US" sz="3600" b="1" dirty="0">
                <a:solidFill>
                  <a:srgbClr val="00B050"/>
                </a:solidFill>
              </a:rPr>
            </a:br>
            <a:r>
              <a:rPr lang="en-US" altLang="zh-CN" sz="3600" b="1" dirty="0">
                <a:solidFill>
                  <a:srgbClr val="00B050"/>
                </a:solidFill>
              </a:rPr>
              <a:t>Machine Learning</a:t>
            </a:r>
          </a:p>
        </p:txBody>
      </p:sp>
      <p:sp>
        <p:nvSpPr>
          <p:cNvPr id="5" name="Rectangle 22"/>
          <p:cNvSpPr>
            <a:spLocks noChangeArrowheads="1"/>
          </p:cNvSpPr>
          <p:nvPr/>
        </p:nvSpPr>
        <p:spPr bwMode="auto">
          <a:xfrm>
            <a:off x="685800" y="3211513"/>
            <a:ext cx="7772400"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ctr">
              <a:lnSpc>
                <a:spcPct val="90000"/>
              </a:lnSpc>
              <a:spcBef>
                <a:spcPct val="20000"/>
              </a:spcBef>
            </a:pPr>
            <a:r>
              <a:rPr kumimoji="1" lang="zh-CN" altLang="en-US" sz="4400" dirty="0">
                <a:latin typeface="黑体" panose="02010609060101010101" pitchFamily="49" charset="-122"/>
                <a:ea typeface="黑体" panose="02010609060101010101" pitchFamily="49" charset="-122"/>
                <a:cs typeface="Verdana" pitchFamily="34" charset="0"/>
              </a:rPr>
              <a:t>第七章：贝叶斯分类器</a:t>
            </a:r>
          </a:p>
          <a:p>
            <a:pPr marL="342900" indent="-342900" algn="ctr" eaLnBrk="1" hangingPunct="1">
              <a:lnSpc>
                <a:spcPct val="90000"/>
              </a:lnSpc>
              <a:spcBef>
                <a:spcPct val="20000"/>
              </a:spcBef>
            </a:pPr>
            <a:endParaRPr kumimoji="1" lang="zh-CN" altLang="en-US" sz="4400" dirty="0">
              <a:latin typeface="黑体" panose="02010609060101010101" pitchFamily="49" charset="-122"/>
              <a:ea typeface="黑体" panose="02010609060101010101" pitchFamily="49" charset="-122"/>
            </a:endParaRPr>
          </a:p>
        </p:txBody>
      </p:sp>
      <p:sp>
        <p:nvSpPr>
          <p:cNvPr id="6" name="Text Box 24"/>
          <p:cNvSpPr txBox="1">
            <a:spLocks noChangeArrowheads="1"/>
          </p:cNvSpPr>
          <p:nvPr/>
        </p:nvSpPr>
        <p:spPr bwMode="auto">
          <a:xfrm>
            <a:off x="2756993" y="4682520"/>
            <a:ext cx="4895775" cy="523220"/>
          </a:xfrm>
          <a:prstGeom prst="rect">
            <a:avLst/>
          </a:prstGeom>
          <a:noFill/>
          <a:ln>
            <a:noFill/>
          </a:ln>
          <a:effec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GB" sz="2800" b="1" dirty="0">
                <a:latin typeface="黑体" panose="02010609060101010101" pitchFamily="49" charset="-122"/>
                <a:ea typeface="黑体" panose="02010609060101010101" pitchFamily="49" charset="-122"/>
              </a:rPr>
              <a:t>重庆大学计算机学院</a:t>
            </a:r>
            <a:endParaRPr kumimoji="1" lang="en-US" altLang="zh-CN" sz="28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432495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内容占位符 2"/>
          <p:cNvSpPr>
            <a:spLocks noGrp="1"/>
          </p:cNvSpPr>
          <p:nvPr>
            <p:ph idx="1"/>
          </p:nvPr>
        </p:nvSpPr>
        <p:spPr>
          <a:xfrm>
            <a:off x="251222" y="1863329"/>
            <a:ext cx="4861322" cy="588323"/>
          </a:xfrm>
        </p:spPr>
        <p:txBody>
          <a:bodyPr>
            <a:normAutofit/>
          </a:bodyPr>
          <a:lstStyle/>
          <a:p>
            <a:pPr eaLnBrk="1" hangingPunct="1">
              <a:lnSpc>
                <a:spcPct val="150000"/>
              </a:lnSpc>
            </a:pPr>
            <a:r>
              <a:rPr altLang="en-US" sz="2000" b="1" dirty="0">
                <a:latin typeface="黑体" panose="02010609060101010101" pitchFamily="49" charset="-122"/>
                <a:ea typeface="黑体" panose="02010609060101010101" pitchFamily="49" charset="-122"/>
              </a:rPr>
              <a:t> 将</a:t>
            </a:r>
            <a:endParaRPr lang="en-US" altLang="zh-CN" sz="2000" b="1" dirty="0">
              <a:latin typeface="黑体" panose="02010609060101010101" pitchFamily="49" charset="-122"/>
              <a:ea typeface="黑体" panose="02010609060101010101" pitchFamily="49" charset="-122"/>
            </a:endParaRPr>
          </a:p>
        </p:txBody>
      </p:sp>
      <p:pic>
        <p:nvPicPr>
          <p:cNvPr id="24580" name="图片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9194" y="2187179"/>
            <a:ext cx="5562600" cy="446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内容占位符 2"/>
          <p:cNvSpPr txBox="1">
            <a:spLocks/>
          </p:cNvSpPr>
          <p:nvPr/>
        </p:nvSpPr>
        <p:spPr bwMode="auto">
          <a:xfrm>
            <a:off x="251222" y="4294585"/>
            <a:ext cx="7743825" cy="1078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800"/>
              </a:spcBef>
              <a:buClr>
                <a:schemeClr val="accent1"/>
              </a:buClr>
              <a:buFont typeface="Arial" panose="020B0604020202020204" pitchFamily="34" charset="0"/>
              <a:buChar char="•"/>
              <a:defRPr sz="2000">
                <a:solidFill>
                  <a:schemeClr val="tx1"/>
                </a:solidFill>
                <a:latin typeface="Century Schoolbook" panose="02040604050505020304" pitchFamily="18" charset="0"/>
                <a:ea typeface="Microsoft YaHei UI" panose="020B0503020204020204" pitchFamily="34" charset="-122"/>
              </a:defRPr>
            </a:lvl1pPr>
            <a:lvl2pPr indent="-228600">
              <a:lnSpc>
                <a:spcPct val="90000"/>
              </a:lnSpc>
              <a:spcBef>
                <a:spcPts val="1000"/>
              </a:spcBef>
              <a:buClr>
                <a:schemeClr val="accent1"/>
              </a:buClr>
              <a:buFont typeface="Arial" panose="020B0604020202020204" pitchFamily="34" charset="0"/>
              <a:buChar char="•"/>
              <a:defRPr>
                <a:solidFill>
                  <a:schemeClr val="tx1"/>
                </a:solidFill>
                <a:latin typeface="Century Schoolbook" panose="02040604050505020304" pitchFamily="18" charset="0"/>
                <a:ea typeface="Microsoft YaHei UI" panose="020B0503020204020204" pitchFamily="34" charset="-122"/>
              </a:defRPr>
            </a:lvl2pPr>
            <a:lvl3pPr marL="685800" indent="-182563">
              <a:lnSpc>
                <a:spcPct val="90000"/>
              </a:lnSpc>
              <a:spcBef>
                <a:spcPts val="800"/>
              </a:spcBef>
              <a:buClr>
                <a:schemeClr val="accent1"/>
              </a:buClr>
              <a:buFont typeface="Arial" panose="020B0604020202020204" pitchFamily="34" charset="0"/>
              <a:buChar char="•"/>
              <a:defRPr sz="1600">
                <a:solidFill>
                  <a:schemeClr val="tx1"/>
                </a:solidFill>
                <a:latin typeface="Century Schoolbook" panose="02040604050505020304" pitchFamily="18" charset="0"/>
                <a:ea typeface="Microsoft YaHei UI" panose="020B0503020204020204" pitchFamily="34" charset="-122"/>
              </a:defRPr>
            </a:lvl3pPr>
            <a:lvl4pPr marL="914400" indent="-182563">
              <a:lnSpc>
                <a:spcPct val="90000"/>
              </a:lnSpc>
              <a:spcBef>
                <a:spcPts val="800"/>
              </a:spcBef>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4pPr>
            <a:lvl5pPr marL="1143000" indent="-182563">
              <a:lnSpc>
                <a:spcPct val="90000"/>
              </a:lnSpc>
              <a:spcBef>
                <a:spcPts val="800"/>
              </a:spcBef>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5pPr>
            <a:lvl6pPr marL="16002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6pPr>
            <a:lvl7pPr marL="20574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7pPr>
            <a:lvl8pPr marL="25146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8pPr>
            <a:lvl9pPr marL="29718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9pPr>
          </a:lstStyle>
          <a:p>
            <a:pPr eaLnBrk="1" hangingPunct="1">
              <a:lnSpc>
                <a:spcPct val="150000"/>
              </a:lnSpc>
              <a:buFont typeface="Wingdings" panose="05000000000000000000" pitchFamily="2" charset="2"/>
              <a:buChar char="p"/>
            </a:pPr>
            <a:r>
              <a:rPr lang="zh-CN" altLang="en-US" b="1" dirty="0">
                <a:latin typeface="黑体" panose="02010609060101010101" pitchFamily="49" charset="-122"/>
                <a:ea typeface="黑体" panose="02010609060101010101" pitchFamily="49" charset="-122"/>
              </a:rPr>
              <a:t> 得到：</a:t>
            </a:r>
          </a:p>
          <a:p>
            <a:pPr eaLnBrk="1" hangingPunct="1">
              <a:lnSpc>
                <a:spcPct val="150000"/>
              </a:lnSpc>
              <a:buFont typeface="Wingdings" panose="05000000000000000000" pitchFamily="2" charset="2"/>
              <a:buChar char="p"/>
            </a:pPr>
            <a:endParaRPr lang="zh-CN" altLang="en-US" b="1" dirty="0">
              <a:latin typeface="黑体" panose="02010609060101010101" pitchFamily="49" charset="-122"/>
              <a:ea typeface="黑体" panose="02010609060101010101" pitchFamily="49" charset="-122"/>
            </a:endParaRPr>
          </a:p>
        </p:txBody>
      </p:sp>
      <p:pic>
        <p:nvPicPr>
          <p:cNvPr id="24582"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81288" y="3033712"/>
            <a:ext cx="3212306" cy="95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3" name="内容占位符 2"/>
          <p:cNvSpPr txBox="1">
            <a:spLocks/>
          </p:cNvSpPr>
          <p:nvPr/>
        </p:nvSpPr>
        <p:spPr bwMode="auto">
          <a:xfrm>
            <a:off x="251222" y="2887266"/>
            <a:ext cx="4861322"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800"/>
              </a:spcBef>
              <a:buClr>
                <a:schemeClr val="accent1"/>
              </a:buClr>
              <a:buFont typeface="Arial" panose="020B0604020202020204" pitchFamily="34" charset="0"/>
              <a:buChar char="•"/>
              <a:defRPr sz="2000">
                <a:solidFill>
                  <a:schemeClr val="tx1"/>
                </a:solidFill>
                <a:latin typeface="Century Schoolbook" panose="02040604050505020304" pitchFamily="18" charset="0"/>
                <a:ea typeface="Microsoft YaHei UI" panose="020B0503020204020204" pitchFamily="34" charset="-122"/>
              </a:defRPr>
            </a:lvl1pPr>
            <a:lvl2pPr indent="-228600">
              <a:lnSpc>
                <a:spcPct val="90000"/>
              </a:lnSpc>
              <a:spcBef>
                <a:spcPts val="1000"/>
              </a:spcBef>
              <a:buClr>
                <a:schemeClr val="accent1"/>
              </a:buClr>
              <a:buFont typeface="Arial" panose="020B0604020202020204" pitchFamily="34" charset="0"/>
              <a:buChar char="•"/>
              <a:defRPr>
                <a:solidFill>
                  <a:schemeClr val="tx1"/>
                </a:solidFill>
                <a:latin typeface="Century Schoolbook" panose="02040604050505020304" pitchFamily="18" charset="0"/>
                <a:ea typeface="Microsoft YaHei UI" panose="020B0503020204020204" pitchFamily="34" charset="-122"/>
              </a:defRPr>
            </a:lvl2pPr>
            <a:lvl3pPr marL="685800" indent="-182563">
              <a:lnSpc>
                <a:spcPct val="90000"/>
              </a:lnSpc>
              <a:spcBef>
                <a:spcPts val="800"/>
              </a:spcBef>
              <a:buClr>
                <a:schemeClr val="accent1"/>
              </a:buClr>
              <a:buFont typeface="Arial" panose="020B0604020202020204" pitchFamily="34" charset="0"/>
              <a:buChar char="•"/>
              <a:defRPr sz="1600">
                <a:solidFill>
                  <a:schemeClr val="tx1"/>
                </a:solidFill>
                <a:latin typeface="Century Schoolbook" panose="02040604050505020304" pitchFamily="18" charset="0"/>
                <a:ea typeface="Microsoft YaHei UI" panose="020B0503020204020204" pitchFamily="34" charset="-122"/>
              </a:defRPr>
            </a:lvl3pPr>
            <a:lvl4pPr marL="914400" indent="-182563">
              <a:lnSpc>
                <a:spcPct val="90000"/>
              </a:lnSpc>
              <a:spcBef>
                <a:spcPts val="800"/>
              </a:spcBef>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4pPr>
            <a:lvl5pPr marL="1143000" indent="-182563">
              <a:lnSpc>
                <a:spcPct val="90000"/>
              </a:lnSpc>
              <a:spcBef>
                <a:spcPts val="800"/>
              </a:spcBef>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5pPr>
            <a:lvl6pPr marL="16002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6pPr>
            <a:lvl7pPr marL="20574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7pPr>
            <a:lvl8pPr marL="25146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8pPr>
            <a:lvl9pPr marL="29718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9pPr>
          </a:lstStyle>
          <a:p>
            <a:pPr eaLnBrk="1" hangingPunct="1">
              <a:lnSpc>
                <a:spcPct val="150000"/>
              </a:lnSpc>
              <a:buFont typeface="Wingdings" panose="05000000000000000000" pitchFamily="2" charset="2"/>
              <a:buChar char="p"/>
            </a:pPr>
            <a:r>
              <a:rPr lang="zh-CN" altLang="en-US" b="1" dirty="0">
                <a:latin typeface="黑体" panose="02010609060101010101" pitchFamily="49" charset="-122"/>
                <a:ea typeface="黑体" panose="02010609060101010101" pitchFamily="49" charset="-122"/>
              </a:rPr>
              <a:t> </a:t>
            </a:r>
            <a:r>
              <a:rPr lang="zh-CN" altLang="en-US" b="1" dirty="0" smtClean="0">
                <a:latin typeface="黑体" panose="02010609060101010101" pitchFamily="49" charset="-122"/>
                <a:ea typeface="黑体" panose="02010609060101010101" pitchFamily="49" charset="-122"/>
              </a:rPr>
              <a:t>代入条件概率</a:t>
            </a:r>
            <a:r>
              <a:rPr lang="zh-CN" altLang="en-US" b="1" dirty="0">
                <a:latin typeface="黑体" panose="02010609060101010101" pitchFamily="49" charset="-122"/>
                <a:ea typeface="黑体" panose="02010609060101010101" pitchFamily="49" charset="-122"/>
              </a:rPr>
              <a:t>公式</a:t>
            </a:r>
          </a:p>
          <a:p>
            <a:pPr eaLnBrk="1" hangingPunct="1">
              <a:lnSpc>
                <a:spcPct val="150000"/>
              </a:lnSpc>
              <a:buFont typeface="Wingdings" panose="05000000000000000000" pitchFamily="2" charset="2"/>
              <a:buChar char="p"/>
            </a:pPr>
            <a:endParaRPr lang="zh-CN" altLang="en-US" b="1" dirty="0">
              <a:latin typeface="黑体" panose="02010609060101010101" pitchFamily="49" charset="-122"/>
              <a:ea typeface="黑体" panose="02010609060101010101" pitchFamily="49" charset="-122"/>
            </a:endParaRPr>
          </a:p>
        </p:txBody>
      </p:sp>
      <p:pic>
        <p:nvPicPr>
          <p:cNvPr id="24584"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24012" y="4373166"/>
            <a:ext cx="5357813"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标题 1"/>
          <p:cNvSpPr>
            <a:spLocks noGrp="1"/>
          </p:cNvSpPr>
          <p:nvPr>
            <p:ph type="title"/>
          </p:nvPr>
        </p:nvSpPr>
        <p:spPr>
          <a:xfrm>
            <a:off x="176213" y="175483"/>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全概率公式</a:t>
            </a:r>
            <a:endParaRPr altLang="zh-CN"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560566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图片 1"/>
          <p:cNvPicPr>
            <a:picLocks noChangeAspect="1"/>
          </p:cNvPicPr>
          <p:nvPr/>
        </p:nvPicPr>
        <p:blipFill>
          <a:blip r:embed="rId2">
            <a:extLst>
              <a:ext uri="{28A0092B-C50C-407E-A947-70E740481C1C}">
                <a14:useLocalDpi xmlns:a14="http://schemas.microsoft.com/office/drawing/2010/main" val="0"/>
              </a:ext>
            </a:extLst>
          </a:blip>
          <a:srcRect l="630"/>
          <a:stretch>
            <a:fillRect/>
          </a:stretch>
        </p:blipFill>
        <p:spPr bwMode="auto">
          <a:xfrm>
            <a:off x="125325" y="294032"/>
            <a:ext cx="8876287" cy="5364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125325" y="3505718"/>
            <a:ext cx="3564731" cy="594122"/>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Tree>
    <p:extLst>
      <p:ext uri="{BB962C8B-B14F-4D97-AF65-F5344CB8AC3E}">
        <p14:creationId xmlns:p14="http://schemas.microsoft.com/office/powerpoint/2010/main" val="324904673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内容占位符 2"/>
          <p:cNvSpPr>
            <a:spLocks noGrp="1"/>
          </p:cNvSpPr>
          <p:nvPr>
            <p:ph idx="1"/>
          </p:nvPr>
        </p:nvSpPr>
        <p:spPr>
          <a:xfrm>
            <a:off x="131952" y="1255126"/>
            <a:ext cx="8586788" cy="3942160"/>
          </a:xfrm>
        </p:spPr>
        <p:txBody>
          <a:bodyPr>
            <a:normAutofit/>
          </a:bodyPr>
          <a:lstStyle/>
          <a:p>
            <a:pPr lvl="1" eaLnBrk="1" hangingPunct="1">
              <a:lnSpc>
                <a:spcPct val="150000"/>
              </a:lnSpc>
              <a:buFont typeface="Wingdings" panose="05000000000000000000" pitchFamily="2" charset="2"/>
              <a:buChar char="p"/>
            </a:pPr>
            <a:r>
              <a:rPr altLang="en-US" b="1" dirty="0" err="1">
                <a:latin typeface="黑体" panose="02010609060101010101" pitchFamily="49" charset="-122"/>
                <a:ea typeface="黑体" panose="02010609060101010101" pitchFamily="49" charset="-122"/>
              </a:rPr>
              <a:t>该模型常用于文本分类，特征是单词，值是单词的出现次数</a:t>
            </a:r>
            <a:r>
              <a:rPr altLang="en-US" b="1" dirty="0">
                <a:latin typeface="黑体" panose="02010609060101010101" pitchFamily="49" charset="-122"/>
                <a:ea typeface="黑体" panose="02010609060101010101" pitchFamily="49" charset="-122"/>
              </a:rPr>
              <a:t>。</a:t>
            </a:r>
            <a:endParaRPr lang="en-US" altLang="zh-CN" b="1" dirty="0">
              <a:latin typeface="黑体" panose="02010609060101010101" pitchFamily="49" charset="-122"/>
              <a:ea typeface="黑体" panose="02010609060101010101" pitchFamily="49" charset="-122"/>
            </a:endParaRPr>
          </a:p>
          <a:p>
            <a:pPr lvl="1" eaLnBrk="1" hangingPunct="1">
              <a:lnSpc>
                <a:spcPct val="150000"/>
              </a:lnSpc>
              <a:buFont typeface="Wingdings" panose="05000000000000000000" pitchFamily="2" charset="2"/>
              <a:buChar char="p"/>
            </a:pPr>
            <a:endParaRPr altLang="en-US" dirty="0">
              <a:latin typeface="+mn-ea"/>
              <a:ea typeface="+mn-ea"/>
            </a:endParaRPr>
          </a:p>
          <a:p>
            <a:pPr lvl="1" eaLnBrk="1" hangingPunct="1">
              <a:lnSpc>
                <a:spcPct val="150000"/>
              </a:lnSpc>
              <a:buFont typeface="Wingdings" panose="05000000000000000000" pitchFamily="2" charset="2"/>
              <a:buChar char="p"/>
            </a:pPr>
            <a:endParaRPr lang="en-US" altLang="zh-CN" dirty="0">
              <a:latin typeface="+mn-ea"/>
              <a:ea typeface="+mn-ea"/>
            </a:endParaRPr>
          </a:p>
        </p:txBody>
      </p:sp>
      <p:sp>
        <p:nvSpPr>
          <p:cNvPr id="8" name="标题 1"/>
          <p:cNvSpPr txBox="1">
            <a:spLocks/>
          </p:cNvSpPr>
          <p:nvPr/>
        </p:nvSpPr>
        <p:spPr bwMode="auto">
          <a:xfrm>
            <a:off x="271511" y="207737"/>
            <a:ext cx="7886700" cy="570309"/>
          </a:xfrm>
          <a:prstGeom prst="rect">
            <a:avLst/>
          </a:prstGeom>
        </p:spPr>
        <p:txBody>
          <a:bodyPr vert="horz" lIns="91440" tIns="45720" rIns="91440" bIns="45720" rtlCol="0" anchor="ctr">
            <a:normAutofit lnSpcReduction="10000"/>
          </a:bodyPr>
          <a:lstStyle>
            <a:defPPr>
              <a:defRPr lang="zh-CN"/>
            </a:defPPr>
            <a:lvl1pPr>
              <a:lnSpc>
                <a:spcPct val="90000"/>
              </a:lnSpc>
              <a:spcBef>
                <a:spcPct val="0"/>
              </a:spcBef>
              <a:buNone/>
              <a:defRPr sz="3600" b="1"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a:lstStyle>
          <a:p>
            <a:r>
              <a:rPr lang="zh-CN" altLang="en-US" dirty="0">
                <a:latin typeface="黑体" panose="02010609060101010101" pitchFamily="49" charset="-122"/>
                <a:ea typeface="黑体" panose="02010609060101010101" pitchFamily="49" charset="-122"/>
              </a:rPr>
              <a:t>多项式朴素贝叶斯</a:t>
            </a:r>
          </a:p>
        </p:txBody>
      </p:sp>
      <p:pic>
        <p:nvPicPr>
          <p:cNvPr id="43012"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1511" y="2364685"/>
            <a:ext cx="8782498" cy="2777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43011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内容占位符 2"/>
          <p:cNvSpPr>
            <a:spLocks noGrp="1"/>
          </p:cNvSpPr>
          <p:nvPr>
            <p:ph idx="1"/>
          </p:nvPr>
        </p:nvSpPr>
        <p:spPr>
          <a:xfrm>
            <a:off x="92196" y="1288257"/>
            <a:ext cx="8586788" cy="3942160"/>
          </a:xfrm>
        </p:spPr>
        <p:txBody>
          <a:bodyPr>
            <a:normAutofit/>
          </a:bodyPr>
          <a:lstStyle/>
          <a:p>
            <a:pPr lvl="1" eaLnBrk="1" hangingPunct="1">
              <a:lnSpc>
                <a:spcPct val="150000"/>
              </a:lnSpc>
              <a:buFont typeface="Wingdings" panose="05000000000000000000" pitchFamily="2" charset="2"/>
              <a:buChar char="p"/>
            </a:pPr>
            <a:r>
              <a:rPr altLang="en-US" b="1" dirty="0">
                <a:latin typeface="黑体" panose="02010609060101010101" pitchFamily="49" charset="-122"/>
                <a:ea typeface="黑体" panose="02010609060101010101" pitchFamily="49" charset="-122"/>
              </a:rPr>
              <a:t>与多项式模型一样，伯努利模型适用于离散特征的情况，所不同的是，伯努利模型中每个特征的取值只能是</a:t>
            </a:r>
            <a:r>
              <a:rPr lang="en-US" altLang="zh-CN" b="1" dirty="0">
                <a:latin typeface="黑体" panose="02010609060101010101" pitchFamily="49" charset="-122"/>
                <a:ea typeface="黑体" panose="02010609060101010101" pitchFamily="49" charset="-122"/>
              </a:rPr>
              <a:t>1</a:t>
            </a:r>
            <a:r>
              <a:rPr altLang="en-US" b="1" dirty="0">
                <a:latin typeface="黑体" panose="02010609060101010101" pitchFamily="49" charset="-122"/>
                <a:ea typeface="黑体" panose="02010609060101010101" pitchFamily="49" charset="-122"/>
              </a:rPr>
              <a:t>和</a:t>
            </a:r>
            <a:r>
              <a:rPr lang="en-US" altLang="zh-CN" b="1" dirty="0">
                <a:latin typeface="黑体" panose="02010609060101010101" pitchFamily="49" charset="-122"/>
                <a:ea typeface="黑体" panose="02010609060101010101" pitchFamily="49" charset="-122"/>
              </a:rPr>
              <a:t>0(</a:t>
            </a:r>
            <a:r>
              <a:rPr altLang="en-US" b="1" dirty="0">
                <a:latin typeface="黑体" panose="02010609060101010101" pitchFamily="49" charset="-122"/>
                <a:ea typeface="黑体" panose="02010609060101010101" pitchFamily="49" charset="-122"/>
              </a:rPr>
              <a:t>以文本分类为例，某个单词在文档中出现过，则其特征值为</a:t>
            </a:r>
            <a:r>
              <a:rPr lang="en-US" altLang="zh-CN" b="1" dirty="0">
                <a:latin typeface="黑体" panose="02010609060101010101" pitchFamily="49" charset="-122"/>
                <a:ea typeface="黑体" panose="02010609060101010101" pitchFamily="49" charset="-122"/>
              </a:rPr>
              <a:t>1</a:t>
            </a:r>
            <a:r>
              <a:rPr altLang="en-US" b="1" dirty="0">
                <a:latin typeface="黑体" panose="02010609060101010101" pitchFamily="49" charset="-122"/>
                <a:ea typeface="黑体" panose="02010609060101010101" pitchFamily="49" charset="-122"/>
              </a:rPr>
              <a:t>，否则为</a:t>
            </a:r>
            <a:r>
              <a:rPr lang="en-US" altLang="zh-CN" b="1" dirty="0">
                <a:latin typeface="黑体" panose="02010609060101010101" pitchFamily="49" charset="-122"/>
                <a:ea typeface="黑体" panose="02010609060101010101" pitchFamily="49" charset="-122"/>
              </a:rPr>
              <a:t>0).</a:t>
            </a:r>
          </a:p>
          <a:p>
            <a:pPr lvl="1" eaLnBrk="1" hangingPunct="1">
              <a:lnSpc>
                <a:spcPct val="150000"/>
              </a:lnSpc>
              <a:buFont typeface="Wingdings" panose="05000000000000000000" pitchFamily="2" charset="2"/>
              <a:buChar char="p"/>
            </a:pPr>
            <a:endParaRPr altLang="en-US" b="1" dirty="0">
              <a:latin typeface="黑体" panose="02010609060101010101" pitchFamily="49" charset="-122"/>
              <a:ea typeface="黑体" panose="02010609060101010101" pitchFamily="49" charset="-122"/>
            </a:endParaRPr>
          </a:p>
          <a:p>
            <a:pPr lvl="1" eaLnBrk="1" hangingPunct="1">
              <a:lnSpc>
                <a:spcPct val="150000"/>
              </a:lnSpc>
              <a:buFont typeface="Wingdings" panose="05000000000000000000" pitchFamily="2" charset="2"/>
              <a:buChar char="p"/>
            </a:pPr>
            <a:endParaRPr lang="en-US" altLang="zh-CN" dirty="0">
              <a:latin typeface="+mn-ea"/>
              <a:ea typeface="+mn-ea"/>
            </a:endParaRPr>
          </a:p>
        </p:txBody>
      </p:sp>
      <p:sp>
        <p:nvSpPr>
          <p:cNvPr id="8" name="标题 1"/>
          <p:cNvSpPr txBox="1">
            <a:spLocks/>
          </p:cNvSpPr>
          <p:nvPr/>
        </p:nvSpPr>
        <p:spPr bwMode="auto">
          <a:xfrm>
            <a:off x="184961" y="205302"/>
            <a:ext cx="7886700" cy="570309"/>
          </a:xfrm>
          <a:prstGeom prst="rect">
            <a:avLst/>
          </a:prstGeom>
        </p:spPr>
        <p:txBody>
          <a:bodyPr vert="horz" lIns="91440" tIns="45720" rIns="91440" bIns="45720" rtlCol="0" anchor="ctr">
            <a:normAutofit lnSpcReduction="10000"/>
          </a:bodyPr>
          <a:lstStyle>
            <a:defPPr>
              <a:defRPr lang="zh-CN"/>
            </a:defPPr>
            <a:lvl1pPr>
              <a:lnSpc>
                <a:spcPct val="90000"/>
              </a:lnSpc>
              <a:spcBef>
                <a:spcPct val="0"/>
              </a:spcBef>
              <a:buNone/>
              <a:defRPr sz="3600" b="1"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a:lstStyle>
          <a:p>
            <a:r>
              <a:rPr lang="zh-CN" altLang="en-US" dirty="0">
                <a:latin typeface="黑体" panose="02010609060101010101" pitchFamily="49" charset="-122"/>
                <a:ea typeface="黑体" panose="02010609060101010101" pitchFamily="49" charset="-122"/>
              </a:rPr>
              <a:t>伯努利朴素贝叶斯</a:t>
            </a:r>
          </a:p>
        </p:txBody>
      </p:sp>
      <p:pic>
        <p:nvPicPr>
          <p:cNvPr id="44036"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6357" y="3062237"/>
            <a:ext cx="6702339" cy="185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78692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92196" y="126466"/>
            <a:ext cx="7886700" cy="570309"/>
          </a:xfrm>
          <a:prstGeom prst="rect">
            <a:avLst/>
          </a:prstGeom>
        </p:spPr>
        <p:txBody>
          <a:bodyPr vert="horz" lIns="91440" tIns="45720" rIns="91440" bIns="45720" rtlCol="0" anchor="ctr">
            <a:normAutofit lnSpcReduction="10000"/>
          </a:bodyPr>
          <a:lstStyle>
            <a:defPPr>
              <a:defRPr lang="zh-CN"/>
            </a:defPPr>
            <a:lvl1pPr>
              <a:lnSpc>
                <a:spcPct val="90000"/>
              </a:lnSpc>
              <a:spcBef>
                <a:spcPct val="0"/>
              </a:spcBef>
              <a:buNone/>
              <a:defRPr sz="3600" b="1"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a:lstStyle>
          <a:p>
            <a:r>
              <a:rPr lang="zh-CN" altLang="en-US" dirty="0">
                <a:latin typeface="黑体" panose="02010609060101010101" pitchFamily="49" charset="-122"/>
                <a:ea typeface="黑体" panose="02010609060101010101" pitchFamily="49" charset="-122"/>
              </a:rPr>
              <a:t>伯努利朴素贝叶斯</a:t>
            </a:r>
          </a:p>
        </p:txBody>
      </p:sp>
      <p:pic>
        <p:nvPicPr>
          <p:cNvPr id="45059"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7643" y="2078831"/>
            <a:ext cx="9092547" cy="2817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04852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7644" y="126206"/>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贝叶斯推断</a:t>
            </a:r>
            <a:endParaRPr altLang="zh-CN" dirty="0">
              <a:latin typeface="黑体" panose="02010609060101010101" pitchFamily="49" charset="-122"/>
              <a:ea typeface="黑体" panose="02010609060101010101" pitchFamily="49" charset="-122"/>
            </a:endParaRPr>
          </a:p>
        </p:txBody>
      </p:sp>
      <p:sp>
        <p:nvSpPr>
          <p:cNvPr id="25603" name="内容占位符 2"/>
          <p:cNvSpPr>
            <a:spLocks noGrp="1"/>
          </p:cNvSpPr>
          <p:nvPr>
            <p:ph idx="1"/>
          </p:nvPr>
        </p:nvSpPr>
        <p:spPr>
          <a:xfrm>
            <a:off x="266579" y="1232547"/>
            <a:ext cx="5779294" cy="594122"/>
          </a:xfrm>
        </p:spPr>
        <p:txBody>
          <a:bodyPr/>
          <a:lstStyle/>
          <a:p>
            <a:pPr eaLnBrk="1" hangingPunct="1">
              <a:lnSpc>
                <a:spcPct val="150000"/>
              </a:lnSpc>
            </a:pPr>
            <a:r>
              <a:rPr altLang="en-US" sz="2000" b="1" dirty="0">
                <a:latin typeface="黑体" panose="02010609060101010101" pitchFamily="49" charset="-122"/>
                <a:ea typeface="黑体" panose="02010609060101010101" pitchFamily="49" charset="-122"/>
              </a:rPr>
              <a:t> 对条件概率公式进行变形，可以得到如下形式：</a:t>
            </a:r>
            <a:endParaRPr lang="en-US" altLang="zh-CN" sz="2000" b="1" dirty="0">
              <a:latin typeface="黑体" panose="02010609060101010101" pitchFamily="49" charset="-122"/>
              <a:ea typeface="黑体" panose="02010609060101010101" pitchFamily="49" charset="-122"/>
            </a:endParaRPr>
          </a:p>
        </p:txBody>
      </p:sp>
      <p:sp>
        <p:nvSpPr>
          <p:cNvPr id="25604" name="内容占位符 2"/>
          <p:cNvSpPr txBox="1">
            <a:spLocks/>
          </p:cNvSpPr>
          <p:nvPr/>
        </p:nvSpPr>
        <p:spPr bwMode="auto">
          <a:xfrm>
            <a:off x="224432" y="2601923"/>
            <a:ext cx="8695135" cy="270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800"/>
              </a:spcBef>
              <a:buClr>
                <a:schemeClr val="accent1"/>
              </a:buClr>
              <a:buFont typeface="Arial" panose="020B0604020202020204" pitchFamily="34" charset="0"/>
              <a:buChar char="•"/>
              <a:defRPr sz="2000">
                <a:solidFill>
                  <a:schemeClr val="tx1"/>
                </a:solidFill>
                <a:latin typeface="Century Schoolbook" panose="02040604050505020304" pitchFamily="18" charset="0"/>
                <a:ea typeface="Microsoft YaHei UI" panose="020B0503020204020204" pitchFamily="34" charset="-122"/>
              </a:defRPr>
            </a:lvl1pPr>
            <a:lvl2pPr indent="-228600">
              <a:lnSpc>
                <a:spcPct val="90000"/>
              </a:lnSpc>
              <a:spcBef>
                <a:spcPts val="1000"/>
              </a:spcBef>
              <a:buClr>
                <a:schemeClr val="accent1"/>
              </a:buClr>
              <a:buFont typeface="Arial" panose="020B0604020202020204" pitchFamily="34" charset="0"/>
              <a:buChar char="•"/>
              <a:defRPr>
                <a:solidFill>
                  <a:schemeClr val="tx1"/>
                </a:solidFill>
                <a:latin typeface="Century Schoolbook" panose="02040604050505020304" pitchFamily="18" charset="0"/>
                <a:ea typeface="Microsoft YaHei UI" panose="020B0503020204020204" pitchFamily="34" charset="-122"/>
              </a:defRPr>
            </a:lvl2pPr>
            <a:lvl3pPr marL="685800" indent="-182563">
              <a:lnSpc>
                <a:spcPct val="90000"/>
              </a:lnSpc>
              <a:spcBef>
                <a:spcPts val="800"/>
              </a:spcBef>
              <a:buClr>
                <a:schemeClr val="accent1"/>
              </a:buClr>
              <a:buFont typeface="Arial" panose="020B0604020202020204" pitchFamily="34" charset="0"/>
              <a:buChar char="•"/>
              <a:defRPr sz="1600">
                <a:solidFill>
                  <a:schemeClr val="tx1"/>
                </a:solidFill>
                <a:latin typeface="Century Schoolbook" panose="02040604050505020304" pitchFamily="18" charset="0"/>
                <a:ea typeface="Microsoft YaHei UI" panose="020B0503020204020204" pitchFamily="34" charset="-122"/>
              </a:defRPr>
            </a:lvl3pPr>
            <a:lvl4pPr marL="914400" indent="-182563">
              <a:lnSpc>
                <a:spcPct val="90000"/>
              </a:lnSpc>
              <a:spcBef>
                <a:spcPts val="800"/>
              </a:spcBef>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4pPr>
            <a:lvl5pPr marL="1143000" indent="-182563">
              <a:lnSpc>
                <a:spcPct val="90000"/>
              </a:lnSpc>
              <a:spcBef>
                <a:spcPts val="800"/>
              </a:spcBef>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5pPr>
            <a:lvl6pPr marL="16002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6pPr>
            <a:lvl7pPr marL="20574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7pPr>
            <a:lvl8pPr marL="25146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8pPr>
            <a:lvl9pPr marL="29718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9pPr>
          </a:lstStyle>
          <a:p>
            <a:pPr eaLnBrk="1" hangingPunct="1">
              <a:lnSpc>
                <a:spcPct val="150000"/>
              </a:lnSpc>
              <a:buFont typeface="Wingdings" panose="05000000000000000000" pitchFamily="2" charset="2"/>
              <a:buChar char="p"/>
            </a:pPr>
            <a:r>
              <a:rPr lang="en-US" altLang="zh-CN" b="1" dirty="0">
                <a:latin typeface="黑体" panose="02010609060101010101" pitchFamily="49" charset="-122"/>
                <a:ea typeface="黑体" panose="02010609060101010101" pitchFamily="49" charset="-122"/>
              </a:rPr>
              <a:t>P(A)</a:t>
            </a:r>
            <a:r>
              <a:rPr lang="zh-CN" altLang="en-US" b="1" dirty="0">
                <a:latin typeface="黑体" panose="02010609060101010101" pitchFamily="49" charset="-122"/>
                <a:ea typeface="黑体" panose="02010609060101010101" pitchFamily="49" charset="-122"/>
              </a:rPr>
              <a:t>称为</a:t>
            </a:r>
            <a:r>
              <a:rPr lang="en-US" altLang="zh-CN" b="1" dirty="0">
                <a:latin typeface="黑体" panose="02010609060101010101" pitchFamily="49" charset="-122"/>
                <a:ea typeface="黑体" panose="02010609060101010101" pitchFamily="49" charset="-122"/>
              </a:rPr>
              <a:t>"</a:t>
            </a:r>
            <a:r>
              <a:rPr lang="zh-CN" altLang="en-US" b="1" dirty="0">
                <a:solidFill>
                  <a:srgbClr val="FF0000"/>
                </a:solidFill>
                <a:latin typeface="黑体" panose="02010609060101010101" pitchFamily="49" charset="-122"/>
                <a:ea typeface="黑体" panose="02010609060101010101" pitchFamily="49" charset="-122"/>
              </a:rPr>
              <a:t>先验概率</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a:t>
            </a:r>
            <a:r>
              <a:rPr lang="en-US" altLang="zh-CN" b="1" dirty="0">
                <a:latin typeface="黑体" panose="02010609060101010101" pitchFamily="49" charset="-122"/>
                <a:ea typeface="黑体" panose="02010609060101010101" pitchFamily="49" charset="-122"/>
              </a:rPr>
              <a:t>Prior probability</a:t>
            </a:r>
            <a:r>
              <a:rPr lang="zh-CN" altLang="en-US" b="1" dirty="0">
                <a:latin typeface="黑体" panose="02010609060101010101" pitchFamily="49" charset="-122"/>
                <a:ea typeface="黑体" panose="02010609060101010101" pitchFamily="49" charset="-122"/>
              </a:rPr>
              <a:t>），即在</a:t>
            </a:r>
            <a:r>
              <a:rPr lang="en-US" altLang="zh-CN" b="1" dirty="0">
                <a:latin typeface="黑体" panose="02010609060101010101" pitchFamily="49" charset="-122"/>
                <a:ea typeface="黑体" panose="02010609060101010101" pitchFamily="49" charset="-122"/>
              </a:rPr>
              <a:t>B</a:t>
            </a:r>
            <a:r>
              <a:rPr lang="zh-CN" altLang="en-US" b="1" dirty="0">
                <a:latin typeface="黑体" panose="02010609060101010101" pitchFamily="49" charset="-122"/>
                <a:ea typeface="黑体" panose="02010609060101010101" pitchFamily="49" charset="-122"/>
              </a:rPr>
              <a:t>事件发生之前，对</a:t>
            </a:r>
            <a:r>
              <a:rPr lang="en-US" altLang="zh-CN" b="1" dirty="0">
                <a:latin typeface="黑体" panose="02010609060101010101" pitchFamily="49" charset="-122"/>
                <a:ea typeface="黑体" panose="02010609060101010101" pitchFamily="49" charset="-122"/>
              </a:rPr>
              <a:t>A</a:t>
            </a:r>
            <a:r>
              <a:rPr lang="zh-CN" altLang="en-US" b="1" dirty="0">
                <a:latin typeface="黑体" panose="02010609060101010101" pitchFamily="49" charset="-122"/>
                <a:ea typeface="黑体" panose="02010609060101010101" pitchFamily="49" charset="-122"/>
              </a:rPr>
              <a:t>事件概率的一个判断。</a:t>
            </a:r>
          </a:p>
          <a:p>
            <a:pPr eaLnBrk="1" hangingPunct="1">
              <a:lnSpc>
                <a:spcPct val="150000"/>
              </a:lnSpc>
              <a:buFont typeface="Wingdings" panose="05000000000000000000" pitchFamily="2" charset="2"/>
              <a:buChar char="p"/>
            </a:pPr>
            <a:r>
              <a:rPr lang="en-US" altLang="zh-CN" b="1" dirty="0">
                <a:latin typeface="黑体" panose="02010609060101010101" pitchFamily="49" charset="-122"/>
                <a:ea typeface="黑体" panose="02010609060101010101" pitchFamily="49" charset="-122"/>
              </a:rPr>
              <a:t>P(A|B)</a:t>
            </a:r>
            <a:r>
              <a:rPr lang="zh-CN" altLang="en-US" b="1" dirty="0">
                <a:latin typeface="黑体" panose="02010609060101010101" pitchFamily="49" charset="-122"/>
                <a:ea typeface="黑体" panose="02010609060101010101" pitchFamily="49" charset="-122"/>
              </a:rPr>
              <a:t>称为</a:t>
            </a:r>
            <a:r>
              <a:rPr lang="en-US" altLang="zh-CN" b="1" dirty="0">
                <a:latin typeface="黑体" panose="02010609060101010101" pitchFamily="49" charset="-122"/>
                <a:ea typeface="黑体" panose="02010609060101010101" pitchFamily="49" charset="-122"/>
              </a:rPr>
              <a:t>"</a:t>
            </a:r>
            <a:r>
              <a:rPr lang="zh-CN" altLang="en-US" b="1" dirty="0">
                <a:solidFill>
                  <a:srgbClr val="FF0000"/>
                </a:solidFill>
                <a:latin typeface="黑体" panose="02010609060101010101" pitchFamily="49" charset="-122"/>
                <a:ea typeface="黑体" panose="02010609060101010101" pitchFamily="49" charset="-122"/>
              </a:rPr>
              <a:t>后验概率</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a:t>
            </a:r>
            <a:r>
              <a:rPr lang="en-US" altLang="zh-CN" b="1" dirty="0">
                <a:latin typeface="黑体" panose="02010609060101010101" pitchFamily="49" charset="-122"/>
                <a:ea typeface="黑体" panose="02010609060101010101" pitchFamily="49" charset="-122"/>
              </a:rPr>
              <a:t>Posterior probability</a:t>
            </a:r>
            <a:r>
              <a:rPr lang="zh-CN" altLang="en-US" b="1" dirty="0">
                <a:latin typeface="黑体" panose="02010609060101010101" pitchFamily="49" charset="-122"/>
                <a:ea typeface="黑体" panose="02010609060101010101" pitchFamily="49" charset="-122"/>
              </a:rPr>
              <a:t>），即在</a:t>
            </a:r>
            <a:r>
              <a:rPr lang="en-US" altLang="zh-CN" b="1" dirty="0">
                <a:latin typeface="黑体" panose="02010609060101010101" pitchFamily="49" charset="-122"/>
                <a:ea typeface="黑体" panose="02010609060101010101" pitchFamily="49" charset="-122"/>
              </a:rPr>
              <a:t>B</a:t>
            </a:r>
            <a:r>
              <a:rPr lang="zh-CN" altLang="en-US" b="1" dirty="0">
                <a:latin typeface="黑体" panose="02010609060101010101" pitchFamily="49" charset="-122"/>
                <a:ea typeface="黑体" panose="02010609060101010101" pitchFamily="49" charset="-122"/>
              </a:rPr>
              <a:t>事件发生之后，对</a:t>
            </a:r>
            <a:r>
              <a:rPr lang="en-US" altLang="zh-CN" b="1" dirty="0">
                <a:latin typeface="黑体" panose="02010609060101010101" pitchFamily="49" charset="-122"/>
                <a:ea typeface="黑体" panose="02010609060101010101" pitchFamily="49" charset="-122"/>
              </a:rPr>
              <a:t>A</a:t>
            </a:r>
            <a:r>
              <a:rPr lang="zh-CN" altLang="en-US" b="1" dirty="0">
                <a:latin typeface="黑体" panose="02010609060101010101" pitchFamily="49" charset="-122"/>
                <a:ea typeface="黑体" panose="02010609060101010101" pitchFamily="49" charset="-122"/>
              </a:rPr>
              <a:t>事件概率的重新评估。</a:t>
            </a:r>
          </a:p>
          <a:p>
            <a:pPr eaLnBrk="1" hangingPunct="1">
              <a:lnSpc>
                <a:spcPct val="150000"/>
              </a:lnSpc>
              <a:buFont typeface="Wingdings" panose="05000000000000000000" pitchFamily="2" charset="2"/>
              <a:buChar char="p"/>
            </a:pPr>
            <a:r>
              <a:rPr lang="en-US" altLang="zh-CN" b="1" dirty="0">
                <a:latin typeface="黑体" panose="02010609060101010101" pitchFamily="49" charset="-122"/>
                <a:ea typeface="黑体" panose="02010609060101010101" pitchFamily="49" charset="-122"/>
              </a:rPr>
              <a:t>P(B|A)/P(B)</a:t>
            </a:r>
            <a:r>
              <a:rPr lang="zh-CN" altLang="en-US" b="1" dirty="0">
                <a:latin typeface="黑体" panose="02010609060101010101" pitchFamily="49" charset="-122"/>
                <a:ea typeface="黑体" panose="02010609060101010101" pitchFamily="49" charset="-122"/>
              </a:rPr>
              <a:t>称为</a:t>
            </a:r>
            <a:r>
              <a:rPr lang="en-US" altLang="zh-CN" b="1" dirty="0">
                <a:latin typeface="黑体" panose="02010609060101010101" pitchFamily="49" charset="-122"/>
                <a:ea typeface="黑体" panose="02010609060101010101" pitchFamily="49" charset="-122"/>
              </a:rPr>
              <a:t>"</a:t>
            </a:r>
            <a:r>
              <a:rPr lang="zh-CN" altLang="en-US" b="1" dirty="0">
                <a:solidFill>
                  <a:srgbClr val="FF0000"/>
                </a:solidFill>
                <a:latin typeface="黑体" panose="02010609060101010101" pitchFamily="49" charset="-122"/>
                <a:ea typeface="黑体" panose="02010609060101010101" pitchFamily="49" charset="-122"/>
              </a:rPr>
              <a:t>可能性函数</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a:t>
            </a:r>
            <a:r>
              <a:rPr lang="en-US" altLang="zh-CN" b="1" dirty="0" err="1">
                <a:latin typeface="黑体" panose="02010609060101010101" pitchFamily="49" charset="-122"/>
                <a:ea typeface="黑体" panose="02010609060101010101" pitchFamily="49" charset="-122"/>
              </a:rPr>
              <a:t>Likelyhood</a:t>
            </a:r>
            <a:r>
              <a:rPr lang="zh-CN" altLang="en-US" b="1" dirty="0">
                <a:latin typeface="黑体" panose="02010609060101010101" pitchFamily="49" charset="-122"/>
                <a:ea typeface="黑体" panose="02010609060101010101" pitchFamily="49" charset="-122"/>
              </a:rPr>
              <a:t>），这是一个调整因子，使得预估概率更接近真实概率。</a:t>
            </a:r>
          </a:p>
          <a:p>
            <a:pPr eaLnBrk="1" hangingPunct="1">
              <a:lnSpc>
                <a:spcPct val="150000"/>
              </a:lnSpc>
              <a:buFont typeface="Wingdings" panose="05000000000000000000" pitchFamily="2" charset="2"/>
              <a:buChar char="p"/>
            </a:pPr>
            <a:endParaRPr lang="zh-CN" altLang="en-US" b="1" dirty="0">
              <a:latin typeface="黑体" panose="02010609060101010101" pitchFamily="49" charset="-122"/>
              <a:ea typeface="黑体" panose="02010609060101010101" pitchFamily="49" charset="-122"/>
            </a:endParaRPr>
          </a:p>
          <a:p>
            <a:pPr eaLnBrk="1" hangingPunct="1">
              <a:lnSpc>
                <a:spcPct val="150000"/>
              </a:lnSpc>
              <a:buFont typeface="Wingdings" panose="05000000000000000000" pitchFamily="2" charset="2"/>
              <a:buChar char="p"/>
            </a:pPr>
            <a:endParaRPr lang="zh-CN" altLang="en-US" b="1" dirty="0">
              <a:latin typeface="黑体" panose="02010609060101010101" pitchFamily="49" charset="-122"/>
              <a:ea typeface="黑体" panose="02010609060101010101" pitchFamily="49" charset="-122"/>
            </a:endParaRPr>
          </a:p>
        </p:txBody>
      </p:sp>
      <p:pic>
        <p:nvPicPr>
          <p:cNvPr id="25605" name="图片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45873" y="1011942"/>
            <a:ext cx="2651276" cy="790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45873" y="1802673"/>
            <a:ext cx="3024188" cy="796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62082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251222" y="151365"/>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贝叶斯推断</a:t>
            </a:r>
            <a:endParaRPr altLang="zh-CN" dirty="0">
              <a:latin typeface="黑体" panose="02010609060101010101" pitchFamily="49" charset="-122"/>
              <a:ea typeface="黑体" panose="02010609060101010101" pitchFamily="49" charset="-122"/>
            </a:endParaRPr>
          </a:p>
        </p:txBody>
      </p:sp>
      <p:sp>
        <p:nvSpPr>
          <p:cNvPr id="43011" name="内容占位符 2"/>
          <p:cNvSpPr>
            <a:spLocks noGrp="1"/>
          </p:cNvSpPr>
          <p:nvPr>
            <p:ph idx="1"/>
          </p:nvPr>
        </p:nvSpPr>
        <p:spPr>
          <a:xfrm>
            <a:off x="251222" y="948229"/>
            <a:ext cx="8209359" cy="4961541"/>
          </a:xfrm>
        </p:spPr>
        <p:txBody>
          <a:bodyPr>
            <a:noAutofit/>
          </a:bodyPr>
          <a:lstStyle/>
          <a:p>
            <a:pPr eaLnBrk="1" hangingPunct="1">
              <a:lnSpc>
                <a:spcPct val="150000"/>
              </a:lnSpc>
              <a:defRPr/>
            </a:pPr>
            <a:r>
              <a:rPr altLang="en-US" sz="2000" b="1" dirty="0">
                <a:latin typeface="黑体" panose="02010609060101010101" pitchFamily="49" charset="-122"/>
                <a:ea typeface="黑体" panose="02010609060101010101" pitchFamily="49" charset="-122"/>
              </a:rPr>
              <a:t> 条件概率可以理解成下面的式子</a:t>
            </a:r>
            <a:endParaRPr lang="en-US" altLang="zh-CN" sz="2000" b="1" dirty="0">
              <a:latin typeface="黑体" panose="02010609060101010101" pitchFamily="49" charset="-122"/>
              <a:ea typeface="黑体" panose="02010609060101010101" pitchFamily="49" charset="-122"/>
            </a:endParaRPr>
          </a:p>
          <a:p>
            <a:pPr marL="0" indent="0">
              <a:lnSpc>
                <a:spcPct val="150000"/>
              </a:lnSpc>
              <a:buNone/>
              <a:defRPr/>
            </a:pPr>
            <a:r>
              <a:rPr altLang="en-US" sz="2000" b="1" dirty="0">
                <a:latin typeface="黑体" panose="02010609060101010101" pitchFamily="49" charset="-122"/>
                <a:ea typeface="黑体" panose="02010609060101010101" pitchFamily="49" charset="-122"/>
              </a:rPr>
              <a:t>                 后验概率</a:t>
            </a:r>
            <a:r>
              <a:rPr lang="en-US" altLang="zh-CN" sz="2000" b="1" dirty="0">
                <a:latin typeface="黑体" panose="02010609060101010101" pitchFamily="49" charset="-122"/>
                <a:ea typeface="黑体" panose="02010609060101010101" pitchFamily="49" charset="-122"/>
              </a:rPr>
              <a:t>=</a:t>
            </a:r>
            <a:r>
              <a:rPr altLang="en-US" sz="2000" b="1" dirty="0">
                <a:latin typeface="黑体" panose="02010609060101010101" pitchFamily="49" charset="-122"/>
                <a:ea typeface="黑体" panose="02010609060101010101" pitchFamily="49" charset="-122"/>
              </a:rPr>
              <a:t>先验概率 * 调整因子</a:t>
            </a:r>
            <a:endParaRPr lang="en-US" altLang="zh-CN" sz="2000" b="1" dirty="0">
              <a:latin typeface="黑体" panose="02010609060101010101" pitchFamily="49" charset="-122"/>
              <a:ea typeface="黑体" panose="02010609060101010101" pitchFamily="49" charset="-122"/>
            </a:endParaRPr>
          </a:p>
          <a:p>
            <a:pPr eaLnBrk="1" hangingPunct="1">
              <a:lnSpc>
                <a:spcPct val="150000"/>
              </a:lnSpc>
              <a:defRPr/>
            </a:pPr>
            <a:r>
              <a:rPr altLang="en-US" sz="2000" b="1" dirty="0">
                <a:latin typeface="黑体" panose="02010609060101010101" pitchFamily="49" charset="-122"/>
                <a:ea typeface="黑体" panose="02010609060101010101" pitchFamily="49" charset="-122"/>
              </a:rPr>
              <a:t>这就是贝叶斯推断的含义：先预估一个</a:t>
            </a:r>
            <a:r>
              <a:rPr lang="en-US" altLang="zh-CN" sz="2000" b="1" dirty="0">
                <a:latin typeface="黑体" panose="02010609060101010101" pitchFamily="49" charset="-122"/>
                <a:ea typeface="黑体" panose="02010609060101010101" pitchFamily="49" charset="-122"/>
              </a:rPr>
              <a:t>"</a:t>
            </a:r>
            <a:r>
              <a:rPr altLang="en-US" sz="2000" b="1" dirty="0">
                <a:latin typeface="黑体" panose="02010609060101010101" pitchFamily="49" charset="-122"/>
                <a:ea typeface="黑体" panose="02010609060101010101" pitchFamily="49" charset="-122"/>
              </a:rPr>
              <a:t>先验概率</a:t>
            </a:r>
            <a:r>
              <a:rPr lang="en-US" altLang="zh-CN" sz="2000" b="1" dirty="0">
                <a:latin typeface="黑体" panose="02010609060101010101" pitchFamily="49" charset="-122"/>
                <a:ea typeface="黑体" panose="02010609060101010101" pitchFamily="49" charset="-122"/>
              </a:rPr>
              <a:t>"</a:t>
            </a:r>
            <a:r>
              <a:rPr altLang="en-US" sz="2000" b="1" dirty="0">
                <a:latin typeface="黑体" panose="02010609060101010101" pitchFamily="49" charset="-122"/>
                <a:ea typeface="黑体" panose="02010609060101010101" pitchFamily="49" charset="-122"/>
              </a:rPr>
              <a:t>，然后加入实验结果，看这个实验到底是增强还是削弱了</a:t>
            </a:r>
            <a:r>
              <a:rPr lang="en-US" altLang="zh-CN" sz="2000" b="1" dirty="0">
                <a:latin typeface="黑体" panose="02010609060101010101" pitchFamily="49" charset="-122"/>
                <a:ea typeface="黑体" panose="02010609060101010101" pitchFamily="49" charset="-122"/>
              </a:rPr>
              <a:t>"</a:t>
            </a:r>
            <a:r>
              <a:rPr altLang="en-US" sz="2000" b="1" dirty="0">
                <a:latin typeface="黑体" panose="02010609060101010101" pitchFamily="49" charset="-122"/>
                <a:ea typeface="黑体" panose="02010609060101010101" pitchFamily="49" charset="-122"/>
              </a:rPr>
              <a:t>先验概率</a:t>
            </a:r>
            <a:r>
              <a:rPr lang="en-US" altLang="zh-CN" sz="2000" b="1" dirty="0">
                <a:latin typeface="黑体" panose="02010609060101010101" pitchFamily="49" charset="-122"/>
                <a:ea typeface="黑体" panose="02010609060101010101" pitchFamily="49" charset="-122"/>
              </a:rPr>
              <a:t>"</a:t>
            </a:r>
            <a:r>
              <a:rPr altLang="en-US" sz="2000" b="1" dirty="0">
                <a:latin typeface="黑体" panose="02010609060101010101" pitchFamily="49" charset="-122"/>
                <a:ea typeface="黑体" panose="02010609060101010101" pitchFamily="49" charset="-122"/>
              </a:rPr>
              <a:t>，由此得到更接近事实的</a:t>
            </a:r>
            <a:r>
              <a:rPr lang="en-US" altLang="zh-CN" sz="2000" b="1" dirty="0">
                <a:latin typeface="黑体" panose="02010609060101010101" pitchFamily="49" charset="-122"/>
                <a:ea typeface="黑体" panose="02010609060101010101" pitchFamily="49" charset="-122"/>
              </a:rPr>
              <a:t>"</a:t>
            </a:r>
            <a:r>
              <a:rPr altLang="en-US" sz="2000" b="1" dirty="0">
                <a:latin typeface="黑体" panose="02010609060101010101" pitchFamily="49" charset="-122"/>
                <a:ea typeface="黑体" panose="02010609060101010101" pitchFamily="49" charset="-122"/>
              </a:rPr>
              <a:t>后验概率</a:t>
            </a:r>
            <a:r>
              <a:rPr lang="en-US" altLang="zh-CN" sz="2000" b="1" dirty="0">
                <a:latin typeface="黑体" panose="02010609060101010101" pitchFamily="49" charset="-122"/>
                <a:ea typeface="黑体" panose="02010609060101010101" pitchFamily="49" charset="-122"/>
              </a:rPr>
              <a:t>"</a:t>
            </a:r>
            <a:r>
              <a:rPr altLang="en-US" sz="2000" b="1" dirty="0">
                <a:latin typeface="黑体" panose="02010609060101010101" pitchFamily="49" charset="-122"/>
                <a:ea typeface="黑体" panose="02010609060101010101" pitchFamily="49" charset="-122"/>
              </a:rPr>
              <a:t>。</a:t>
            </a:r>
          </a:p>
          <a:p>
            <a:pPr eaLnBrk="1" hangingPunct="1">
              <a:lnSpc>
                <a:spcPct val="150000"/>
              </a:lnSpc>
              <a:defRPr/>
            </a:pPr>
            <a:r>
              <a:rPr altLang="en-US" sz="2000" b="1" dirty="0">
                <a:latin typeface="黑体" panose="02010609060101010101" pitchFamily="49" charset="-122"/>
                <a:ea typeface="黑体" panose="02010609060101010101" pitchFamily="49" charset="-122"/>
              </a:rPr>
              <a:t>如果</a:t>
            </a:r>
            <a:r>
              <a:rPr lang="en-US" altLang="zh-CN" sz="2000" b="1" dirty="0">
                <a:latin typeface="黑体" panose="02010609060101010101" pitchFamily="49" charset="-122"/>
                <a:ea typeface="黑体" panose="02010609060101010101" pitchFamily="49" charset="-122"/>
              </a:rPr>
              <a:t>"</a:t>
            </a:r>
            <a:r>
              <a:rPr altLang="en-US" sz="2000" b="1" dirty="0">
                <a:latin typeface="黑体" panose="02010609060101010101" pitchFamily="49" charset="-122"/>
                <a:ea typeface="黑体" panose="02010609060101010101" pitchFamily="49" charset="-122"/>
              </a:rPr>
              <a:t>可能性函数</a:t>
            </a:r>
            <a:r>
              <a:rPr lang="en-US" altLang="zh-CN" sz="2000" b="1" dirty="0">
                <a:latin typeface="黑体" panose="02010609060101010101" pitchFamily="49" charset="-122"/>
                <a:ea typeface="黑体" panose="02010609060101010101" pitchFamily="49" charset="-122"/>
              </a:rPr>
              <a:t>"P(B|A)/P(B)&gt;1</a:t>
            </a:r>
            <a:r>
              <a:rPr altLang="en-US" sz="2000" b="1" dirty="0">
                <a:latin typeface="黑体" panose="02010609060101010101" pitchFamily="49" charset="-122"/>
                <a:ea typeface="黑体" panose="02010609060101010101" pitchFamily="49" charset="-122"/>
              </a:rPr>
              <a:t>，意味着</a:t>
            </a:r>
            <a:r>
              <a:rPr lang="en-US" altLang="zh-CN" sz="2000" b="1" dirty="0">
                <a:latin typeface="黑体" panose="02010609060101010101" pitchFamily="49" charset="-122"/>
                <a:ea typeface="黑体" panose="02010609060101010101" pitchFamily="49" charset="-122"/>
              </a:rPr>
              <a:t>"</a:t>
            </a:r>
            <a:r>
              <a:rPr altLang="en-US" sz="2000" b="1" dirty="0">
                <a:latin typeface="黑体" panose="02010609060101010101" pitchFamily="49" charset="-122"/>
                <a:ea typeface="黑体" panose="02010609060101010101" pitchFamily="49" charset="-122"/>
              </a:rPr>
              <a:t>先验概率</a:t>
            </a:r>
            <a:r>
              <a:rPr lang="en-US" altLang="zh-CN" sz="2000" b="1" dirty="0">
                <a:latin typeface="黑体" panose="02010609060101010101" pitchFamily="49" charset="-122"/>
                <a:ea typeface="黑体" panose="02010609060101010101" pitchFamily="49" charset="-122"/>
              </a:rPr>
              <a:t>"</a:t>
            </a:r>
            <a:r>
              <a:rPr altLang="en-US" sz="2000" b="1" dirty="0">
                <a:latin typeface="黑体" panose="02010609060101010101" pitchFamily="49" charset="-122"/>
                <a:ea typeface="黑体" panose="02010609060101010101" pitchFamily="49" charset="-122"/>
              </a:rPr>
              <a:t>被增强，事件</a:t>
            </a:r>
            <a:r>
              <a:rPr lang="en-US" altLang="zh-CN" sz="2000" b="1" dirty="0">
                <a:latin typeface="黑体" panose="02010609060101010101" pitchFamily="49" charset="-122"/>
                <a:ea typeface="黑体" panose="02010609060101010101" pitchFamily="49" charset="-122"/>
              </a:rPr>
              <a:t>A</a:t>
            </a:r>
            <a:r>
              <a:rPr altLang="en-US" sz="2000" b="1" dirty="0">
                <a:latin typeface="黑体" panose="02010609060101010101" pitchFamily="49" charset="-122"/>
                <a:ea typeface="黑体" panose="02010609060101010101" pitchFamily="49" charset="-122"/>
              </a:rPr>
              <a:t>的发生的可能性变大；如果</a:t>
            </a:r>
            <a:r>
              <a:rPr lang="en-US" altLang="zh-CN" sz="2000" b="1" dirty="0">
                <a:latin typeface="黑体" panose="02010609060101010101" pitchFamily="49" charset="-122"/>
                <a:ea typeface="黑体" panose="02010609060101010101" pitchFamily="49" charset="-122"/>
              </a:rPr>
              <a:t>"</a:t>
            </a:r>
            <a:r>
              <a:rPr altLang="en-US" sz="2000" b="1" dirty="0">
                <a:latin typeface="黑体" panose="02010609060101010101" pitchFamily="49" charset="-122"/>
                <a:ea typeface="黑体" panose="02010609060101010101" pitchFamily="49" charset="-122"/>
              </a:rPr>
              <a:t>可能性函数</a:t>
            </a:r>
            <a:r>
              <a:rPr lang="en-US" altLang="zh-CN" sz="2000" b="1" dirty="0">
                <a:latin typeface="黑体" panose="02010609060101010101" pitchFamily="49" charset="-122"/>
                <a:ea typeface="黑体" panose="02010609060101010101" pitchFamily="49" charset="-122"/>
              </a:rPr>
              <a:t>"=1</a:t>
            </a:r>
            <a:r>
              <a:rPr altLang="en-US" sz="2000" b="1" dirty="0">
                <a:latin typeface="黑体" panose="02010609060101010101" pitchFamily="49" charset="-122"/>
                <a:ea typeface="黑体" panose="02010609060101010101" pitchFamily="49" charset="-122"/>
              </a:rPr>
              <a:t>，意味着</a:t>
            </a:r>
            <a:r>
              <a:rPr lang="en-US" altLang="zh-CN" sz="2000" b="1" dirty="0">
                <a:latin typeface="黑体" panose="02010609060101010101" pitchFamily="49" charset="-122"/>
                <a:ea typeface="黑体" panose="02010609060101010101" pitchFamily="49" charset="-122"/>
              </a:rPr>
              <a:t>B</a:t>
            </a:r>
            <a:r>
              <a:rPr altLang="en-US" sz="2000" b="1" dirty="0">
                <a:latin typeface="黑体" panose="02010609060101010101" pitchFamily="49" charset="-122"/>
                <a:ea typeface="黑体" panose="02010609060101010101" pitchFamily="49" charset="-122"/>
              </a:rPr>
              <a:t>事件无助于判断事件</a:t>
            </a:r>
            <a:r>
              <a:rPr lang="en-US" altLang="zh-CN" sz="2000" b="1" dirty="0">
                <a:latin typeface="黑体" panose="02010609060101010101" pitchFamily="49" charset="-122"/>
                <a:ea typeface="黑体" panose="02010609060101010101" pitchFamily="49" charset="-122"/>
              </a:rPr>
              <a:t>A</a:t>
            </a:r>
            <a:r>
              <a:rPr altLang="en-US" sz="2000" b="1" dirty="0">
                <a:latin typeface="黑体" panose="02010609060101010101" pitchFamily="49" charset="-122"/>
                <a:ea typeface="黑体" panose="02010609060101010101" pitchFamily="49" charset="-122"/>
              </a:rPr>
              <a:t>的可能性；如果</a:t>
            </a:r>
            <a:r>
              <a:rPr lang="en-US" altLang="zh-CN" sz="2000" b="1" dirty="0">
                <a:latin typeface="黑体" panose="02010609060101010101" pitchFamily="49" charset="-122"/>
                <a:ea typeface="黑体" panose="02010609060101010101" pitchFamily="49" charset="-122"/>
              </a:rPr>
              <a:t>"</a:t>
            </a:r>
            <a:r>
              <a:rPr altLang="en-US" sz="2000" b="1" dirty="0">
                <a:latin typeface="黑体" panose="02010609060101010101" pitchFamily="49" charset="-122"/>
                <a:ea typeface="黑体" panose="02010609060101010101" pitchFamily="49" charset="-122"/>
              </a:rPr>
              <a:t>可能性函数</a:t>
            </a:r>
            <a:r>
              <a:rPr lang="en-US" altLang="zh-CN" sz="2000" b="1" dirty="0">
                <a:latin typeface="黑体" panose="02010609060101010101" pitchFamily="49" charset="-122"/>
                <a:ea typeface="黑体" panose="02010609060101010101" pitchFamily="49" charset="-122"/>
              </a:rPr>
              <a:t>"&lt;1</a:t>
            </a:r>
            <a:r>
              <a:rPr altLang="en-US" sz="2000" b="1" dirty="0">
                <a:latin typeface="黑体" panose="02010609060101010101" pitchFamily="49" charset="-122"/>
                <a:ea typeface="黑体" panose="02010609060101010101" pitchFamily="49" charset="-122"/>
              </a:rPr>
              <a:t>，意味着</a:t>
            </a:r>
            <a:r>
              <a:rPr lang="en-US" altLang="zh-CN" sz="2000" b="1" dirty="0">
                <a:latin typeface="黑体" panose="02010609060101010101" pitchFamily="49" charset="-122"/>
                <a:ea typeface="黑体" panose="02010609060101010101" pitchFamily="49" charset="-122"/>
              </a:rPr>
              <a:t>"</a:t>
            </a:r>
            <a:r>
              <a:rPr altLang="en-US" sz="2000" b="1" dirty="0">
                <a:latin typeface="黑体" panose="02010609060101010101" pitchFamily="49" charset="-122"/>
                <a:ea typeface="黑体" panose="02010609060101010101" pitchFamily="49" charset="-122"/>
              </a:rPr>
              <a:t>先验概率</a:t>
            </a:r>
            <a:r>
              <a:rPr lang="en-US" altLang="zh-CN" sz="2000" b="1" dirty="0">
                <a:latin typeface="黑体" panose="02010609060101010101" pitchFamily="49" charset="-122"/>
                <a:ea typeface="黑体" panose="02010609060101010101" pitchFamily="49" charset="-122"/>
              </a:rPr>
              <a:t>"</a:t>
            </a:r>
            <a:r>
              <a:rPr altLang="en-US" sz="2000" b="1" dirty="0">
                <a:latin typeface="黑体" panose="02010609060101010101" pitchFamily="49" charset="-122"/>
                <a:ea typeface="黑体" panose="02010609060101010101" pitchFamily="49" charset="-122"/>
              </a:rPr>
              <a:t>被削弱，事件</a:t>
            </a:r>
            <a:r>
              <a:rPr lang="en-US" altLang="zh-CN" sz="2000" b="1" dirty="0">
                <a:latin typeface="黑体" panose="02010609060101010101" pitchFamily="49" charset="-122"/>
                <a:ea typeface="黑体" panose="02010609060101010101" pitchFamily="49" charset="-122"/>
              </a:rPr>
              <a:t>A</a:t>
            </a:r>
            <a:r>
              <a:rPr altLang="en-US" sz="2000" b="1" dirty="0">
                <a:latin typeface="黑体" panose="02010609060101010101" pitchFamily="49" charset="-122"/>
                <a:ea typeface="黑体" panose="02010609060101010101" pitchFamily="49" charset="-122"/>
              </a:rPr>
              <a:t>的可能性变小。</a:t>
            </a:r>
          </a:p>
          <a:p>
            <a:pPr eaLnBrk="1" hangingPunct="1">
              <a:lnSpc>
                <a:spcPct val="150000"/>
              </a:lnSpc>
              <a:defRPr/>
            </a:pPr>
            <a:endParaRPr lang="en-US" altLang="zh-CN" sz="2000" b="1" dirty="0">
              <a:latin typeface="黑体" panose="02010609060101010101" pitchFamily="49" charset="-122"/>
              <a:ea typeface="黑体" panose="02010609060101010101" pitchFamily="49" charset="-122"/>
            </a:endParaRPr>
          </a:p>
          <a:p>
            <a:pPr marL="0" indent="0" eaLnBrk="1" hangingPunct="1">
              <a:lnSpc>
                <a:spcPct val="150000"/>
              </a:lnSpc>
              <a:buNone/>
              <a:defRPr/>
            </a:pPr>
            <a:endParaRPr lang="en-US" altLang="zh-CN" sz="20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6135873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3186" y="144739"/>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贝叶斯推断</a:t>
            </a:r>
            <a:endParaRPr altLang="zh-CN" dirty="0">
              <a:latin typeface="黑体" panose="02010609060101010101" pitchFamily="49" charset="-122"/>
              <a:ea typeface="黑体" panose="02010609060101010101" pitchFamily="49" charset="-122"/>
            </a:endParaRPr>
          </a:p>
        </p:txBody>
      </p:sp>
      <p:sp>
        <p:nvSpPr>
          <p:cNvPr id="27651" name="内容占位符 2"/>
          <p:cNvSpPr>
            <a:spLocks noGrp="1"/>
          </p:cNvSpPr>
          <p:nvPr>
            <p:ph idx="1"/>
          </p:nvPr>
        </p:nvSpPr>
        <p:spPr>
          <a:xfrm>
            <a:off x="74233" y="983457"/>
            <a:ext cx="5451924" cy="4050506"/>
          </a:xfrm>
        </p:spPr>
        <p:txBody>
          <a:bodyPr>
            <a:noAutofit/>
          </a:bodyPr>
          <a:lstStyle/>
          <a:p>
            <a:pPr eaLnBrk="1" hangingPunct="1">
              <a:lnSpc>
                <a:spcPct val="150000"/>
              </a:lnSpc>
              <a:buFont typeface="Wingdings" panose="05000000000000000000" pitchFamily="2" charset="2"/>
              <a:buChar char="l"/>
            </a:pPr>
            <a:r>
              <a:rPr altLang="en-US" sz="2000" b="1" dirty="0">
                <a:latin typeface="黑体" panose="02010609060101010101" pitchFamily="49" charset="-122"/>
                <a:ea typeface="黑体" panose="02010609060101010101" pitchFamily="49" charset="-122"/>
              </a:rPr>
              <a:t> 两个一模一样的碗，一号碗有</a:t>
            </a:r>
            <a:r>
              <a:rPr lang="en-US" altLang="zh-CN" sz="2000" b="1" dirty="0">
                <a:latin typeface="黑体" panose="02010609060101010101" pitchFamily="49" charset="-122"/>
                <a:ea typeface="黑体" panose="02010609060101010101" pitchFamily="49" charset="-122"/>
              </a:rPr>
              <a:t>30</a:t>
            </a:r>
            <a:r>
              <a:rPr altLang="en-US" sz="2000" b="1" dirty="0">
                <a:latin typeface="黑体" panose="02010609060101010101" pitchFamily="49" charset="-122"/>
                <a:ea typeface="黑体" panose="02010609060101010101" pitchFamily="49" charset="-122"/>
              </a:rPr>
              <a:t>颗水果糖和</a:t>
            </a:r>
            <a:r>
              <a:rPr lang="en-US" altLang="zh-CN" sz="2000" b="1" dirty="0">
                <a:latin typeface="黑体" panose="02010609060101010101" pitchFamily="49" charset="-122"/>
                <a:ea typeface="黑体" panose="02010609060101010101" pitchFamily="49" charset="-122"/>
              </a:rPr>
              <a:t>10</a:t>
            </a:r>
            <a:r>
              <a:rPr altLang="en-US" sz="2000" b="1" dirty="0">
                <a:latin typeface="黑体" panose="02010609060101010101" pitchFamily="49" charset="-122"/>
                <a:ea typeface="黑体" panose="02010609060101010101" pitchFamily="49" charset="-122"/>
              </a:rPr>
              <a:t>颗巧克力糖，二号碗有水果糖和巧克力糖各</a:t>
            </a:r>
            <a:r>
              <a:rPr lang="en-US" altLang="zh-CN" sz="2000" b="1" dirty="0">
                <a:latin typeface="黑体" panose="02010609060101010101" pitchFamily="49" charset="-122"/>
                <a:ea typeface="黑体" panose="02010609060101010101" pitchFamily="49" charset="-122"/>
              </a:rPr>
              <a:t>20</a:t>
            </a:r>
            <a:r>
              <a:rPr altLang="en-US" sz="2000" b="1" dirty="0">
                <a:latin typeface="黑体" panose="02010609060101010101" pitchFamily="49" charset="-122"/>
                <a:ea typeface="黑体" panose="02010609060101010101" pitchFamily="49" charset="-122"/>
              </a:rPr>
              <a:t>颗。现在随机选择一个碗，从中摸出一颗糖，发现是水果糖。</a:t>
            </a:r>
            <a:r>
              <a:rPr altLang="en-US" sz="2000" b="1" dirty="0">
                <a:solidFill>
                  <a:srgbClr val="FF0000"/>
                </a:solidFill>
                <a:latin typeface="黑体" panose="02010609060101010101" pitchFamily="49" charset="-122"/>
                <a:ea typeface="黑体" panose="02010609060101010101" pitchFamily="49" charset="-122"/>
              </a:rPr>
              <a:t>请问这颗水果糖来自一号碗的概率有多大？</a:t>
            </a:r>
          </a:p>
          <a:p>
            <a:pPr eaLnBrk="1" hangingPunct="1">
              <a:lnSpc>
                <a:spcPct val="150000"/>
              </a:lnSpc>
              <a:buFont typeface="Wingdings" panose="05000000000000000000" pitchFamily="2" charset="2"/>
              <a:buChar char="l"/>
            </a:pPr>
            <a:r>
              <a:rPr altLang="en-US" sz="2000" b="1" dirty="0">
                <a:latin typeface="黑体" panose="02010609060101010101" pitchFamily="49" charset="-122"/>
                <a:ea typeface="黑体" panose="02010609060101010101" pitchFamily="49" charset="-122"/>
              </a:rPr>
              <a:t>假定，</a:t>
            </a:r>
            <a:r>
              <a:rPr lang="en-US" altLang="zh-CN" sz="2000" b="1" dirty="0">
                <a:latin typeface="黑体" panose="02010609060101010101" pitchFamily="49" charset="-122"/>
                <a:ea typeface="黑体" panose="02010609060101010101" pitchFamily="49" charset="-122"/>
              </a:rPr>
              <a:t>H1</a:t>
            </a:r>
            <a:r>
              <a:rPr altLang="en-US" sz="2000" b="1" dirty="0">
                <a:latin typeface="黑体" panose="02010609060101010101" pitchFamily="49" charset="-122"/>
                <a:ea typeface="黑体" panose="02010609060101010101" pitchFamily="49" charset="-122"/>
              </a:rPr>
              <a:t>表示一号碗，</a:t>
            </a:r>
            <a:r>
              <a:rPr lang="en-US" altLang="zh-CN" sz="2000" b="1" dirty="0">
                <a:latin typeface="黑体" panose="02010609060101010101" pitchFamily="49" charset="-122"/>
                <a:ea typeface="黑体" panose="02010609060101010101" pitchFamily="49" charset="-122"/>
              </a:rPr>
              <a:t>H2</a:t>
            </a:r>
            <a:r>
              <a:rPr altLang="en-US" sz="2000" b="1" dirty="0">
                <a:latin typeface="黑体" panose="02010609060101010101" pitchFamily="49" charset="-122"/>
                <a:ea typeface="黑体" panose="02010609060101010101" pitchFamily="49" charset="-122"/>
              </a:rPr>
              <a:t>表示二号碗。由于这两个碗是一样的，所以</a:t>
            </a:r>
            <a:r>
              <a:rPr lang="en-US" altLang="zh-CN" sz="2000" b="1" dirty="0">
                <a:solidFill>
                  <a:srgbClr val="FF0000"/>
                </a:solidFill>
                <a:latin typeface="黑体" panose="02010609060101010101" pitchFamily="49" charset="-122"/>
                <a:ea typeface="黑体" panose="02010609060101010101" pitchFamily="49" charset="-122"/>
              </a:rPr>
              <a:t>P(H1)=P(H2)</a:t>
            </a:r>
            <a:r>
              <a:rPr altLang="en-US" sz="2000" b="1" dirty="0">
                <a:latin typeface="黑体" panose="02010609060101010101" pitchFamily="49" charset="-122"/>
                <a:ea typeface="黑体" panose="02010609060101010101" pitchFamily="49" charset="-122"/>
              </a:rPr>
              <a:t>，也就是说，在取出水果糖之前，这</a:t>
            </a:r>
            <a:r>
              <a:rPr altLang="en-US" sz="2000" b="1" dirty="0">
                <a:solidFill>
                  <a:srgbClr val="FF0000"/>
                </a:solidFill>
                <a:latin typeface="黑体" panose="02010609060101010101" pitchFamily="49" charset="-122"/>
                <a:ea typeface="黑体" panose="02010609060101010101" pitchFamily="49" charset="-122"/>
              </a:rPr>
              <a:t>两个碗被选中的概率相同</a:t>
            </a:r>
            <a:r>
              <a:rPr altLang="en-US" sz="2000" b="1" dirty="0">
                <a:latin typeface="黑体" panose="02010609060101010101" pitchFamily="49" charset="-122"/>
                <a:ea typeface="黑体" panose="02010609060101010101" pitchFamily="49" charset="-122"/>
              </a:rPr>
              <a:t>。因此，</a:t>
            </a:r>
            <a:r>
              <a:rPr lang="en-US" altLang="zh-CN" sz="2000" b="1" dirty="0">
                <a:latin typeface="黑体" panose="02010609060101010101" pitchFamily="49" charset="-122"/>
                <a:ea typeface="黑体" panose="02010609060101010101" pitchFamily="49" charset="-122"/>
              </a:rPr>
              <a:t>P(H1)=0.5</a:t>
            </a:r>
            <a:r>
              <a:rPr altLang="en-US" sz="2000" b="1" dirty="0">
                <a:latin typeface="黑体" panose="02010609060101010101" pitchFamily="49" charset="-122"/>
                <a:ea typeface="黑体" panose="02010609060101010101" pitchFamily="49" charset="-122"/>
              </a:rPr>
              <a:t>，这个概率就叫做</a:t>
            </a:r>
            <a:r>
              <a:rPr lang="en-US" altLang="zh-CN" sz="2000" b="1" dirty="0">
                <a:latin typeface="黑体" panose="02010609060101010101" pitchFamily="49" charset="-122"/>
                <a:ea typeface="黑体" panose="02010609060101010101" pitchFamily="49" charset="-122"/>
              </a:rPr>
              <a:t>"</a:t>
            </a:r>
            <a:r>
              <a:rPr altLang="en-US" sz="2000" b="1" dirty="0">
                <a:solidFill>
                  <a:srgbClr val="FF0000"/>
                </a:solidFill>
                <a:latin typeface="黑体" panose="02010609060101010101" pitchFamily="49" charset="-122"/>
                <a:ea typeface="黑体" panose="02010609060101010101" pitchFamily="49" charset="-122"/>
              </a:rPr>
              <a:t>先验概率</a:t>
            </a:r>
            <a:r>
              <a:rPr lang="en-US" altLang="zh-CN" sz="2000" b="1" dirty="0">
                <a:latin typeface="黑体" panose="02010609060101010101" pitchFamily="49" charset="-122"/>
                <a:ea typeface="黑体" panose="02010609060101010101" pitchFamily="49" charset="-122"/>
              </a:rPr>
              <a:t>"</a:t>
            </a:r>
            <a:r>
              <a:rPr altLang="en-US" sz="2000" b="1" dirty="0">
                <a:latin typeface="黑体" panose="02010609060101010101" pitchFamily="49" charset="-122"/>
                <a:ea typeface="黑体" panose="02010609060101010101" pitchFamily="49" charset="-122"/>
              </a:rPr>
              <a:t>，即没有做实验之前，来自一号碗的概率是</a:t>
            </a:r>
            <a:r>
              <a:rPr lang="en-US" altLang="zh-CN" sz="2000" b="1" dirty="0">
                <a:latin typeface="黑体" panose="02010609060101010101" pitchFamily="49" charset="-122"/>
                <a:ea typeface="黑体" panose="02010609060101010101" pitchFamily="49" charset="-122"/>
              </a:rPr>
              <a:t>0.5</a:t>
            </a:r>
            <a:r>
              <a:rPr altLang="en-US" sz="2000" b="1" dirty="0">
                <a:latin typeface="黑体" panose="02010609060101010101" pitchFamily="49" charset="-122"/>
                <a:ea typeface="黑体" panose="02010609060101010101" pitchFamily="49" charset="-122"/>
              </a:rPr>
              <a:t>。</a:t>
            </a:r>
          </a:p>
        </p:txBody>
      </p:sp>
      <p:pic>
        <p:nvPicPr>
          <p:cNvPr id="27652"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62276" y="2022354"/>
            <a:ext cx="3552825" cy="270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27209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内容占位符 2"/>
          <p:cNvSpPr>
            <a:spLocks noGrp="1"/>
          </p:cNvSpPr>
          <p:nvPr>
            <p:ph idx="1"/>
          </p:nvPr>
        </p:nvSpPr>
        <p:spPr>
          <a:xfrm>
            <a:off x="251222" y="1863329"/>
            <a:ext cx="5724525" cy="3618309"/>
          </a:xfrm>
        </p:spPr>
        <p:txBody>
          <a:bodyPr>
            <a:noAutofit/>
          </a:bodyPr>
          <a:lstStyle/>
          <a:p>
            <a:pPr eaLnBrk="1" hangingPunct="1">
              <a:lnSpc>
                <a:spcPct val="150000"/>
              </a:lnSpc>
            </a:pPr>
            <a:r>
              <a:rPr altLang="en-US" sz="2000" b="1" dirty="0">
                <a:latin typeface="黑体" panose="02010609060101010101" pitchFamily="49" charset="-122"/>
                <a:ea typeface="黑体" panose="02010609060101010101" pitchFamily="49" charset="-122"/>
              </a:rPr>
              <a:t> 再假定，</a:t>
            </a:r>
            <a:r>
              <a:rPr lang="en-US" altLang="zh-CN" sz="2000" b="1" dirty="0">
                <a:latin typeface="黑体" panose="02010609060101010101" pitchFamily="49" charset="-122"/>
                <a:ea typeface="黑体" panose="02010609060101010101" pitchFamily="49" charset="-122"/>
              </a:rPr>
              <a:t>E</a:t>
            </a:r>
            <a:r>
              <a:rPr altLang="en-US" sz="2000" b="1" dirty="0">
                <a:latin typeface="黑体" panose="02010609060101010101" pitchFamily="49" charset="-122"/>
                <a:ea typeface="黑体" panose="02010609060101010101" pitchFamily="49" charset="-122"/>
              </a:rPr>
              <a:t>表示水果糖，所以问题就变成了在已知</a:t>
            </a:r>
            <a:r>
              <a:rPr lang="en-US" altLang="zh-CN" sz="2000" b="1" dirty="0">
                <a:latin typeface="黑体" panose="02010609060101010101" pitchFamily="49" charset="-122"/>
                <a:ea typeface="黑体" panose="02010609060101010101" pitchFamily="49" charset="-122"/>
              </a:rPr>
              <a:t>E</a:t>
            </a:r>
            <a:r>
              <a:rPr altLang="en-US" sz="2000" b="1" dirty="0">
                <a:latin typeface="黑体" panose="02010609060101010101" pitchFamily="49" charset="-122"/>
                <a:ea typeface="黑体" panose="02010609060101010101" pitchFamily="49" charset="-122"/>
              </a:rPr>
              <a:t>的情况下，来自一号碗的概率有多大，即求</a:t>
            </a:r>
            <a:r>
              <a:rPr lang="en-US" altLang="zh-CN" sz="2000" b="1" dirty="0">
                <a:solidFill>
                  <a:srgbClr val="FF0000"/>
                </a:solidFill>
                <a:latin typeface="黑体" panose="02010609060101010101" pitchFamily="49" charset="-122"/>
                <a:ea typeface="黑体" panose="02010609060101010101" pitchFamily="49" charset="-122"/>
              </a:rPr>
              <a:t>P(H1|E)</a:t>
            </a:r>
            <a:r>
              <a:rPr altLang="en-US" sz="2000" b="1" dirty="0">
                <a:latin typeface="黑体" panose="02010609060101010101" pitchFamily="49" charset="-122"/>
                <a:ea typeface="黑体" panose="02010609060101010101" pitchFamily="49" charset="-122"/>
              </a:rPr>
              <a:t>。这个概率叫做</a:t>
            </a:r>
            <a:r>
              <a:rPr lang="en-US" altLang="zh-CN" sz="2000" b="1" dirty="0">
                <a:latin typeface="黑体" panose="02010609060101010101" pitchFamily="49" charset="-122"/>
                <a:ea typeface="黑体" panose="02010609060101010101" pitchFamily="49" charset="-122"/>
              </a:rPr>
              <a:t>"</a:t>
            </a:r>
            <a:r>
              <a:rPr altLang="en-US" sz="2000" b="1" dirty="0">
                <a:solidFill>
                  <a:srgbClr val="FF0000"/>
                </a:solidFill>
                <a:latin typeface="黑体" panose="02010609060101010101" pitchFamily="49" charset="-122"/>
                <a:ea typeface="黑体" panose="02010609060101010101" pitchFamily="49" charset="-122"/>
              </a:rPr>
              <a:t>后验概率</a:t>
            </a:r>
            <a:r>
              <a:rPr lang="en-US" altLang="zh-CN" sz="2000" b="1" dirty="0">
                <a:latin typeface="黑体" panose="02010609060101010101" pitchFamily="49" charset="-122"/>
                <a:ea typeface="黑体" panose="02010609060101010101" pitchFamily="49" charset="-122"/>
              </a:rPr>
              <a:t>"</a:t>
            </a:r>
            <a:r>
              <a:rPr altLang="en-US" sz="2000" b="1" dirty="0">
                <a:latin typeface="黑体" panose="02010609060101010101" pitchFamily="49" charset="-122"/>
                <a:ea typeface="黑体" panose="02010609060101010101" pitchFamily="49" charset="-122"/>
              </a:rPr>
              <a:t>，即在</a:t>
            </a:r>
            <a:r>
              <a:rPr lang="en-US" altLang="zh-CN" sz="2000" b="1" dirty="0">
                <a:latin typeface="黑体" panose="02010609060101010101" pitchFamily="49" charset="-122"/>
                <a:ea typeface="黑体" panose="02010609060101010101" pitchFamily="49" charset="-122"/>
              </a:rPr>
              <a:t>E</a:t>
            </a:r>
            <a:r>
              <a:rPr altLang="en-US" sz="2000" b="1" dirty="0">
                <a:latin typeface="黑体" panose="02010609060101010101" pitchFamily="49" charset="-122"/>
                <a:ea typeface="黑体" panose="02010609060101010101" pitchFamily="49" charset="-122"/>
              </a:rPr>
              <a:t>事件发生之后，对</a:t>
            </a:r>
            <a:r>
              <a:rPr lang="en-US" altLang="zh-CN" sz="2000" b="1" dirty="0">
                <a:latin typeface="黑体" panose="02010609060101010101" pitchFamily="49" charset="-122"/>
                <a:ea typeface="黑体" panose="02010609060101010101" pitchFamily="49" charset="-122"/>
              </a:rPr>
              <a:t>P(H1)</a:t>
            </a:r>
            <a:r>
              <a:rPr altLang="en-US" sz="2000" b="1" dirty="0">
                <a:latin typeface="黑体" panose="02010609060101010101" pitchFamily="49" charset="-122"/>
                <a:ea typeface="黑体" panose="02010609060101010101" pitchFamily="49" charset="-122"/>
              </a:rPr>
              <a:t>的修正。</a:t>
            </a:r>
          </a:p>
          <a:p>
            <a:pPr eaLnBrk="1" hangingPunct="1">
              <a:lnSpc>
                <a:spcPct val="150000"/>
              </a:lnSpc>
            </a:pPr>
            <a:r>
              <a:rPr altLang="en-US" sz="2000" b="1" dirty="0">
                <a:latin typeface="黑体" panose="02010609060101010101" pitchFamily="49" charset="-122"/>
                <a:ea typeface="黑体" panose="02010609060101010101" pitchFamily="49" charset="-122"/>
              </a:rPr>
              <a:t>根据条件概率公式，得到</a:t>
            </a:r>
          </a:p>
          <a:p>
            <a:pPr eaLnBrk="1" hangingPunct="1">
              <a:lnSpc>
                <a:spcPct val="150000"/>
              </a:lnSpc>
            </a:pPr>
            <a:r>
              <a:rPr altLang="en-US" sz="2000" b="1" dirty="0">
                <a:latin typeface="黑体" panose="02010609060101010101" pitchFamily="49" charset="-122"/>
                <a:ea typeface="黑体" panose="02010609060101010101" pitchFamily="49" charset="-122"/>
              </a:rPr>
              <a:t>已知，</a:t>
            </a:r>
            <a:r>
              <a:rPr lang="en-US" altLang="zh-CN" sz="2000" b="1" dirty="0">
                <a:latin typeface="黑体" panose="02010609060101010101" pitchFamily="49" charset="-122"/>
                <a:ea typeface="黑体" panose="02010609060101010101" pitchFamily="49" charset="-122"/>
              </a:rPr>
              <a:t>P(H1)</a:t>
            </a:r>
            <a:r>
              <a:rPr altLang="en-US" sz="2000" b="1" dirty="0">
                <a:latin typeface="黑体" panose="02010609060101010101" pitchFamily="49" charset="-122"/>
                <a:ea typeface="黑体" panose="02010609060101010101" pitchFamily="49" charset="-122"/>
              </a:rPr>
              <a:t>等于</a:t>
            </a:r>
            <a:r>
              <a:rPr lang="en-US" altLang="zh-CN" sz="2000" b="1" dirty="0">
                <a:latin typeface="黑体" panose="02010609060101010101" pitchFamily="49" charset="-122"/>
                <a:ea typeface="黑体" panose="02010609060101010101" pitchFamily="49" charset="-122"/>
              </a:rPr>
              <a:t>0.5</a:t>
            </a:r>
            <a:r>
              <a:rPr altLang="en-US" sz="2000" b="1" dirty="0">
                <a:latin typeface="黑体" panose="02010609060101010101" pitchFamily="49" charset="-122"/>
                <a:ea typeface="黑体" panose="02010609060101010101" pitchFamily="49" charset="-122"/>
              </a:rPr>
              <a:t>，</a:t>
            </a:r>
            <a:r>
              <a:rPr lang="en-US" altLang="zh-CN" sz="2000" b="1" dirty="0">
                <a:latin typeface="黑体" panose="02010609060101010101" pitchFamily="49" charset="-122"/>
                <a:ea typeface="黑体" panose="02010609060101010101" pitchFamily="49" charset="-122"/>
              </a:rPr>
              <a:t>P(E|H1)</a:t>
            </a:r>
            <a:r>
              <a:rPr altLang="en-US" sz="2000" b="1" dirty="0">
                <a:latin typeface="黑体" panose="02010609060101010101" pitchFamily="49" charset="-122"/>
                <a:ea typeface="黑体" panose="02010609060101010101" pitchFamily="49" charset="-122"/>
              </a:rPr>
              <a:t>为一号碗中取出水果糖的概率，等于</a:t>
            </a:r>
            <a:r>
              <a:rPr lang="en-US" altLang="zh-CN" sz="2000" b="1" dirty="0">
                <a:latin typeface="黑体" panose="02010609060101010101" pitchFamily="49" charset="-122"/>
                <a:ea typeface="黑体" panose="02010609060101010101" pitchFamily="49" charset="-122"/>
              </a:rPr>
              <a:t>30÷(30+10)=0.75</a:t>
            </a:r>
            <a:r>
              <a:rPr altLang="en-US" sz="2000" b="1" dirty="0">
                <a:latin typeface="黑体" panose="02010609060101010101" pitchFamily="49" charset="-122"/>
                <a:ea typeface="黑体" panose="02010609060101010101" pitchFamily="49" charset="-122"/>
              </a:rPr>
              <a:t>，那么</a:t>
            </a:r>
            <a:r>
              <a:rPr altLang="en-US" sz="2000" b="1" dirty="0">
                <a:solidFill>
                  <a:srgbClr val="FF0000"/>
                </a:solidFill>
                <a:latin typeface="黑体" panose="02010609060101010101" pitchFamily="49" charset="-122"/>
                <a:ea typeface="黑体" panose="02010609060101010101" pitchFamily="49" charset="-122"/>
              </a:rPr>
              <a:t>求出</a:t>
            </a:r>
            <a:r>
              <a:rPr lang="en-US" altLang="zh-CN" sz="2000" b="1" dirty="0">
                <a:solidFill>
                  <a:srgbClr val="FF0000"/>
                </a:solidFill>
                <a:latin typeface="黑体" panose="02010609060101010101" pitchFamily="49" charset="-122"/>
                <a:ea typeface="黑体" panose="02010609060101010101" pitchFamily="49" charset="-122"/>
              </a:rPr>
              <a:t>P(E)</a:t>
            </a:r>
            <a:r>
              <a:rPr altLang="en-US" sz="2000" b="1" dirty="0">
                <a:latin typeface="黑体" panose="02010609060101010101" pitchFamily="49" charset="-122"/>
                <a:ea typeface="黑体" panose="02010609060101010101" pitchFamily="49" charset="-122"/>
              </a:rPr>
              <a:t>就可以得到答案。</a:t>
            </a:r>
            <a:endParaRPr lang="en-US" altLang="zh-CN" sz="2000" b="1" dirty="0">
              <a:latin typeface="黑体" panose="02010609060101010101" pitchFamily="49" charset="-122"/>
              <a:ea typeface="黑体" panose="02010609060101010101" pitchFamily="49" charset="-122"/>
            </a:endParaRPr>
          </a:p>
        </p:txBody>
      </p:sp>
      <p:pic>
        <p:nvPicPr>
          <p:cNvPr id="28675" name="图片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75747" y="969764"/>
            <a:ext cx="2914650" cy="2215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6"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4480" y="3672483"/>
            <a:ext cx="3027759"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标题 1"/>
          <p:cNvSpPr txBox="1">
            <a:spLocks/>
          </p:cNvSpPr>
          <p:nvPr/>
        </p:nvSpPr>
        <p:spPr bwMode="auto">
          <a:xfrm>
            <a:off x="251222" y="133351"/>
            <a:ext cx="7886700" cy="570309"/>
          </a:xfrm>
          <a:prstGeom prst="rect">
            <a:avLst/>
          </a:prstGeom>
        </p:spPr>
        <p:txBody>
          <a:bodyPr vert="horz" lIns="91440" tIns="45720" rIns="91440" bIns="45720" rtlCol="0" anchor="ctr">
            <a:normAutofit fontScale="97500" lnSpcReduction="10000"/>
          </a:bodyPr>
          <a:lstStyle>
            <a:lvl1pPr>
              <a:lnSpc>
                <a:spcPct val="90000"/>
              </a:lnSpc>
              <a:spcBef>
                <a:spcPct val="0"/>
              </a:spcBef>
              <a:buNone/>
              <a:defRPr sz="3600" b="1"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a:lstStyle>
          <a:p>
            <a:r>
              <a:rPr lang="zh-CN" altLang="en-US" dirty="0">
                <a:latin typeface="黑体" panose="02010609060101010101" pitchFamily="49" charset="-122"/>
                <a:ea typeface="黑体" panose="02010609060101010101" pitchFamily="49" charset="-122"/>
              </a:rPr>
              <a:t>贝叶斯推断</a:t>
            </a:r>
          </a:p>
        </p:txBody>
      </p:sp>
    </p:spTree>
    <p:extLst>
      <p:ext uri="{BB962C8B-B14F-4D97-AF65-F5344CB8AC3E}">
        <p14:creationId xmlns:p14="http://schemas.microsoft.com/office/powerpoint/2010/main" val="8759017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内容占位符 2"/>
          <p:cNvSpPr txBox="1">
            <a:spLocks/>
          </p:cNvSpPr>
          <p:nvPr/>
        </p:nvSpPr>
        <p:spPr bwMode="auto">
          <a:xfrm>
            <a:off x="359569" y="3551581"/>
            <a:ext cx="8849916" cy="2166938"/>
          </a:xfrm>
          <a:prstGeom prst="rect">
            <a:avLst/>
          </a:prstGeom>
        </p:spPr>
        <p:txBody>
          <a:bodyPr vert="horz" lIns="91440" tIns="46800" rIns="91440" bIns="45720" rtlCol="0">
            <a:normAutofit fontScale="85000" lnSpcReduction="10000"/>
          </a:bodyPr>
          <a:lstStyle>
            <a:defPPr>
              <a:defRPr lang="zh-CN"/>
            </a:defPPr>
            <a:lvl1pPr marL="228600" indent="-360000">
              <a:lnSpc>
                <a:spcPct val="150000"/>
              </a:lnSpc>
              <a:spcBef>
                <a:spcPts val="1000"/>
              </a:spcBef>
              <a:buClr>
                <a:schemeClr val="accent1"/>
              </a:buClr>
              <a:buSzPct val="100000"/>
              <a:buFont typeface="Wingdings" panose="05000000000000000000" pitchFamily="2" charset="2"/>
              <a:buChar char="p"/>
              <a:defRPr sz="2000" baseline="0">
                <a:latin typeface="Verdana" panose="020B0604030504040204" pitchFamily="34" charset="0"/>
                <a:ea typeface="幼圆" panose="02010509060101010101" pitchFamily="49" charset="-122"/>
              </a:defRPr>
            </a:lvl1pPr>
            <a:lvl2pPr marL="685800" indent="-360000">
              <a:lnSpc>
                <a:spcPct val="90000"/>
              </a:lnSpc>
              <a:spcBef>
                <a:spcPts val="500"/>
              </a:spcBef>
              <a:buClr>
                <a:schemeClr val="accent1"/>
              </a:buClr>
              <a:buFont typeface="Wingdings" panose="05000000000000000000" pitchFamily="2" charset="2"/>
              <a:buChar char="l"/>
              <a:defRPr sz="2000" baseline="0">
                <a:latin typeface="Verdana" panose="020B0604030504040204" pitchFamily="34" charset="0"/>
                <a:ea typeface="幼圆" panose="02010509060101010101" pitchFamily="49" charset="-122"/>
              </a:defRPr>
            </a:lvl2pPr>
            <a:lvl3pPr marL="1143000" indent="-360000">
              <a:lnSpc>
                <a:spcPct val="90000"/>
              </a:lnSpc>
              <a:spcBef>
                <a:spcPts val="500"/>
              </a:spcBef>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lnSpc>
                <a:spcPct val="90000"/>
              </a:lnSpc>
              <a:spcBef>
                <a:spcPts val="500"/>
              </a:spcBef>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4pPr>
            <a:lvl5pPr marL="2057400" indent="-360000">
              <a:lnSpc>
                <a:spcPct val="90000"/>
              </a:lnSpc>
              <a:spcBef>
                <a:spcPts val="500"/>
              </a:spcBef>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5pPr>
            <a:lvl6pPr indent="0">
              <a:lnSpc>
                <a:spcPct val="90000"/>
              </a:lnSpc>
              <a:spcBef>
                <a:spcPts val="500"/>
              </a:spcBef>
              <a:buClr>
                <a:schemeClr val="tx2"/>
              </a:buClr>
              <a:buFont typeface="Arial" panose="020B0604020202020204" pitchFamily="34" charset="0"/>
              <a:buNone/>
            </a:lvl6pPr>
            <a:lvl7pPr indent="0">
              <a:lnSpc>
                <a:spcPct val="90000"/>
              </a:lnSpc>
              <a:spcBef>
                <a:spcPts val="500"/>
              </a:spcBef>
              <a:buFont typeface="Arial" panose="020B0604020202020204" pitchFamily="34" charset="0"/>
              <a:buNone/>
            </a:lvl7pPr>
            <a:lvl8pPr indent="0">
              <a:lnSpc>
                <a:spcPct val="90000"/>
              </a:lnSpc>
              <a:spcBef>
                <a:spcPts val="500"/>
              </a:spcBef>
              <a:buFont typeface="Arial" panose="020B0604020202020204" pitchFamily="34" charset="0"/>
              <a:buNone/>
            </a:lvl8pPr>
            <a:lvl9pPr marL="3886200" indent="-228600">
              <a:lnSpc>
                <a:spcPct val="90000"/>
              </a:lnSpc>
              <a:spcBef>
                <a:spcPts val="500"/>
              </a:spcBef>
              <a:buFont typeface="Arial" panose="020B0604020202020204" pitchFamily="34" charset="0"/>
              <a:buChar char="•"/>
            </a:lvl9pPr>
          </a:lstStyle>
          <a:p>
            <a:r>
              <a:rPr lang="zh-CN" altLang="en-US" b="1" dirty="0">
                <a:latin typeface="黑体" panose="02010609060101010101" pitchFamily="49" charset="-122"/>
                <a:ea typeface="黑体" panose="02010609060101010101" pitchFamily="49" charset="-122"/>
              </a:rPr>
              <a:t> 代入原方程求得</a:t>
            </a:r>
            <a:endParaRPr lang="en-US" altLang="zh-CN" b="1" dirty="0">
              <a:latin typeface="黑体" panose="02010609060101010101" pitchFamily="49" charset="-122"/>
              <a:ea typeface="黑体" panose="02010609060101010101" pitchFamily="49" charset="-122"/>
            </a:endParaRPr>
          </a:p>
          <a:p>
            <a:endParaRPr lang="en-US" altLang="zh-CN" b="1" dirty="0">
              <a:latin typeface="黑体" panose="02010609060101010101" pitchFamily="49" charset="-122"/>
              <a:ea typeface="黑体" panose="02010609060101010101" pitchFamily="49" charset="-122"/>
            </a:endParaRPr>
          </a:p>
          <a:p>
            <a:r>
              <a:rPr lang="zh-CN" altLang="en-US" b="1" dirty="0">
                <a:latin typeface="黑体" panose="02010609060101010101" pitchFamily="49" charset="-122"/>
                <a:ea typeface="黑体" panose="02010609060101010101" pitchFamily="49" charset="-122"/>
              </a:rPr>
              <a:t>即来自一号碗的概率是</a:t>
            </a:r>
            <a:r>
              <a:rPr lang="en-US" altLang="zh-CN" b="1" dirty="0">
                <a:latin typeface="黑体" panose="02010609060101010101" pitchFamily="49" charset="-122"/>
                <a:ea typeface="黑体" panose="02010609060101010101" pitchFamily="49" charset="-122"/>
              </a:rPr>
              <a:t>0.6</a:t>
            </a:r>
            <a:r>
              <a:rPr lang="zh-CN" altLang="en-US" b="1" dirty="0">
                <a:latin typeface="黑体" panose="02010609060101010101" pitchFamily="49" charset="-122"/>
                <a:ea typeface="黑体" panose="02010609060101010101" pitchFamily="49" charset="-122"/>
              </a:rPr>
              <a:t>。也就是说取出水果糖之后</a:t>
            </a:r>
            <a:r>
              <a:rPr lang="en-US" altLang="zh-CN" b="1" dirty="0">
                <a:latin typeface="黑体" panose="02010609060101010101" pitchFamily="49" charset="-122"/>
                <a:ea typeface="黑体" panose="02010609060101010101" pitchFamily="49" charset="-122"/>
              </a:rPr>
              <a:t>H1</a:t>
            </a:r>
            <a:r>
              <a:rPr lang="zh-CN" altLang="en-US" b="1" dirty="0">
                <a:latin typeface="黑体" panose="02010609060101010101" pitchFamily="49" charset="-122"/>
                <a:ea typeface="黑体" panose="02010609060101010101" pitchFamily="49" charset="-122"/>
              </a:rPr>
              <a:t>事件的可能性得到了增强。</a:t>
            </a:r>
            <a:endParaRPr lang="en-US" altLang="zh-CN" b="1" dirty="0">
              <a:latin typeface="黑体" panose="02010609060101010101" pitchFamily="49" charset="-122"/>
              <a:ea typeface="黑体" panose="02010609060101010101" pitchFamily="49" charset="-122"/>
            </a:endParaRPr>
          </a:p>
          <a:p>
            <a:r>
              <a:rPr lang="en-US" altLang="zh-CN" b="1" dirty="0">
                <a:latin typeface="黑体" panose="02010609060101010101" pitchFamily="49" charset="-122"/>
                <a:ea typeface="黑体" panose="02010609060101010101" pitchFamily="49" charset="-122"/>
              </a:rPr>
              <a:t>Q: </a:t>
            </a:r>
            <a:r>
              <a:rPr lang="zh-CN" altLang="en-US" b="1" dirty="0">
                <a:solidFill>
                  <a:srgbClr val="FF0000"/>
                </a:solidFill>
                <a:latin typeface="黑体" panose="02010609060101010101" pitchFamily="49" charset="-122"/>
                <a:ea typeface="黑体" panose="02010609060101010101" pitchFamily="49" charset="-122"/>
              </a:rPr>
              <a:t>为什么呢？</a:t>
            </a:r>
          </a:p>
        </p:txBody>
      </p:sp>
      <p:sp>
        <p:nvSpPr>
          <p:cNvPr id="29699" name="内容占位符 2"/>
          <p:cNvSpPr>
            <a:spLocks noGrp="1"/>
          </p:cNvSpPr>
          <p:nvPr>
            <p:ph idx="1"/>
          </p:nvPr>
        </p:nvSpPr>
        <p:spPr>
          <a:xfrm>
            <a:off x="264320" y="1181695"/>
            <a:ext cx="7561659" cy="633853"/>
          </a:xfrm>
        </p:spPr>
        <p:txBody>
          <a:bodyPr vert="horz" lIns="91440" tIns="46800" rIns="91440" bIns="45720" rtlCol="0">
            <a:normAutofit/>
          </a:bodyPr>
          <a:lstStyle/>
          <a:p>
            <a:pPr>
              <a:lnSpc>
                <a:spcPct val="150000"/>
              </a:lnSpc>
            </a:pPr>
            <a:r>
              <a:rPr altLang="en-US" sz="2000" b="1" dirty="0">
                <a:latin typeface="黑体" panose="02010609060101010101" pitchFamily="49" charset="-122"/>
                <a:ea typeface="黑体" panose="02010609060101010101" pitchFamily="49" charset="-122"/>
              </a:rPr>
              <a:t> 根据全概率公式</a:t>
            </a:r>
          </a:p>
        </p:txBody>
      </p:sp>
      <p:pic>
        <p:nvPicPr>
          <p:cNvPr id="29700"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69269" y="1947410"/>
            <a:ext cx="6056710" cy="479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11520" y="3015258"/>
            <a:ext cx="5867400" cy="464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2" name="内容占位符 2"/>
          <p:cNvSpPr txBox="1">
            <a:spLocks/>
          </p:cNvSpPr>
          <p:nvPr/>
        </p:nvSpPr>
        <p:spPr bwMode="auto">
          <a:xfrm>
            <a:off x="359569" y="2918519"/>
            <a:ext cx="7561660" cy="438150"/>
          </a:xfrm>
          <a:prstGeom prst="rect">
            <a:avLst/>
          </a:prstGeom>
        </p:spPr>
        <p:txBody>
          <a:bodyPr vert="horz" lIns="91440" tIns="46800" rIns="91440" bIns="45720" rtlCol="0">
            <a:normAutofit fontScale="85000" lnSpcReduction="20000"/>
          </a:bodyPr>
          <a:lstStyle>
            <a:lvl1pPr marL="228600" indent="-360000">
              <a:lnSpc>
                <a:spcPct val="150000"/>
              </a:lnSpc>
              <a:spcBef>
                <a:spcPts val="1000"/>
              </a:spcBef>
              <a:buClr>
                <a:schemeClr val="accent1"/>
              </a:buClr>
              <a:buSzPct val="100000"/>
              <a:buFont typeface="Wingdings" panose="05000000000000000000" pitchFamily="2" charset="2"/>
              <a:buChar char="p"/>
              <a:defRPr lang="zh-CN" altLang="en-US" sz="2000" baseline="0" dirty="0" smtClean="0">
                <a:latin typeface="Verdana" panose="020B0604030504040204" pitchFamily="34" charset="0"/>
                <a:ea typeface="幼圆" panose="02010509060101010101" pitchFamily="49" charset="-122"/>
              </a:defRPr>
            </a:lvl1pPr>
            <a:lvl2pPr marL="685800" indent="-360000">
              <a:lnSpc>
                <a:spcPct val="90000"/>
              </a:lnSpc>
              <a:spcBef>
                <a:spcPts val="500"/>
              </a:spcBef>
              <a:buClr>
                <a:schemeClr val="accent1"/>
              </a:buClr>
              <a:buFont typeface="Wingdings" panose="05000000000000000000" pitchFamily="2" charset="2"/>
              <a:buChar char="l"/>
              <a:defRPr sz="2000" baseline="0">
                <a:latin typeface="Verdana" panose="020B0604030504040204" pitchFamily="34" charset="0"/>
                <a:ea typeface="幼圆" panose="02010509060101010101" pitchFamily="49" charset="-122"/>
              </a:defRPr>
            </a:lvl2pPr>
            <a:lvl3pPr marL="1143000" indent="-360000">
              <a:lnSpc>
                <a:spcPct val="90000"/>
              </a:lnSpc>
              <a:spcBef>
                <a:spcPts val="500"/>
              </a:spcBef>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lnSpc>
                <a:spcPct val="90000"/>
              </a:lnSpc>
              <a:spcBef>
                <a:spcPts val="500"/>
              </a:spcBef>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4pPr>
            <a:lvl5pPr marL="2057400" indent="-360000">
              <a:lnSpc>
                <a:spcPct val="90000"/>
              </a:lnSpc>
              <a:spcBef>
                <a:spcPts val="500"/>
              </a:spcBef>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5pPr>
            <a:lvl6pPr indent="0">
              <a:lnSpc>
                <a:spcPct val="90000"/>
              </a:lnSpc>
              <a:spcBef>
                <a:spcPts val="500"/>
              </a:spcBef>
              <a:buClr>
                <a:schemeClr val="tx2"/>
              </a:buClr>
              <a:buFont typeface="Arial" panose="020B0604020202020204" pitchFamily="34" charset="0"/>
              <a:buNone/>
            </a:lvl6pPr>
            <a:lvl7pPr indent="0">
              <a:lnSpc>
                <a:spcPct val="90000"/>
              </a:lnSpc>
              <a:spcBef>
                <a:spcPts val="500"/>
              </a:spcBef>
              <a:buFont typeface="Arial" panose="020B0604020202020204" pitchFamily="34" charset="0"/>
              <a:buNone/>
            </a:lvl7pPr>
            <a:lvl8pPr indent="0">
              <a:lnSpc>
                <a:spcPct val="90000"/>
              </a:lnSpc>
              <a:spcBef>
                <a:spcPts val="500"/>
              </a:spcBef>
              <a:buFont typeface="Arial" panose="020B0604020202020204" pitchFamily="34" charset="0"/>
              <a:buNone/>
            </a:lvl8pPr>
            <a:lvl9pPr marL="3886200" indent="-228600">
              <a:lnSpc>
                <a:spcPct val="90000"/>
              </a:lnSpc>
              <a:spcBef>
                <a:spcPts val="500"/>
              </a:spcBef>
              <a:buFont typeface="Arial" panose="020B0604020202020204" pitchFamily="34" charset="0"/>
              <a:buChar char="•"/>
            </a:lvl9pPr>
          </a:lstStyle>
          <a:p>
            <a:r>
              <a:rPr lang="zh-CN" altLang="en-US" b="1" dirty="0">
                <a:latin typeface="黑体" panose="02010609060101010101" pitchFamily="49" charset="-122"/>
                <a:ea typeface="黑体" panose="02010609060101010101" pitchFamily="49" charset="-122"/>
              </a:rPr>
              <a:t> 所以</a:t>
            </a:r>
          </a:p>
        </p:txBody>
      </p:sp>
      <p:pic>
        <p:nvPicPr>
          <p:cNvPr id="29703"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88936" y="3748682"/>
            <a:ext cx="4549379" cy="725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标题 1"/>
          <p:cNvSpPr txBox="1">
            <a:spLocks/>
          </p:cNvSpPr>
          <p:nvPr/>
        </p:nvSpPr>
        <p:spPr bwMode="auto">
          <a:xfrm>
            <a:off x="251222" y="151804"/>
            <a:ext cx="7886700" cy="570309"/>
          </a:xfrm>
          <a:prstGeom prst="rect">
            <a:avLst/>
          </a:prstGeom>
        </p:spPr>
        <p:txBody>
          <a:bodyPr vert="horz" lIns="91440" tIns="45720" rIns="91440" bIns="45720" rtlCol="0" anchor="ctr">
            <a:normAutofit fontScale="97500" lnSpcReduction="10000"/>
          </a:bodyPr>
          <a:lstStyle>
            <a:defPPr>
              <a:defRPr lang="zh-CN"/>
            </a:defPPr>
            <a:lvl1pPr>
              <a:lnSpc>
                <a:spcPct val="90000"/>
              </a:lnSpc>
              <a:spcBef>
                <a:spcPct val="0"/>
              </a:spcBef>
              <a:buNone/>
              <a:defRPr sz="3600" b="1"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a:lstStyle>
          <a:p>
            <a:r>
              <a:rPr lang="zh-CN" altLang="en-US" dirty="0">
                <a:latin typeface="黑体" panose="02010609060101010101" pitchFamily="49" charset="-122"/>
                <a:ea typeface="黑体" panose="02010609060101010101" pitchFamily="49" charset="-122"/>
              </a:rPr>
              <a:t>贝叶斯推断</a:t>
            </a:r>
          </a:p>
        </p:txBody>
      </p:sp>
    </p:spTree>
    <p:extLst>
      <p:ext uri="{BB962C8B-B14F-4D97-AF65-F5344CB8AC3E}">
        <p14:creationId xmlns:p14="http://schemas.microsoft.com/office/powerpoint/2010/main" val="17698594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内容占位符 2"/>
          <p:cNvSpPr>
            <a:spLocks noGrp="1"/>
          </p:cNvSpPr>
          <p:nvPr>
            <p:ph idx="1"/>
          </p:nvPr>
        </p:nvSpPr>
        <p:spPr>
          <a:xfrm>
            <a:off x="117276" y="1180842"/>
            <a:ext cx="8867697" cy="5087436"/>
          </a:xfrm>
        </p:spPr>
        <p:txBody>
          <a:bodyPr>
            <a:noAutofit/>
          </a:bodyPr>
          <a:lstStyle/>
          <a:p>
            <a:pPr eaLnBrk="1" hangingPunct="1">
              <a:lnSpc>
                <a:spcPct val="150000"/>
              </a:lnSpc>
            </a:pPr>
            <a:r>
              <a:rPr altLang="en-US" sz="2000" b="1" dirty="0">
                <a:latin typeface="黑体" panose="02010609060101010101" pitchFamily="49" charset="-122"/>
                <a:ea typeface="黑体" panose="02010609060101010101" pitchFamily="49" charset="-122"/>
              </a:rPr>
              <a:t> 新问题：现在随机选择一个碗，从中摸出一颗糖，发现是水果糖。</a:t>
            </a:r>
            <a:r>
              <a:rPr altLang="en-US" sz="2000" b="1" dirty="0">
                <a:solidFill>
                  <a:srgbClr val="FF0000"/>
                </a:solidFill>
                <a:latin typeface="黑体" panose="02010609060101010101" pitchFamily="49" charset="-122"/>
                <a:ea typeface="黑体" panose="02010609060101010101" pitchFamily="49" charset="-122"/>
              </a:rPr>
              <a:t>请问这颗水果糖是来自一号碗还是二号碗？</a:t>
            </a:r>
            <a:r>
              <a:rPr lang="en-US" altLang="zh-CN" sz="2000" b="1" dirty="0">
                <a:solidFill>
                  <a:srgbClr val="FF0000"/>
                </a:solidFill>
                <a:latin typeface="黑体" panose="02010609060101010101" pitchFamily="49" charset="-122"/>
                <a:ea typeface="黑体" panose="02010609060101010101" pitchFamily="49" charset="-122"/>
              </a:rPr>
              <a:t>Q</a:t>
            </a:r>
            <a:r>
              <a:rPr altLang="en-US" sz="2000" b="1" dirty="0">
                <a:solidFill>
                  <a:srgbClr val="FF0000"/>
                </a:solidFill>
                <a:latin typeface="黑体" panose="02010609060101010101" pitchFamily="49" charset="-122"/>
                <a:ea typeface="黑体" panose="02010609060101010101" pitchFamily="49" charset="-122"/>
              </a:rPr>
              <a:t>：跟原来的问题有什么区别？</a:t>
            </a:r>
          </a:p>
          <a:p>
            <a:pPr eaLnBrk="1" hangingPunct="1">
              <a:lnSpc>
                <a:spcPct val="150000"/>
              </a:lnSpc>
            </a:pPr>
            <a:r>
              <a:rPr altLang="en-US" sz="2000" b="1" dirty="0">
                <a:latin typeface="黑体" panose="02010609060101010101" pitchFamily="49" charset="-122"/>
                <a:ea typeface="黑体" panose="02010609060101010101" pitchFamily="49" charset="-122"/>
              </a:rPr>
              <a:t>本质：不需要知道具体的类别概率，只需要知道所属类别。</a:t>
            </a:r>
            <a:endParaRPr lang="en-US" altLang="zh-CN" sz="2000" b="1" dirty="0">
              <a:latin typeface="黑体" panose="02010609060101010101" pitchFamily="49" charset="-122"/>
              <a:ea typeface="黑体" panose="02010609060101010101" pitchFamily="49" charset="-122"/>
            </a:endParaRPr>
          </a:p>
          <a:p>
            <a:pPr eaLnBrk="1" hangingPunct="1">
              <a:lnSpc>
                <a:spcPct val="150000"/>
              </a:lnSpc>
            </a:pPr>
            <a:r>
              <a:rPr altLang="en-US" sz="2000" b="1" dirty="0">
                <a:latin typeface="黑体" panose="02010609060101010101" pitchFamily="49" charset="-122"/>
                <a:ea typeface="黑体" panose="02010609060101010101" pitchFamily="49" charset="-122"/>
              </a:rPr>
              <a:t>是否有必要计算</a:t>
            </a:r>
            <a:r>
              <a:rPr lang="en-US" altLang="zh-CN" sz="2000" b="1" dirty="0">
                <a:latin typeface="黑体" panose="02010609060101010101" pitchFamily="49" charset="-122"/>
                <a:ea typeface="黑体" panose="02010609060101010101" pitchFamily="49" charset="-122"/>
              </a:rPr>
              <a:t>P(E)</a:t>
            </a:r>
            <a:r>
              <a:rPr altLang="en-US" sz="2000" b="1" dirty="0">
                <a:latin typeface="黑体" panose="02010609060101010101" pitchFamily="49" charset="-122"/>
                <a:ea typeface="黑体" panose="02010609060101010101" pitchFamily="49" charset="-122"/>
              </a:rPr>
              <a:t>这个全概率呢？其实只需要比较 </a:t>
            </a:r>
            <a:r>
              <a:rPr lang="en-US" altLang="zh-CN" sz="2000" b="1" dirty="0">
                <a:latin typeface="黑体" panose="02010609060101010101" pitchFamily="49" charset="-122"/>
                <a:ea typeface="黑体" panose="02010609060101010101" pitchFamily="49" charset="-122"/>
              </a:rPr>
              <a:t>P(H1|E)</a:t>
            </a:r>
            <a:r>
              <a:rPr altLang="en-US" sz="2000" b="1" dirty="0">
                <a:latin typeface="黑体" panose="02010609060101010101" pitchFamily="49" charset="-122"/>
                <a:ea typeface="黑体" panose="02010609060101010101" pitchFamily="49" charset="-122"/>
              </a:rPr>
              <a:t>和</a:t>
            </a:r>
            <a:r>
              <a:rPr lang="en-US" altLang="zh-CN" sz="2000" b="1" dirty="0">
                <a:latin typeface="黑体" panose="02010609060101010101" pitchFamily="49" charset="-122"/>
                <a:ea typeface="黑体" panose="02010609060101010101" pitchFamily="49" charset="-122"/>
              </a:rPr>
              <a:t>P(H2|E)</a:t>
            </a:r>
            <a:r>
              <a:rPr altLang="en-US" sz="2000" b="1" dirty="0">
                <a:latin typeface="黑体" panose="02010609060101010101" pitchFamily="49" charset="-122"/>
                <a:ea typeface="黑体" panose="02010609060101010101" pitchFamily="49" charset="-122"/>
              </a:rPr>
              <a:t>的大小，找到那个最大的概率就可以。因为两者的分母都是相同的</a:t>
            </a:r>
            <a:r>
              <a:rPr lang="en-US" altLang="zh-CN" sz="2000" b="1" dirty="0">
                <a:latin typeface="黑体" panose="02010609060101010101" pitchFamily="49" charset="-122"/>
                <a:ea typeface="黑体" panose="02010609060101010101" pitchFamily="49" charset="-122"/>
              </a:rPr>
              <a:t>(P(E))</a:t>
            </a:r>
            <a:r>
              <a:rPr altLang="en-US" sz="2000" b="1" dirty="0">
                <a:latin typeface="黑体" panose="02010609060101010101" pitchFamily="49" charset="-122"/>
                <a:ea typeface="黑体" panose="02010609060101010101" pitchFamily="49" charset="-122"/>
              </a:rPr>
              <a:t>，那只需要比较分子即可。即比较</a:t>
            </a:r>
            <a:r>
              <a:rPr lang="en-US" altLang="zh-CN" sz="2000" b="1" dirty="0">
                <a:latin typeface="黑体" panose="02010609060101010101" pitchFamily="49" charset="-122"/>
                <a:ea typeface="黑体" panose="02010609060101010101" pitchFamily="49" charset="-122"/>
              </a:rPr>
              <a:t>P(E|H1)P(H1)</a:t>
            </a:r>
            <a:r>
              <a:rPr altLang="en-US" sz="2000" b="1" dirty="0">
                <a:latin typeface="黑体" panose="02010609060101010101" pitchFamily="49" charset="-122"/>
                <a:ea typeface="黑体" panose="02010609060101010101" pitchFamily="49" charset="-122"/>
              </a:rPr>
              <a:t>和</a:t>
            </a:r>
            <a:r>
              <a:rPr lang="en-US" altLang="zh-CN" sz="2000" b="1" dirty="0">
                <a:latin typeface="黑体" panose="02010609060101010101" pitchFamily="49" charset="-122"/>
                <a:ea typeface="黑体" panose="02010609060101010101" pitchFamily="49" charset="-122"/>
              </a:rPr>
              <a:t>P(E|H2)P(H2)</a:t>
            </a:r>
            <a:r>
              <a:rPr altLang="en-US" sz="2000" b="1" dirty="0">
                <a:latin typeface="黑体" panose="02010609060101010101" pitchFamily="49" charset="-122"/>
                <a:ea typeface="黑体" panose="02010609060101010101" pitchFamily="49" charset="-122"/>
              </a:rPr>
              <a:t>的大小</a:t>
            </a:r>
            <a:endParaRPr lang="en-US" altLang="zh-CN" sz="2000" b="1" dirty="0">
              <a:latin typeface="黑体" panose="02010609060101010101" pitchFamily="49" charset="-122"/>
              <a:ea typeface="黑体" panose="02010609060101010101" pitchFamily="49" charset="-122"/>
            </a:endParaRPr>
          </a:p>
          <a:p>
            <a:pPr eaLnBrk="1" hangingPunct="1">
              <a:lnSpc>
                <a:spcPct val="150000"/>
              </a:lnSpc>
            </a:pPr>
            <a:r>
              <a:rPr altLang="en-US" sz="2000" b="1" dirty="0">
                <a:latin typeface="黑体" panose="02010609060101010101" pitchFamily="49" charset="-122"/>
                <a:ea typeface="黑体" panose="02010609060101010101" pitchFamily="49" charset="-122"/>
              </a:rPr>
              <a:t>所以为了减少计算量，全概率公式在实际编程中可以根据情况不使用。</a:t>
            </a:r>
          </a:p>
        </p:txBody>
      </p:sp>
      <p:sp>
        <p:nvSpPr>
          <p:cNvPr id="12" name="标题 1"/>
          <p:cNvSpPr txBox="1">
            <a:spLocks/>
          </p:cNvSpPr>
          <p:nvPr/>
        </p:nvSpPr>
        <p:spPr bwMode="auto">
          <a:xfrm>
            <a:off x="359569" y="163437"/>
            <a:ext cx="7886700" cy="570309"/>
          </a:xfrm>
          <a:prstGeom prst="rect">
            <a:avLst/>
          </a:prstGeom>
        </p:spPr>
        <p:txBody>
          <a:bodyPr vert="horz" lIns="91440" tIns="45720" rIns="91440" bIns="45720" rtlCol="0" anchor="ctr">
            <a:normAutofit fontScale="97500" lnSpcReduction="10000"/>
          </a:bodyPr>
          <a:lstStyle>
            <a:defPPr>
              <a:defRPr lang="zh-CN"/>
            </a:defPPr>
            <a:lvl1pPr>
              <a:lnSpc>
                <a:spcPct val="90000"/>
              </a:lnSpc>
              <a:spcBef>
                <a:spcPct val="0"/>
              </a:spcBef>
              <a:buNone/>
              <a:defRPr sz="3600" b="1"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a:lstStyle>
          <a:p>
            <a:r>
              <a:rPr lang="zh-CN" altLang="en-US" dirty="0">
                <a:latin typeface="黑体" panose="02010609060101010101" pitchFamily="49" charset="-122"/>
                <a:ea typeface="黑体" panose="02010609060101010101" pitchFamily="49" charset="-122"/>
              </a:rPr>
              <a:t>贝叶斯推断</a:t>
            </a:r>
          </a:p>
        </p:txBody>
      </p:sp>
    </p:spTree>
    <p:extLst>
      <p:ext uri="{BB962C8B-B14F-4D97-AF65-F5344CB8AC3E}">
        <p14:creationId xmlns:p14="http://schemas.microsoft.com/office/powerpoint/2010/main" val="12404342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内容占位符 2"/>
          <p:cNvSpPr>
            <a:spLocks noGrp="1"/>
          </p:cNvSpPr>
          <p:nvPr>
            <p:ph idx="1"/>
          </p:nvPr>
        </p:nvSpPr>
        <p:spPr>
          <a:xfrm>
            <a:off x="328017" y="1160964"/>
            <a:ext cx="8371284" cy="2748427"/>
          </a:xfrm>
        </p:spPr>
        <p:txBody>
          <a:bodyPr>
            <a:normAutofit/>
          </a:bodyPr>
          <a:lstStyle/>
          <a:p>
            <a:pPr eaLnBrk="1" hangingPunct="1">
              <a:lnSpc>
                <a:spcPct val="150000"/>
              </a:lnSpc>
            </a:pPr>
            <a:r>
              <a:rPr altLang="en-US" sz="2000" b="1" dirty="0">
                <a:latin typeface="黑体" panose="02010609060101010101" pitchFamily="49" charset="-122"/>
                <a:ea typeface="黑体" panose="02010609060101010101" pitchFamily="49" charset="-122"/>
              </a:rPr>
              <a:t> 理解了贝叶斯推断，继续看看朴素贝叶斯。贝叶斯和朴素贝叶斯的概念是不同的，区别就在于“</a:t>
            </a:r>
            <a:r>
              <a:rPr altLang="en-US" sz="2000" b="1" dirty="0">
                <a:solidFill>
                  <a:srgbClr val="FF0000"/>
                </a:solidFill>
                <a:latin typeface="黑体" panose="02010609060101010101" pitchFamily="49" charset="-122"/>
                <a:ea typeface="黑体" panose="02010609060101010101" pitchFamily="49" charset="-122"/>
              </a:rPr>
              <a:t>朴素</a:t>
            </a:r>
            <a:r>
              <a:rPr altLang="en-US" sz="2000" b="1" dirty="0">
                <a:latin typeface="黑体" panose="02010609060101010101" pitchFamily="49" charset="-122"/>
                <a:ea typeface="黑体" panose="02010609060101010101" pitchFamily="49" charset="-122"/>
              </a:rPr>
              <a:t>”二字，朴素贝叶斯</a:t>
            </a:r>
            <a:r>
              <a:rPr altLang="en-US" sz="2000" b="1" dirty="0">
                <a:solidFill>
                  <a:srgbClr val="FF0000"/>
                </a:solidFill>
                <a:latin typeface="黑体" panose="02010609060101010101" pitchFamily="49" charset="-122"/>
                <a:ea typeface="黑体" panose="02010609060101010101" pitchFamily="49" charset="-122"/>
              </a:rPr>
              <a:t>对条件概率分布做了条件独立性的假设</a:t>
            </a:r>
            <a:r>
              <a:rPr altLang="en-US" sz="2000" b="1" dirty="0">
                <a:latin typeface="黑体" panose="02010609060101010101" pitchFamily="49" charset="-122"/>
                <a:ea typeface="黑体" panose="02010609060101010101" pitchFamily="49" charset="-122"/>
              </a:rPr>
              <a:t>。 比如下面的公式，假设</a:t>
            </a:r>
            <a:r>
              <a:rPr lang="en-US" altLang="zh-CN" sz="2000" b="1" dirty="0">
                <a:latin typeface="黑体" panose="02010609060101010101" pitchFamily="49" charset="-122"/>
                <a:ea typeface="黑体" panose="02010609060101010101" pitchFamily="49" charset="-122"/>
              </a:rPr>
              <a:t>X</a:t>
            </a:r>
            <a:r>
              <a:rPr altLang="en-US" sz="2000" b="1" dirty="0">
                <a:latin typeface="黑体" panose="02010609060101010101" pitchFamily="49" charset="-122"/>
                <a:ea typeface="黑体" panose="02010609060101010101" pitchFamily="49" charset="-122"/>
              </a:rPr>
              <a:t>有</a:t>
            </a:r>
            <a:r>
              <a:rPr lang="en-US" altLang="zh-CN" sz="2000" b="1" dirty="0">
                <a:latin typeface="黑体" panose="02010609060101010101" pitchFamily="49" charset="-122"/>
                <a:ea typeface="黑体" panose="02010609060101010101" pitchFamily="49" charset="-122"/>
              </a:rPr>
              <a:t>n</a:t>
            </a:r>
            <a:r>
              <a:rPr altLang="en-US" sz="2000" b="1" dirty="0">
                <a:latin typeface="黑体" panose="02010609060101010101" pitchFamily="49" charset="-122"/>
                <a:ea typeface="黑体" panose="02010609060101010101" pitchFamily="49" charset="-122"/>
              </a:rPr>
              <a:t>个特征：</a:t>
            </a:r>
            <a:endParaRPr lang="en-US" altLang="zh-CN" sz="2000" b="1" dirty="0">
              <a:latin typeface="黑体" panose="02010609060101010101" pitchFamily="49" charset="-122"/>
              <a:ea typeface="黑体" panose="02010609060101010101" pitchFamily="49" charset="-122"/>
            </a:endParaRPr>
          </a:p>
          <a:p>
            <a:pPr eaLnBrk="1" hangingPunct="1">
              <a:lnSpc>
                <a:spcPct val="150000"/>
              </a:lnSpc>
            </a:pPr>
            <a:endParaRPr lang="en-US" altLang="zh-CN" sz="2000" b="1" dirty="0">
              <a:latin typeface="黑体" panose="02010609060101010101" pitchFamily="49" charset="-122"/>
              <a:ea typeface="黑体" panose="02010609060101010101" pitchFamily="49" charset="-122"/>
            </a:endParaRPr>
          </a:p>
          <a:p>
            <a:pPr eaLnBrk="1" hangingPunct="1">
              <a:lnSpc>
                <a:spcPct val="150000"/>
              </a:lnSpc>
            </a:pPr>
            <a:r>
              <a:rPr altLang="en-US" sz="2000" b="1" dirty="0">
                <a:latin typeface="黑体" panose="02010609060101010101" pitchFamily="49" charset="-122"/>
                <a:ea typeface="黑体" panose="02010609060101010101" pitchFamily="49" charset="-122"/>
              </a:rPr>
              <a:t>由于每个特征都是独立的，可以进一步拆分公式 ：</a:t>
            </a:r>
          </a:p>
        </p:txBody>
      </p:sp>
      <p:sp>
        <p:nvSpPr>
          <p:cNvPr id="12" name="标题 1"/>
          <p:cNvSpPr txBox="1">
            <a:spLocks/>
          </p:cNvSpPr>
          <p:nvPr/>
        </p:nvSpPr>
        <p:spPr bwMode="auto">
          <a:xfrm>
            <a:off x="251222" y="192105"/>
            <a:ext cx="7886700" cy="570309"/>
          </a:xfrm>
          <a:prstGeom prst="rect">
            <a:avLst/>
          </a:prstGeom>
        </p:spPr>
        <p:txBody>
          <a:bodyPr vert="horz" lIns="91440" tIns="45720" rIns="91440" bIns="45720" rtlCol="0" anchor="ctr">
            <a:normAutofit fontScale="97500" lnSpcReduction="10000"/>
          </a:bodyPr>
          <a:lstStyle>
            <a:defPPr>
              <a:defRPr lang="zh-CN"/>
            </a:defPPr>
            <a:lvl1pPr>
              <a:lnSpc>
                <a:spcPct val="90000"/>
              </a:lnSpc>
              <a:spcBef>
                <a:spcPct val="0"/>
              </a:spcBef>
              <a:buNone/>
              <a:defRPr sz="3600" b="1"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a:lstStyle>
          <a:p>
            <a:r>
              <a:rPr lang="zh-CN" altLang="en-US" dirty="0">
                <a:latin typeface="黑体" panose="02010609060101010101" pitchFamily="49" charset="-122"/>
                <a:ea typeface="黑体" panose="02010609060101010101" pitchFamily="49" charset="-122"/>
              </a:rPr>
              <a:t>朴素贝叶斯推断</a:t>
            </a:r>
          </a:p>
        </p:txBody>
      </p:sp>
      <p:pic>
        <p:nvPicPr>
          <p:cNvPr id="31748"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38262" y="2634854"/>
            <a:ext cx="6350794" cy="578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9"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5072" y="4128362"/>
            <a:ext cx="7877175" cy="1254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73940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内容占位符 2"/>
          <p:cNvSpPr>
            <a:spLocks noGrp="1"/>
          </p:cNvSpPr>
          <p:nvPr>
            <p:ph idx="1"/>
          </p:nvPr>
        </p:nvSpPr>
        <p:spPr>
          <a:xfrm>
            <a:off x="375048" y="1346494"/>
            <a:ext cx="8371284" cy="3618309"/>
          </a:xfrm>
        </p:spPr>
        <p:txBody>
          <a:bodyPr>
            <a:normAutofit/>
          </a:bodyPr>
          <a:lstStyle/>
          <a:p>
            <a:pPr eaLnBrk="1" hangingPunct="1">
              <a:lnSpc>
                <a:spcPct val="150000"/>
              </a:lnSpc>
            </a:pPr>
            <a:r>
              <a:rPr altLang="en-US" sz="2000" b="1" dirty="0">
                <a:latin typeface="黑体" panose="02010609060101010101" pitchFamily="49" charset="-122"/>
                <a:ea typeface="黑体" panose="02010609060101010101" pitchFamily="49" charset="-122"/>
              </a:rPr>
              <a:t>某个医院早上来了六个门诊的病人，他们的情况如下表所示：</a:t>
            </a:r>
            <a:endParaRPr lang="en-US" altLang="zh-CN" sz="2000" b="1" dirty="0">
              <a:latin typeface="黑体" panose="02010609060101010101" pitchFamily="49" charset="-122"/>
              <a:ea typeface="黑体" panose="02010609060101010101" pitchFamily="49" charset="-122"/>
            </a:endParaRPr>
          </a:p>
        </p:txBody>
      </p:sp>
      <p:sp>
        <p:nvSpPr>
          <p:cNvPr id="12" name="标题 1"/>
          <p:cNvSpPr txBox="1">
            <a:spLocks/>
          </p:cNvSpPr>
          <p:nvPr/>
        </p:nvSpPr>
        <p:spPr bwMode="auto">
          <a:xfrm>
            <a:off x="305992" y="187964"/>
            <a:ext cx="7886700" cy="570309"/>
          </a:xfrm>
          <a:prstGeom prst="rect">
            <a:avLst/>
          </a:prstGeom>
        </p:spPr>
        <p:txBody>
          <a:bodyPr vert="horz" lIns="91440" tIns="45720" rIns="91440" bIns="45720" rtlCol="0" anchor="ctr">
            <a:normAutofit fontScale="97500" lnSpcReduction="10000"/>
          </a:bodyPr>
          <a:lstStyle>
            <a:defPPr>
              <a:defRPr lang="zh-CN"/>
            </a:defPPr>
            <a:lvl1pPr>
              <a:lnSpc>
                <a:spcPct val="90000"/>
              </a:lnSpc>
              <a:spcBef>
                <a:spcPct val="0"/>
              </a:spcBef>
              <a:buNone/>
              <a:defRPr sz="3600" b="1"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a:lstStyle>
          <a:p>
            <a:r>
              <a:rPr lang="zh-CN" altLang="en-US" dirty="0">
                <a:latin typeface="黑体" panose="02010609060101010101" pitchFamily="49" charset="-122"/>
                <a:ea typeface="黑体" panose="02010609060101010101" pitchFamily="49" charset="-122"/>
              </a:rPr>
              <a:t>举例</a:t>
            </a:r>
          </a:p>
        </p:txBody>
      </p:sp>
      <p:pic>
        <p:nvPicPr>
          <p:cNvPr id="32772"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3714" y="2133342"/>
            <a:ext cx="8792750" cy="3094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06201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内容占位符 2"/>
          <p:cNvSpPr>
            <a:spLocks noGrp="1"/>
          </p:cNvSpPr>
          <p:nvPr>
            <p:ph idx="1"/>
          </p:nvPr>
        </p:nvSpPr>
        <p:spPr>
          <a:xfrm>
            <a:off x="251223" y="1674071"/>
            <a:ext cx="8803481" cy="3618309"/>
          </a:xfrm>
        </p:spPr>
        <p:txBody>
          <a:bodyPr>
            <a:normAutofit/>
          </a:bodyPr>
          <a:lstStyle/>
          <a:p>
            <a:pPr eaLnBrk="1" hangingPunct="1">
              <a:lnSpc>
                <a:spcPct val="150000"/>
              </a:lnSpc>
            </a:pPr>
            <a:r>
              <a:rPr altLang="en-US" sz="2000" b="1" dirty="0">
                <a:latin typeface="黑体" panose="02010609060101010101" pitchFamily="49" charset="-122"/>
                <a:ea typeface="黑体" panose="02010609060101010101" pitchFamily="49" charset="-122"/>
              </a:rPr>
              <a:t>现在又来了第七个病人，是一个打喷嚏的建筑工人。请问他患上感冒的概率有多大？</a:t>
            </a:r>
          </a:p>
          <a:p>
            <a:pPr eaLnBrk="1" hangingPunct="1">
              <a:lnSpc>
                <a:spcPct val="150000"/>
              </a:lnSpc>
            </a:pPr>
            <a:r>
              <a:rPr altLang="en-US" sz="2000" b="1" dirty="0">
                <a:latin typeface="黑体" panose="02010609060101010101" pitchFamily="49" charset="-122"/>
                <a:ea typeface="黑体" panose="02010609060101010101" pitchFamily="49" charset="-122"/>
              </a:rPr>
              <a:t>根据贝叶斯定理可得：</a:t>
            </a:r>
            <a:endParaRPr lang="en-US" altLang="zh-CN" sz="2000" b="1" dirty="0">
              <a:latin typeface="黑体" panose="02010609060101010101" pitchFamily="49" charset="-122"/>
              <a:ea typeface="黑体" panose="02010609060101010101" pitchFamily="49" charset="-122"/>
            </a:endParaRPr>
          </a:p>
          <a:p>
            <a:pPr eaLnBrk="1" hangingPunct="1">
              <a:lnSpc>
                <a:spcPct val="150000"/>
              </a:lnSpc>
            </a:pPr>
            <a:endParaRPr lang="en-US" altLang="zh-CN" sz="2000" b="1" dirty="0">
              <a:latin typeface="黑体" panose="02010609060101010101" pitchFamily="49" charset="-122"/>
              <a:ea typeface="黑体" panose="02010609060101010101" pitchFamily="49" charset="-122"/>
            </a:endParaRPr>
          </a:p>
          <a:p>
            <a:pPr eaLnBrk="1" hangingPunct="1">
              <a:lnSpc>
                <a:spcPct val="150000"/>
              </a:lnSpc>
            </a:pPr>
            <a:r>
              <a:rPr altLang="en-US" sz="2000" b="1" dirty="0">
                <a:latin typeface="黑体" panose="02010609060101010101" pitchFamily="49" charset="-122"/>
                <a:ea typeface="黑体" panose="02010609060101010101" pitchFamily="49" charset="-122"/>
              </a:rPr>
              <a:t>根据朴素贝叶斯条件独立性的假设可知，</a:t>
            </a:r>
            <a:r>
              <a:rPr lang="en-US" altLang="zh-CN" sz="2000" b="1" dirty="0">
                <a:latin typeface="黑体" panose="02010609060101010101" pitchFamily="49" charset="-122"/>
                <a:ea typeface="黑体" panose="02010609060101010101" pitchFamily="49" charset="-122"/>
              </a:rPr>
              <a:t>"</a:t>
            </a:r>
            <a:r>
              <a:rPr altLang="en-US" sz="2000" b="1" dirty="0">
                <a:latin typeface="黑体" panose="02010609060101010101" pitchFamily="49" charset="-122"/>
                <a:ea typeface="黑体" panose="02010609060101010101" pitchFamily="49" charset="-122"/>
              </a:rPr>
              <a:t>打喷嚏</a:t>
            </a:r>
            <a:r>
              <a:rPr lang="en-US" altLang="zh-CN" sz="2000" b="1" dirty="0">
                <a:latin typeface="黑体" panose="02010609060101010101" pitchFamily="49" charset="-122"/>
                <a:ea typeface="黑体" panose="02010609060101010101" pitchFamily="49" charset="-122"/>
              </a:rPr>
              <a:t>"</a:t>
            </a:r>
            <a:r>
              <a:rPr altLang="en-US" sz="2000" b="1" dirty="0">
                <a:latin typeface="黑体" panose="02010609060101010101" pitchFamily="49" charset="-122"/>
                <a:ea typeface="黑体" panose="02010609060101010101" pitchFamily="49" charset="-122"/>
              </a:rPr>
              <a:t>和</a:t>
            </a:r>
            <a:r>
              <a:rPr lang="en-US" altLang="zh-CN" sz="2000" b="1" dirty="0">
                <a:latin typeface="黑体" panose="02010609060101010101" pitchFamily="49" charset="-122"/>
                <a:ea typeface="黑体" panose="02010609060101010101" pitchFamily="49" charset="-122"/>
              </a:rPr>
              <a:t>"</a:t>
            </a:r>
            <a:r>
              <a:rPr altLang="en-US" sz="2000" b="1" dirty="0">
                <a:latin typeface="黑体" panose="02010609060101010101" pitchFamily="49" charset="-122"/>
                <a:ea typeface="黑体" panose="02010609060101010101" pitchFamily="49" charset="-122"/>
              </a:rPr>
              <a:t>建筑工人</a:t>
            </a:r>
            <a:r>
              <a:rPr lang="en-US" altLang="zh-CN" sz="2000" b="1" dirty="0">
                <a:latin typeface="黑体" panose="02010609060101010101" pitchFamily="49" charset="-122"/>
                <a:ea typeface="黑体" panose="02010609060101010101" pitchFamily="49" charset="-122"/>
              </a:rPr>
              <a:t>"</a:t>
            </a:r>
            <a:r>
              <a:rPr altLang="en-US" sz="2000" b="1" dirty="0">
                <a:latin typeface="黑体" panose="02010609060101010101" pitchFamily="49" charset="-122"/>
                <a:ea typeface="黑体" panose="02010609060101010101" pitchFamily="49" charset="-122"/>
              </a:rPr>
              <a:t>这两个特征是独立的，因此，上面的等式就变成了</a:t>
            </a:r>
            <a:endParaRPr lang="en-US" altLang="zh-CN" sz="2000" b="1" dirty="0">
              <a:latin typeface="黑体" panose="02010609060101010101" pitchFamily="49" charset="-122"/>
              <a:ea typeface="黑体" panose="02010609060101010101" pitchFamily="49" charset="-122"/>
            </a:endParaRPr>
          </a:p>
        </p:txBody>
      </p:sp>
      <p:sp>
        <p:nvSpPr>
          <p:cNvPr id="12" name="标题 1"/>
          <p:cNvSpPr txBox="1">
            <a:spLocks/>
          </p:cNvSpPr>
          <p:nvPr/>
        </p:nvSpPr>
        <p:spPr bwMode="auto">
          <a:xfrm>
            <a:off x="264319" y="172640"/>
            <a:ext cx="7886700" cy="570309"/>
          </a:xfrm>
          <a:prstGeom prst="rect">
            <a:avLst/>
          </a:prstGeom>
        </p:spPr>
        <p:txBody>
          <a:bodyPr vert="horz" lIns="91440" tIns="45720" rIns="91440" bIns="45720" rtlCol="0" anchor="ctr">
            <a:normAutofit fontScale="97500" lnSpcReduction="10000"/>
          </a:bodyPr>
          <a:lstStyle>
            <a:defPPr>
              <a:defRPr lang="zh-CN"/>
            </a:defPPr>
            <a:lvl1pPr>
              <a:lnSpc>
                <a:spcPct val="90000"/>
              </a:lnSpc>
              <a:spcBef>
                <a:spcPct val="0"/>
              </a:spcBef>
              <a:buNone/>
              <a:defRPr sz="3600" b="1"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a:lstStyle>
          <a:p>
            <a:r>
              <a:rPr lang="zh-CN" altLang="en-US" dirty="0">
                <a:latin typeface="黑体" panose="02010609060101010101" pitchFamily="49" charset="-122"/>
                <a:ea typeface="黑体" panose="02010609060101010101" pitchFamily="49" charset="-122"/>
              </a:rPr>
              <a:t>举例</a:t>
            </a:r>
          </a:p>
        </p:txBody>
      </p:sp>
      <p:pic>
        <p:nvPicPr>
          <p:cNvPr id="33796"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07944" y="957262"/>
            <a:ext cx="2376488" cy="72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47080" y="2465241"/>
            <a:ext cx="3890963" cy="101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75410" y="5072893"/>
            <a:ext cx="5238750" cy="1115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62362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目 录</a:t>
            </a:r>
          </a:p>
        </p:txBody>
      </p:sp>
      <p:sp>
        <p:nvSpPr>
          <p:cNvPr id="4" name="内容占位符 3"/>
          <p:cNvSpPr>
            <a:spLocks noGrp="1"/>
          </p:cNvSpPr>
          <p:nvPr>
            <p:ph idx="1"/>
          </p:nvPr>
        </p:nvSpPr>
        <p:spPr>
          <a:xfrm>
            <a:off x="260350" y="1242562"/>
            <a:ext cx="8616950" cy="3698081"/>
          </a:xfrm>
        </p:spPr>
        <p:txBody>
          <a:bodyPr>
            <a:noAutofit/>
          </a:bodyPr>
          <a:lstStyle/>
          <a:p>
            <a:pPr>
              <a:lnSpc>
                <a:spcPct val="150000"/>
              </a:lnSpc>
            </a:pPr>
            <a:r>
              <a:rPr lang="zh-CN" altLang="en-US" b="1" dirty="0">
                <a:latin typeface="黑体" panose="02010609060101010101" pitchFamily="49" charset="-122"/>
                <a:ea typeface="黑体" panose="02010609060101010101" pitchFamily="49" charset="-122"/>
                <a:cs typeface="宋体"/>
              </a:rPr>
              <a:t>贝叶斯决策论</a:t>
            </a:r>
            <a:endParaRPr lang="en-US" altLang="zh-CN" b="1" dirty="0">
              <a:latin typeface="黑体" panose="02010609060101010101" pitchFamily="49" charset="-122"/>
              <a:ea typeface="黑体" panose="02010609060101010101" pitchFamily="49" charset="-122"/>
              <a:cs typeface="宋体"/>
            </a:endParaRPr>
          </a:p>
          <a:p>
            <a:pPr>
              <a:lnSpc>
                <a:spcPct val="150000"/>
              </a:lnSpc>
            </a:pPr>
            <a:r>
              <a:rPr lang="zh-CN" altLang="en-US" b="1" dirty="0">
                <a:solidFill>
                  <a:schemeClr val="bg1">
                    <a:lumMod val="85000"/>
                  </a:schemeClr>
                </a:solidFill>
                <a:latin typeface="+mn-ea"/>
                <a:ea typeface="+mn-ea"/>
                <a:cs typeface="宋体"/>
              </a:rPr>
              <a:t>极大似然估计</a:t>
            </a:r>
            <a:endParaRPr lang="en-US" altLang="zh-CN" b="1" dirty="0">
              <a:solidFill>
                <a:schemeClr val="bg1">
                  <a:lumMod val="85000"/>
                </a:schemeClr>
              </a:solidFill>
              <a:latin typeface="+mn-ea"/>
              <a:ea typeface="+mn-ea"/>
              <a:cs typeface="宋体"/>
            </a:endParaRPr>
          </a:p>
          <a:p>
            <a:pPr>
              <a:lnSpc>
                <a:spcPct val="150000"/>
              </a:lnSpc>
            </a:pPr>
            <a:r>
              <a:rPr lang="zh-CN" altLang="en-US" b="1" dirty="0">
                <a:solidFill>
                  <a:schemeClr val="bg1">
                    <a:lumMod val="85000"/>
                  </a:schemeClr>
                </a:solidFill>
                <a:latin typeface="+mn-ea"/>
                <a:ea typeface="+mn-ea"/>
                <a:cs typeface="宋体"/>
              </a:rPr>
              <a:t>朴素贝叶斯分类器</a:t>
            </a:r>
            <a:endParaRPr lang="en-US" altLang="zh-CN" b="1" dirty="0">
              <a:solidFill>
                <a:schemeClr val="bg1">
                  <a:lumMod val="85000"/>
                </a:schemeClr>
              </a:solidFill>
              <a:latin typeface="+mn-ea"/>
              <a:ea typeface="+mn-ea"/>
              <a:cs typeface="宋体"/>
            </a:endParaRPr>
          </a:p>
          <a:p>
            <a:pPr>
              <a:lnSpc>
                <a:spcPct val="150000"/>
              </a:lnSpc>
            </a:pPr>
            <a:r>
              <a:rPr lang="zh-CN" altLang="en-US" b="1" dirty="0">
                <a:solidFill>
                  <a:schemeClr val="bg1">
                    <a:lumMod val="85000"/>
                  </a:schemeClr>
                </a:solidFill>
                <a:latin typeface="+mn-ea"/>
                <a:ea typeface="+mn-ea"/>
                <a:cs typeface="宋体"/>
              </a:rPr>
              <a:t>半朴素贝叶斯分类器</a:t>
            </a:r>
            <a:endParaRPr lang="en-US" altLang="zh-CN" b="1" dirty="0">
              <a:solidFill>
                <a:schemeClr val="bg1">
                  <a:lumMod val="85000"/>
                </a:schemeClr>
              </a:solidFill>
              <a:latin typeface="+mn-ea"/>
              <a:ea typeface="+mn-ea"/>
              <a:cs typeface="宋体"/>
            </a:endParaRPr>
          </a:p>
          <a:p>
            <a:pPr>
              <a:lnSpc>
                <a:spcPct val="150000"/>
              </a:lnSpc>
            </a:pPr>
            <a:r>
              <a:rPr lang="zh-CN" altLang="en-US" b="1" dirty="0">
                <a:solidFill>
                  <a:schemeClr val="bg1">
                    <a:lumMod val="85000"/>
                  </a:schemeClr>
                </a:solidFill>
                <a:latin typeface="+mn-ea"/>
                <a:ea typeface="+mn-ea"/>
                <a:cs typeface="宋体"/>
              </a:rPr>
              <a:t>贝叶斯网</a:t>
            </a:r>
            <a:endParaRPr lang="en-US" altLang="zh-CN" b="1" dirty="0">
              <a:solidFill>
                <a:schemeClr val="bg1">
                  <a:lumMod val="85000"/>
                </a:schemeClr>
              </a:solidFill>
              <a:latin typeface="+mn-ea"/>
              <a:ea typeface="+mn-ea"/>
              <a:cs typeface="宋体"/>
            </a:endParaRPr>
          </a:p>
          <a:p>
            <a:pPr>
              <a:lnSpc>
                <a:spcPct val="150000"/>
              </a:lnSpc>
            </a:pPr>
            <a:r>
              <a:rPr lang="en-US" altLang="zh-CN" b="1" dirty="0">
                <a:solidFill>
                  <a:schemeClr val="bg1">
                    <a:lumMod val="85000"/>
                  </a:schemeClr>
                </a:solidFill>
                <a:latin typeface="Verdana" charset="0"/>
                <a:ea typeface="Verdana" charset="0"/>
                <a:cs typeface="Verdana" charset="0"/>
              </a:rPr>
              <a:t>EM</a:t>
            </a:r>
            <a:r>
              <a:rPr lang="zh-CN" altLang="en-US" b="1" dirty="0">
                <a:solidFill>
                  <a:schemeClr val="bg1">
                    <a:lumMod val="85000"/>
                  </a:schemeClr>
                </a:solidFill>
                <a:latin typeface="+mn-ea"/>
                <a:ea typeface="+mn-ea"/>
                <a:cs typeface="宋体"/>
              </a:rPr>
              <a:t>算法</a:t>
            </a:r>
            <a:endParaRPr lang="en-US" altLang="zh-CN" b="1" dirty="0">
              <a:solidFill>
                <a:schemeClr val="bg1">
                  <a:lumMod val="85000"/>
                </a:schemeClr>
              </a:solidFill>
              <a:latin typeface="+mn-ea"/>
              <a:ea typeface="+mn-ea"/>
              <a:cs typeface="宋体"/>
            </a:endParaRPr>
          </a:p>
        </p:txBody>
      </p:sp>
    </p:spTree>
    <p:extLst>
      <p:ext uri="{BB962C8B-B14F-4D97-AF65-F5344CB8AC3E}">
        <p14:creationId xmlns:p14="http://schemas.microsoft.com/office/powerpoint/2010/main" val="1766856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内容占位符 2"/>
          <p:cNvSpPr>
            <a:spLocks noGrp="1"/>
          </p:cNvSpPr>
          <p:nvPr>
            <p:ph idx="1"/>
          </p:nvPr>
        </p:nvSpPr>
        <p:spPr>
          <a:xfrm>
            <a:off x="251223" y="1732699"/>
            <a:ext cx="8803481" cy="3618309"/>
          </a:xfrm>
        </p:spPr>
        <p:txBody>
          <a:bodyPr>
            <a:noAutofit/>
          </a:bodyPr>
          <a:lstStyle/>
          <a:p>
            <a:pPr eaLnBrk="1" hangingPunct="1">
              <a:lnSpc>
                <a:spcPct val="150000"/>
              </a:lnSpc>
            </a:pPr>
            <a:r>
              <a:rPr altLang="en-US" sz="2000" b="1" dirty="0">
                <a:latin typeface="黑体" panose="02010609060101010101" pitchFamily="49" charset="-122"/>
                <a:ea typeface="黑体" panose="02010609060101010101" pitchFamily="49" charset="-122"/>
              </a:rPr>
              <a:t>计算得到</a:t>
            </a:r>
            <a:endParaRPr lang="en-US" altLang="zh-CN" sz="2000" b="1" dirty="0">
              <a:latin typeface="黑体" panose="02010609060101010101" pitchFamily="49" charset="-122"/>
              <a:ea typeface="黑体" panose="02010609060101010101" pitchFamily="49" charset="-122"/>
            </a:endParaRPr>
          </a:p>
          <a:p>
            <a:pPr eaLnBrk="1" hangingPunct="1">
              <a:lnSpc>
                <a:spcPct val="150000"/>
              </a:lnSpc>
            </a:pPr>
            <a:endParaRPr lang="en-US" altLang="zh-CN" sz="2000" b="1" dirty="0">
              <a:latin typeface="黑体" panose="02010609060101010101" pitchFamily="49" charset="-122"/>
              <a:ea typeface="黑体" panose="02010609060101010101" pitchFamily="49" charset="-122"/>
            </a:endParaRPr>
          </a:p>
          <a:p>
            <a:pPr eaLnBrk="1" hangingPunct="1">
              <a:lnSpc>
                <a:spcPct val="150000"/>
              </a:lnSpc>
            </a:pPr>
            <a:r>
              <a:rPr altLang="en-US" sz="2000" b="1" dirty="0">
                <a:latin typeface="黑体" panose="02010609060101010101" pitchFamily="49" charset="-122"/>
                <a:ea typeface="黑体" panose="02010609060101010101" pitchFamily="49" charset="-122"/>
              </a:rPr>
              <a:t>因此，这个打喷嚏的建筑工人，有</a:t>
            </a:r>
            <a:r>
              <a:rPr lang="en-US" altLang="zh-CN" sz="2000" b="1" dirty="0">
                <a:latin typeface="黑体" panose="02010609060101010101" pitchFamily="49" charset="-122"/>
                <a:ea typeface="黑体" panose="02010609060101010101" pitchFamily="49" charset="-122"/>
              </a:rPr>
              <a:t>66%</a:t>
            </a:r>
            <a:r>
              <a:rPr altLang="en-US" sz="2000" b="1" dirty="0">
                <a:latin typeface="黑体" panose="02010609060101010101" pitchFamily="49" charset="-122"/>
                <a:ea typeface="黑体" panose="02010609060101010101" pitchFamily="49" charset="-122"/>
              </a:rPr>
              <a:t>的概率是得了感冒。同理，可以计算这个病人患上过敏或脑震荡的概率。</a:t>
            </a:r>
            <a:r>
              <a:rPr altLang="en-US" sz="2000" b="1" dirty="0">
                <a:solidFill>
                  <a:srgbClr val="FF0000"/>
                </a:solidFill>
                <a:latin typeface="黑体" panose="02010609060101010101" pitchFamily="49" charset="-122"/>
                <a:ea typeface="黑体" panose="02010609060101010101" pitchFamily="49" charset="-122"/>
              </a:rPr>
              <a:t>比较这几个概率</a:t>
            </a:r>
            <a:r>
              <a:rPr altLang="en-US" sz="2000" b="1" dirty="0">
                <a:latin typeface="黑体" panose="02010609060101010101" pitchFamily="49" charset="-122"/>
                <a:ea typeface="黑体" panose="02010609060101010101" pitchFamily="49" charset="-122"/>
              </a:rPr>
              <a:t>，就可以知道他最可能得什么病。</a:t>
            </a:r>
          </a:p>
          <a:p>
            <a:pPr eaLnBrk="1" hangingPunct="1">
              <a:lnSpc>
                <a:spcPct val="150000"/>
              </a:lnSpc>
            </a:pPr>
            <a:r>
              <a:rPr altLang="en-US" sz="2000" b="1" dirty="0">
                <a:solidFill>
                  <a:srgbClr val="FF0000"/>
                </a:solidFill>
                <a:latin typeface="黑体" panose="02010609060101010101" pitchFamily="49" charset="-122"/>
                <a:ea typeface="黑体" panose="02010609060101010101" pitchFamily="49" charset="-122"/>
              </a:rPr>
              <a:t>这就是贝叶斯分类器的基本方法</a:t>
            </a:r>
            <a:r>
              <a:rPr altLang="en-US" sz="2000" b="1" dirty="0">
                <a:latin typeface="黑体" panose="02010609060101010101" pitchFamily="49" charset="-122"/>
                <a:ea typeface="黑体" panose="02010609060101010101" pitchFamily="49" charset="-122"/>
              </a:rPr>
              <a:t>：在统计资料的基础上，依据某些特征，计算各个类别的概率，从而实现分类。</a:t>
            </a:r>
            <a:endParaRPr lang="en-US" altLang="en-US" sz="2000" b="1" dirty="0">
              <a:latin typeface="黑体" panose="02010609060101010101" pitchFamily="49" charset="-122"/>
              <a:ea typeface="黑体" panose="02010609060101010101" pitchFamily="49" charset="-122"/>
            </a:endParaRPr>
          </a:p>
          <a:p>
            <a:pPr eaLnBrk="1" hangingPunct="1">
              <a:lnSpc>
                <a:spcPct val="150000"/>
              </a:lnSpc>
            </a:pPr>
            <a:r>
              <a:rPr lang="en-US" altLang="en-US" sz="2000" b="1" dirty="0">
                <a:solidFill>
                  <a:srgbClr val="FF0000"/>
                </a:solidFill>
                <a:latin typeface="黑体" panose="02010609060101010101" pitchFamily="49" charset="-122"/>
                <a:ea typeface="黑体" panose="02010609060101010101" pitchFamily="49" charset="-122"/>
              </a:rPr>
              <a:t>Q</a:t>
            </a:r>
            <a:r>
              <a:rPr altLang="en-US" sz="2000" b="1" dirty="0">
                <a:solidFill>
                  <a:srgbClr val="FF0000"/>
                </a:solidFill>
                <a:latin typeface="黑体" panose="02010609060101010101" pitchFamily="49" charset="-122"/>
                <a:ea typeface="黑体" panose="02010609060101010101" pitchFamily="49" charset="-122"/>
              </a:rPr>
              <a:t>：直观上看，判断为感冒的概率为多少？如果原来的人全是感冒，会如何？</a:t>
            </a:r>
          </a:p>
          <a:p>
            <a:pPr eaLnBrk="1" hangingPunct="1">
              <a:lnSpc>
                <a:spcPct val="150000"/>
              </a:lnSpc>
            </a:pPr>
            <a:endParaRPr lang="en-US" altLang="zh-CN" sz="2000" b="1" dirty="0">
              <a:latin typeface="黑体" panose="02010609060101010101" pitchFamily="49" charset="-122"/>
              <a:ea typeface="黑体" panose="02010609060101010101" pitchFamily="49" charset="-122"/>
            </a:endParaRPr>
          </a:p>
        </p:txBody>
      </p:sp>
      <p:sp>
        <p:nvSpPr>
          <p:cNvPr id="12" name="标题 1"/>
          <p:cNvSpPr txBox="1">
            <a:spLocks/>
          </p:cNvSpPr>
          <p:nvPr/>
        </p:nvSpPr>
        <p:spPr bwMode="auto">
          <a:xfrm>
            <a:off x="264319" y="160521"/>
            <a:ext cx="7886700" cy="570309"/>
          </a:xfrm>
          <a:prstGeom prst="rect">
            <a:avLst/>
          </a:prstGeom>
        </p:spPr>
        <p:txBody>
          <a:bodyPr vert="horz" lIns="91440" tIns="45720" rIns="91440" bIns="45720" rtlCol="0" anchor="ctr">
            <a:normAutofit fontScale="97500" lnSpcReduction="10000"/>
          </a:bodyPr>
          <a:lstStyle>
            <a:defPPr>
              <a:defRPr lang="zh-CN"/>
            </a:defPPr>
            <a:lvl1pPr>
              <a:lnSpc>
                <a:spcPct val="90000"/>
              </a:lnSpc>
              <a:spcBef>
                <a:spcPct val="0"/>
              </a:spcBef>
              <a:buNone/>
              <a:defRPr sz="3600" b="1"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a:lstStyle>
          <a:p>
            <a:r>
              <a:rPr lang="zh-CN" altLang="en-US" dirty="0">
                <a:latin typeface="黑体" panose="02010609060101010101" pitchFamily="49" charset="-122"/>
                <a:ea typeface="黑体" panose="02010609060101010101" pitchFamily="49" charset="-122"/>
              </a:rPr>
              <a:t>举例</a:t>
            </a:r>
          </a:p>
        </p:txBody>
      </p:sp>
      <p:pic>
        <p:nvPicPr>
          <p:cNvPr id="34820"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07944" y="957262"/>
            <a:ext cx="2376488" cy="72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52419" y="1732699"/>
            <a:ext cx="5979319" cy="821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22599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内容占位符 2"/>
          <p:cNvSpPr>
            <a:spLocks noGrp="1"/>
          </p:cNvSpPr>
          <p:nvPr>
            <p:ph idx="1"/>
          </p:nvPr>
        </p:nvSpPr>
        <p:spPr>
          <a:xfrm>
            <a:off x="198058" y="1366373"/>
            <a:ext cx="8803481" cy="3618309"/>
          </a:xfrm>
        </p:spPr>
        <p:txBody>
          <a:bodyPr>
            <a:noAutofit/>
          </a:bodyPr>
          <a:lstStyle/>
          <a:p>
            <a:pPr eaLnBrk="1" hangingPunct="1">
              <a:lnSpc>
                <a:spcPct val="150000"/>
              </a:lnSpc>
            </a:pPr>
            <a:r>
              <a:rPr altLang="en-US" sz="2000" b="1" dirty="0">
                <a:latin typeface="黑体" panose="02010609060101010101" pitchFamily="49" charset="-122"/>
                <a:ea typeface="黑体" panose="02010609060101010101" pitchFamily="49" charset="-122"/>
              </a:rPr>
              <a:t>贝叶斯分类器的原理是通过对象的先验概率，利用贝叶斯公式计算出其后验概率，即该对象属于某一类的概率，选择具有最大后验概率的类作为该对象所属的类。</a:t>
            </a:r>
            <a:endParaRPr lang="en-US" altLang="zh-CN" sz="2000" b="1" dirty="0">
              <a:latin typeface="黑体" panose="02010609060101010101" pitchFamily="49" charset="-122"/>
              <a:ea typeface="黑体" panose="02010609060101010101" pitchFamily="49" charset="-122"/>
            </a:endParaRPr>
          </a:p>
          <a:p>
            <a:pPr eaLnBrk="1" hangingPunct="1">
              <a:lnSpc>
                <a:spcPct val="150000"/>
              </a:lnSpc>
            </a:pPr>
            <a:r>
              <a:rPr altLang="en-US" sz="2000" b="1" dirty="0">
                <a:latin typeface="黑体" panose="02010609060101010101" pitchFamily="49" charset="-122"/>
                <a:ea typeface="黑体" panose="02010609060101010101" pitchFamily="49" charset="-122"/>
              </a:rPr>
              <a:t>主要特点：</a:t>
            </a:r>
            <a:endParaRPr lang="en-US" altLang="zh-CN" sz="2000" b="1" dirty="0">
              <a:latin typeface="黑体" panose="02010609060101010101" pitchFamily="49" charset="-122"/>
              <a:ea typeface="黑体" panose="02010609060101010101" pitchFamily="49" charset="-122"/>
            </a:endParaRPr>
          </a:p>
          <a:p>
            <a:pPr lvl="1" eaLnBrk="1" hangingPunct="1">
              <a:lnSpc>
                <a:spcPct val="150000"/>
              </a:lnSpc>
              <a:buFont typeface="Wingdings" panose="05000000000000000000" pitchFamily="2" charset="2"/>
              <a:buChar char="p"/>
            </a:pPr>
            <a:r>
              <a:rPr altLang="en-US" b="1" dirty="0" err="1">
                <a:latin typeface="黑体" panose="02010609060101010101" pitchFamily="49" charset="-122"/>
                <a:ea typeface="黑体" panose="02010609060101010101" pitchFamily="49" charset="-122"/>
              </a:rPr>
              <a:t>属性可以离散或连续</a:t>
            </a:r>
            <a:endParaRPr lang="en-US" altLang="zh-CN" b="1" dirty="0">
              <a:latin typeface="黑体" panose="02010609060101010101" pitchFamily="49" charset="-122"/>
              <a:ea typeface="黑体" panose="02010609060101010101" pitchFamily="49" charset="-122"/>
            </a:endParaRPr>
          </a:p>
          <a:p>
            <a:pPr lvl="1" eaLnBrk="1" hangingPunct="1">
              <a:lnSpc>
                <a:spcPct val="150000"/>
              </a:lnSpc>
              <a:buFont typeface="Wingdings" panose="05000000000000000000" pitchFamily="2" charset="2"/>
              <a:buChar char="p"/>
            </a:pPr>
            <a:r>
              <a:rPr altLang="en-US" b="1" dirty="0" err="1">
                <a:latin typeface="黑体" panose="02010609060101010101" pitchFamily="49" charset="-122"/>
                <a:ea typeface="黑体" panose="02010609060101010101" pitchFamily="49" charset="-122"/>
              </a:rPr>
              <a:t>数学基础扎实，分类效率稳定</a:t>
            </a:r>
            <a:endParaRPr lang="en-US" altLang="zh-CN" b="1" dirty="0">
              <a:latin typeface="黑体" panose="02010609060101010101" pitchFamily="49" charset="-122"/>
              <a:ea typeface="黑体" panose="02010609060101010101" pitchFamily="49" charset="-122"/>
            </a:endParaRPr>
          </a:p>
          <a:p>
            <a:pPr lvl="1" eaLnBrk="1" hangingPunct="1">
              <a:lnSpc>
                <a:spcPct val="150000"/>
              </a:lnSpc>
              <a:buFont typeface="Wingdings" panose="05000000000000000000" pitchFamily="2" charset="2"/>
              <a:buChar char="p"/>
            </a:pPr>
            <a:r>
              <a:rPr altLang="en-US" b="1" dirty="0" err="1">
                <a:latin typeface="黑体" panose="02010609060101010101" pitchFamily="49" charset="-122"/>
                <a:ea typeface="黑体" panose="02010609060101010101" pitchFamily="49" charset="-122"/>
              </a:rPr>
              <a:t>对缺失和噪声不太敏感</a:t>
            </a:r>
            <a:endParaRPr lang="en-US" altLang="zh-CN" b="1" dirty="0">
              <a:latin typeface="黑体" panose="02010609060101010101" pitchFamily="49" charset="-122"/>
              <a:ea typeface="黑体" panose="02010609060101010101" pitchFamily="49" charset="-122"/>
            </a:endParaRPr>
          </a:p>
          <a:p>
            <a:pPr lvl="1" eaLnBrk="1" hangingPunct="1">
              <a:lnSpc>
                <a:spcPct val="150000"/>
              </a:lnSpc>
              <a:buFont typeface="Wingdings" panose="05000000000000000000" pitchFamily="2" charset="2"/>
              <a:buChar char="p"/>
            </a:pPr>
            <a:r>
              <a:rPr altLang="en-US" b="1" dirty="0" err="1">
                <a:latin typeface="黑体" panose="02010609060101010101" pitchFamily="49" charset="-122"/>
                <a:ea typeface="黑体" panose="02010609060101010101" pitchFamily="49" charset="-122"/>
              </a:rPr>
              <a:t>属性如果不相关，分类效果较好</a:t>
            </a:r>
            <a:endParaRPr lang="en-US" altLang="zh-CN" b="1" dirty="0">
              <a:latin typeface="黑体" panose="02010609060101010101" pitchFamily="49" charset="-122"/>
              <a:ea typeface="黑体" panose="02010609060101010101" pitchFamily="49" charset="-122"/>
            </a:endParaRPr>
          </a:p>
        </p:txBody>
      </p:sp>
      <p:sp>
        <p:nvSpPr>
          <p:cNvPr id="12" name="标题 1"/>
          <p:cNvSpPr txBox="1">
            <a:spLocks/>
          </p:cNvSpPr>
          <p:nvPr/>
        </p:nvSpPr>
        <p:spPr bwMode="auto">
          <a:xfrm>
            <a:off x="198058" y="200539"/>
            <a:ext cx="7886700" cy="570309"/>
          </a:xfrm>
          <a:prstGeom prst="rect">
            <a:avLst/>
          </a:prstGeom>
        </p:spPr>
        <p:txBody>
          <a:bodyPr vert="horz" lIns="91440" tIns="45720" rIns="91440" bIns="45720" rtlCol="0" anchor="ctr">
            <a:normAutofit fontScale="97500" lnSpcReduction="10000"/>
          </a:bodyPr>
          <a:lstStyle>
            <a:defPPr>
              <a:defRPr lang="zh-CN"/>
            </a:defPPr>
            <a:lvl1pPr>
              <a:lnSpc>
                <a:spcPct val="90000"/>
              </a:lnSpc>
              <a:spcBef>
                <a:spcPct val="0"/>
              </a:spcBef>
              <a:buNone/>
              <a:defRPr sz="3600" b="1"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a:lstStyle>
          <a:p>
            <a:r>
              <a:rPr lang="zh-CN" altLang="en-US" dirty="0">
                <a:latin typeface="黑体" panose="02010609060101010101" pitchFamily="49" charset="-122"/>
                <a:ea typeface="黑体" panose="02010609060101010101" pitchFamily="49" charset="-122"/>
              </a:rPr>
              <a:t>原理小结</a:t>
            </a:r>
          </a:p>
        </p:txBody>
      </p:sp>
    </p:spTree>
    <p:extLst>
      <p:ext uri="{BB962C8B-B14F-4D97-AF65-F5344CB8AC3E}">
        <p14:creationId xmlns:p14="http://schemas.microsoft.com/office/powerpoint/2010/main" val="3141075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贝叶斯决策论</a:t>
            </a:r>
          </a:p>
        </p:txBody>
      </p:sp>
      <p:sp>
        <p:nvSpPr>
          <p:cNvPr id="2" name="内容占位符 1"/>
          <p:cNvSpPr>
            <a:spLocks noGrp="1"/>
          </p:cNvSpPr>
          <p:nvPr>
            <p:ph sz="quarter" idx="14"/>
          </p:nvPr>
        </p:nvSpPr>
        <p:spPr>
          <a:xfrm>
            <a:off x="173851" y="1040891"/>
            <a:ext cx="8604389" cy="5316366"/>
          </a:xfrm>
        </p:spPr>
        <p:txBody>
          <a:bodyPr>
            <a:normAutofit/>
          </a:bodyPr>
          <a:lstStyle/>
          <a:p>
            <a:r>
              <a:rPr lang="zh-CN" altLang="en-US" dirty="0">
                <a:latin typeface="黑体" panose="02010609060101010101" pitchFamily="49" charset="-122"/>
                <a:ea typeface="黑体" panose="02010609060101010101" pitchFamily="49" charset="-122"/>
              </a:rPr>
              <a:t>贝叶斯决策论（</a:t>
            </a:r>
            <a:r>
              <a:rPr lang="en-US" altLang="zh-CN" dirty="0">
                <a:latin typeface="黑体" panose="02010609060101010101" pitchFamily="49" charset="-122"/>
                <a:ea typeface="黑体" panose="02010609060101010101" pitchFamily="49" charset="-122"/>
              </a:rPr>
              <a:t>Bayesian decision theory</a:t>
            </a:r>
            <a:r>
              <a:rPr lang="zh-CN" altLang="en-US" dirty="0">
                <a:latin typeface="黑体" panose="02010609060101010101" pitchFamily="49" charset="-122"/>
                <a:ea typeface="黑体" panose="02010609060101010101" pitchFamily="49" charset="-122"/>
              </a:rPr>
              <a:t>）是在概率框架下实施决策的基本方法。</a:t>
            </a:r>
          </a:p>
          <a:p>
            <a:pPr lvl="1"/>
            <a:r>
              <a:rPr lang="zh-CN" altLang="en-US" dirty="0">
                <a:latin typeface="黑体" panose="02010609060101010101" pitchFamily="49" charset="-122"/>
                <a:ea typeface="黑体" panose="02010609060101010101" pitchFamily="49" charset="-122"/>
              </a:rPr>
              <a:t>在分类问题情况下，在所有相关概率都已知的理想情形下，贝叶斯决策考虑如何基于这些概率和误判损失来选择最优的类别标记。</a:t>
            </a:r>
            <a:endParaRPr lang="en-US" altLang="zh-CN" dirty="0">
              <a:latin typeface="黑体" panose="02010609060101010101" pitchFamily="49" charset="-122"/>
              <a:ea typeface="黑体" panose="02010609060101010101" pitchFamily="49" charset="-122"/>
            </a:endParaRPr>
          </a:p>
          <a:p>
            <a:pPr lvl="1"/>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760420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贝叶斯决策论</a:t>
            </a:r>
          </a:p>
        </p:txBody>
      </p:sp>
      <p:sp>
        <p:nvSpPr>
          <p:cNvPr id="2" name="内容占位符 1"/>
          <p:cNvSpPr>
            <a:spLocks noGrp="1"/>
          </p:cNvSpPr>
          <p:nvPr>
            <p:ph sz="quarter" idx="14"/>
          </p:nvPr>
        </p:nvSpPr>
        <p:spPr>
          <a:xfrm>
            <a:off x="173851" y="1040891"/>
            <a:ext cx="8604389" cy="5316366"/>
          </a:xfrm>
        </p:spPr>
        <p:txBody>
          <a:bodyPr>
            <a:normAutofit/>
          </a:bodyPr>
          <a:lstStyle/>
          <a:p>
            <a:r>
              <a:rPr lang="zh-CN" altLang="en-US" b="1" dirty="0">
                <a:latin typeface="黑体" panose="02010609060101010101" pitchFamily="49" charset="-122"/>
                <a:ea typeface="黑体" panose="02010609060101010101" pitchFamily="49" charset="-122"/>
              </a:rPr>
              <a:t>贝叶斯决策论（</a:t>
            </a:r>
            <a:r>
              <a:rPr lang="en-US" altLang="zh-CN" b="1" dirty="0">
                <a:latin typeface="黑体" panose="02010609060101010101" pitchFamily="49" charset="-122"/>
                <a:ea typeface="黑体" panose="02010609060101010101" pitchFamily="49" charset="-122"/>
              </a:rPr>
              <a:t>Bayesian decision theory</a:t>
            </a:r>
            <a:r>
              <a:rPr lang="zh-CN" altLang="en-US" b="1" dirty="0">
                <a:latin typeface="黑体" panose="02010609060101010101" pitchFamily="49" charset="-122"/>
                <a:ea typeface="黑体" panose="02010609060101010101" pitchFamily="49" charset="-122"/>
              </a:rPr>
              <a:t>）是在概率框架下实施决策的基本方法。</a:t>
            </a:r>
          </a:p>
          <a:p>
            <a:pPr lvl="1"/>
            <a:r>
              <a:rPr lang="zh-CN" altLang="en-US" b="1" dirty="0">
                <a:latin typeface="黑体" panose="02010609060101010101" pitchFamily="49" charset="-122"/>
                <a:ea typeface="黑体" panose="02010609060101010101" pitchFamily="49" charset="-122"/>
              </a:rPr>
              <a:t>在分类问题情况下，在所有相关概率都已知的理想情形下，贝叶斯决策考虑如何基于这些概率和误判损失来选择最优的类别标记。</a:t>
            </a:r>
            <a:endParaRPr lang="en-US" altLang="zh-CN" b="1" dirty="0">
              <a:latin typeface="黑体" panose="02010609060101010101" pitchFamily="49" charset="-122"/>
              <a:ea typeface="黑体" panose="02010609060101010101" pitchFamily="49" charset="-122"/>
            </a:endParaRPr>
          </a:p>
          <a:p>
            <a:pPr lvl="1"/>
            <a:endParaRPr lang="zh-CN" altLang="en-US" dirty="0">
              <a:latin typeface="黑体" panose="02010609060101010101" pitchFamily="49" charset="-122"/>
              <a:ea typeface="黑体" panose="02010609060101010101" pitchFamily="49" charset="-122"/>
            </a:endParaRPr>
          </a:p>
          <a:p>
            <a:r>
              <a:rPr lang="zh-CN" altLang="en-US" b="1" dirty="0">
                <a:latin typeface="黑体" panose="02010609060101010101" pitchFamily="49" charset="-122"/>
                <a:ea typeface="黑体" panose="02010609060101010101" pitchFamily="49" charset="-122"/>
              </a:rPr>
              <a:t>假设有    种可能的类别标记，即                 ，   是将一个真实标记为    的样本误分类为    所产生的损失。基于后验概率          可获得将样本    分类为    所产生的期望损失（</a:t>
            </a:r>
            <a:r>
              <a:rPr lang="en-US" altLang="zh-CN" b="1" dirty="0">
                <a:latin typeface="黑体" panose="02010609060101010101" pitchFamily="49" charset="-122"/>
                <a:ea typeface="黑体" panose="02010609060101010101" pitchFamily="49" charset="-122"/>
              </a:rPr>
              <a:t>expected loss</a:t>
            </a:r>
            <a:r>
              <a:rPr lang="zh-CN" altLang="en-US" b="1" dirty="0">
                <a:latin typeface="黑体" panose="02010609060101010101" pitchFamily="49" charset="-122"/>
                <a:ea typeface="黑体" panose="02010609060101010101" pitchFamily="49" charset="-122"/>
              </a:rPr>
              <a:t>），即在样本上的“条件风险”（</a:t>
            </a:r>
            <a:r>
              <a:rPr lang="en-US" altLang="zh-CN" b="1" dirty="0">
                <a:latin typeface="黑体" panose="02010609060101010101" pitchFamily="49" charset="-122"/>
                <a:ea typeface="黑体" panose="02010609060101010101" pitchFamily="49" charset="-122"/>
              </a:rPr>
              <a:t>conditional risk</a:t>
            </a:r>
            <a:r>
              <a:rPr lang="zh-CN" altLang="en-US" b="1" dirty="0">
                <a:latin typeface="黑体" panose="02010609060101010101" pitchFamily="49" charset="-122"/>
                <a:ea typeface="黑体" panose="02010609060101010101" pitchFamily="49" charset="-122"/>
              </a:rPr>
              <a:t>）</a:t>
            </a:r>
          </a:p>
          <a:p>
            <a:endParaRPr lang="zh-CN" altLang="en-US" b="1" dirty="0">
              <a:latin typeface="黑体" panose="02010609060101010101" pitchFamily="49" charset="-122"/>
              <a:ea typeface="黑体" panose="02010609060101010101" pitchFamily="49" charset="-122"/>
            </a:endParaRPr>
          </a:p>
          <a:p>
            <a:pPr marL="0" indent="0">
              <a:buNone/>
            </a:pPr>
            <a:endParaRPr lang="zh-CN" altLang="en-US" b="1" dirty="0">
              <a:latin typeface="黑体" panose="02010609060101010101" pitchFamily="49" charset="-122"/>
              <a:ea typeface="黑体" panose="02010609060101010101" pitchFamily="49" charset="-122"/>
            </a:endParaRPr>
          </a:p>
          <a:p>
            <a:r>
              <a:rPr lang="zh-CN" altLang="en-US" b="1" dirty="0">
                <a:latin typeface="黑体" panose="02010609060101010101" pitchFamily="49" charset="-122"/>
                <a:ea typeface="黑体" panose="02010609060101010101" pitchFamily="49" charset="-122"/>
              </a:rPr>
              <a:t>我们的任务是寻找一个判定准则            以最小化总体风险</a:t>
            </a:r>
            <a:endParaRPr lang="en-US" altLang="zh-CN" b="1" dirty="0">
              <a:latin typeface="黑体" panose="02010609060101010101" pitchFamily="49" charset="-122"/>
              <a:ea typeface="黑体" panose="02010609060101010101" pitchFamily="49" charset="-122"/>
            </a:endParaRPr>
          </a:p>
          <a:p>
            <a:pPr marL="0" indent="0">
              <a:buNone/>
            </a:pPr>
            <a:endParaRPr lang="en-US" altLang="zh-CN" dirty="0">
              <a:latin typeface="黑体" panose="02010609060101010101" pitchFamily="49" charset="-122"/>
              <a:ea typeface="黑体" panose="02010609060101010101" pitchFamily="49"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622376393"/>
              </p:ext>
            </p:extLst>
          </p:nvPr>
        </p:nvGraphicFramePr>
        <p:xfrm>
          <a:off x="1521226" y="2807536"/>
          <a:ext cx="247946" cy="282950"/>
        </p:xfrm>
        <a:graphic>
          <a:graphicData uri="http://schemas.openxmlformats.org/presentationml/2006/ole">
            <mc:AlternateContent xmlns:mc="http://schemas.openxmlformats.org/markup-compatibility/2006">
              <mc:Choice xmlns:v="urn:schemas-microsoft-com:vml" Requires="v">
                <p:oleObj spid="_x0000_s61316" name="Formula" r:id="rId3" imgW="137160" imgH="155160" progId="Equation.Ribbit">
                  <p:embed/>
                </p:oleObj>
              </mc:Choice>
              <mc:Fallback>
                <p:oleObj name="Formula" r:id="rId3" imgW="137160" imgH="155160" progId="Equation.Ribbit">
                  <p:embed/>
                  <p:pic>
                    <p:nvPicPr>
                      <p:cNvPr id="0" name=""/>
                      <p:cNvPicPr/>
                      <p:nvPr/>
                    </p:nvPicPr>
                    <p:blipFill>
                      <a:blip r:embed="rId4"/>
                      <a:stretch>
                        <a:fillRect/>
                      </a:stretch>
                    </p:blipFill>
                    <p:spPr>
                      <a:xfrm>
                        <a:off x="1521226" y="2807536"/>
                        <a:ext cx="247946" cy="282950"/>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3115836839"/>
              </p:ext>
            </p:extLst>
          </p:nvPr>
        </p:nvGraphicFramePr>
        <p:xfrm>
          <a:off x="4918630" y="2726663"/>
          <a:ext cx="2251075" cy="322263"/>
        </p:xfrm>
        <a:graphic>
          <a:graphicData uri="http://schemas.openxmlformats.org/presentationml/2006/ole">
            <mc:AlternateContent xmlns:mc="http://schemas.openxmlformats.org/markup-compatibility/2006">
              <mc:Choice xmlns:v="urn:schemas-microsoft-com:vml" Requires="v">
                <p:oleObj spid="_x0000_s61317" name="Formula" r:id="rId5" imgW="1240920" imgH="177840" progId="Equation.Ribbit">
                  <p:embed/>
                </p:oleObj>
              </mc:Choice>
              <mc:Fallback>
                <p:oleObj name="Formula" r:id="rId5" imgW="1240920" imgH="177840" progId="Equation.Ribbit">
                  <p:embed/>
                  <p:pic>
                    <p:nvPicPr>
                      <p:cNvPr id="0" name=""/>
                      <p:cNvPicPr/>
                      <p:nvPr/>
                    </p:nvPicPr>
                    <p:blipFill>
                      <a:blip r:embed="rId6"/>
                      <a:stretch>
                        <a:fillRect/>
                      </a:stretch>
                    </p:blipFill>
                    <p:spPr>
                      <a:xfrm>
                        <a:off x="4918630" y="2726663"/>
                        <a:ext cx="2251075" cy="322263"/>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1381212991"/>
              </p:ext>
            </p:extLst>
          </p:nvPr>
        </p:nvGraphicFramePr>
        <p:xfrm>
          <a:off x="7479825" y="2783847"/>
          <a:ext cx="271610" cy="273003"/>
        </p:xfrm>
        <a:graphic>
          <a:graphicData uri="http://schemas.openxmlformats.org/presentationml/2006/ole">
            <mc:AlternateContent xmlns:mc="http://schemas.openxmlformats.org/markup-compatibility/2006">
              <mc:Choice xmlns:v="urn:schemas-microsoft-com:vml" Requires="v">
                <p:oleObj spid="_x0000_s61318" name="Formula" r:id="rId7" imgW="170280" imgH="171720" progId="Equation.Ribbit">
                  <p:embed/>
                </p:oleObj>
              </mc:Choice>
              <mc:Fallback>
                <p:oleObj name="Formula" r:id="rId7" imgW="170280" imgH="171720" progId="Equation.Ribbit">
                  <p:embed/>
                  <p:pic>
                    <p:nvPicPr>
                      <p:cNvPr id="0" name=""/>
                      <p:cNvPicPr/>
                      <p:nvPr/>
                    </p:nvPicPr>
                    <p:blipFill>
                      <a:blip r:embed="rId8"/>
                      <a:stretch>
                        <a:fillRect/>
                      </a:stretch>
                    </p:blipFill>
                    <p:spPr>
                      <a:xfrm>
                        <a:off x="7479825" y="2783847"/>
                        <a:ext cx="271610" cy="273003"/>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3569871715"/>
              </p:ext>
            </p:extLst>
          </p:nvPr>
        </p:nvGraphicFramePr>
        <p:xfrm>
          <a:off x="2562138" y="3104481"/>
          <a:ext cx="252527" cy="299456"/>
        </p:xfrm>
        <a:graphic>
          <a:graphicData uri="http://schemas.openxmlformats.org/presentationml/2006/ole">
            <mc:AlternateContent xmlns:mc="http://schemas.openxmlformats.org/markup-compatibility/2006">
              <mc:Choice xmlns:v="urn:schemas-microsoft-com:vml" Requires="v">
                <p:oleObj spid="_x0000_s61319" name="Formula" r:id="rId9" imgW="113040" imgH="133560" progId="Equation.Ribbit">
                  <p:embed/>
                </p:oleObj>
              </mc:Choice>
              <mc:Fallback>
                <p:oleObj name="Formula" r:id="rId9" imgW="113040" imgH="133560" progId="Equation.Ribbit">
                  <p:embed/>
                  <p:pic>
                    <p:nvPicPr>
                      <p:cNvPr id="0" name=""/>
                      <p:cNvPicPr/>
                      <p:nvPr/>
                    </p:nvPicPr>
                    <p:blipFill>
                      <a:blip r:embed="rId10"/>
                      <a:stretch>
                        <a:fillRect/>
                      </a:stretch>
                    </p:blipFill>
                    <p:spPr>
                      <a:xfrm>
                        <a:off x="2562138" y="3104481"/>
                        <a:ext cx="252527" cy="299456"/>
                      </a:xfrm>
                      <a:prstGeom prst="rect">
                        <a:avLst/>
                      </a:prstGeom>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1518932692"/>
              </p:ext>
            </p:extLst>
          </p:nvPr>
        </p:nvGraphicFramePr>
        <p:xfrm>
          <a:off x="5074680" y="3112337"/>
          <a:ext cx="256544" cy="292384"/>
        </p:xfrm>
        <a:graphic>
          <a:graphicData uri="http://schemas.openxmlformats.org/presentationml/2006/ole">
            <mc:AlternateContent xmlns:mc="http://schemas.openxmlformats.org/markup-compatibility/2006">
              <mc:Choice xmlns:v="urn:schemas-microsoft-com:vml" Requires="v">
                <p:oleObj spid="_x0000_s61320" name="Formula" r:id="rId11" imgW="104400" imgH="119520" progId="Equation.Ribbit">
                  <p:embed/>
                </p:oleObj>
              </mc:Choice>
              <mc:Fallback>
                <p:oleObj name="Formula" r:id="rId11" imgW="104400" imgH="119520" progId="Equation.Ribbit">
                  <p:embed/>
                  <p:pic>
                    <p:nvPicPr>
                      <p:cNvPr id="0" name=""/>
                      <p:cNvPicPr/>
                      <p:nvPr/>
                    </p:nvPicPr>
                    <p:blipFill>
                      <a:blip r:embed="rId12"/>
                      <a:stretch>
                        <a:fillRect/>
                      </a:stretch>
                    </p:blipFill>
                    <p:spPr>
                      <a:xfrm>
                        <a:off x="5074680" y="3112337"/>
                        <a:ext cx="256544" cy="292384"/>
                      </a:xfrm>
                      <a:prstGeom prst="rect">
                        <a:avLst/>
                      </a:prstGeom>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2903413966"/>
              </p:ext>
            </p:extLst>
          </p:nvPr>
        </p:nvGraphicFramePr>
        <p:xfrm>
          <a:off x="4260283" y="3411736"/>
          <a:ext cx="236537" cy="287338"/>
        </p:xfrm>
        <a:graphic>
          <a:graphicData uri="http://schemas.openxmlformats.org/presentationml/2006/ole">
            <mc:AlternateContent xmlns:mc="http://schemas.openxmlformats.org/markup-compatibility/2006">
              <mc:Choice xmlns:v="urn:schemas-microsoft-com:vml" Requires="v">
                <p:oleObj spid="_x0000_s61321" name="Formula" r:id="rId13" imgW="97920" imgH="120960" progId="Equation.Ribbit">
                  <p:embed/>
                </p:oleObj>
              </mc:Choice>
              <mc:Fallback>
                <p:oleObj name="Formula" r:id="rId13" imgW="97920" imgH="120960" progId="Equation.Ribbit">
                  <p:embed/>
                  <p:pic>
                    <p:nvPicPr>
                      <p:cNvPr id="0" name=""/>
                      <p:cNvPicPr/>
                      <p:nvPr/>
                    </p:nvPicPr>
                    <p:blipFill>
                      <a:blip r:embed="rId14"/>
                      <a:stretch>
                        <a:fillRect/>
                      </a:stretch>
                    </p:blipFill>
                    <p:spPr>
                      <a:xfrm>
                        <a:off x="4260283" y="3411736"/>
                        <a:ext cx="236537" cy="287338"/>
                      </a:xfrm>
                      <a:prstGeom prst="rect">
                        <a:avLst/>
                      </a:prstGeom>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3852849122"/>
              </p:ext>
            </p:extLst>
          </p:nvPr>
        </p:nvGraphicFramePr>
        <p:xfrm>
          <a:off x="5617466" y="3396865"/>
          <a:ext cx="256544" cy="292384"/>
        </p:xfrm>
        <a:graphic>
          <a:graphicData uri="http://schemas.openxmlformats.org/presentationml/2006/ole">
            <mc:AlternateContent xmlns:mc="http://schemas.openxmlformats.org/markup-compatibility/2006">
              <mc:Choice xmlns:v="urn:schemas-microsoft-com:vml" Requires="v">
                <p:oleObj spid="_x0000_s61322" name="Formula" r:id="rId15" imgW="104400" imgH="119520" progId="Equation.Ribbit">
                  <p:embed/>
                </p:oleObj>
              </mc:Choice>
              <mc:Fallback>
                <p:oleObj name="Formula" r:id="rId15" imgW="104400" imgH="119520" progId="Equation.Ribbit">
                  <p:embed/>
                  <p:pic>
                    <p:nvPicPr>
                      <p:cNvPr id="0" name=""/>
                      <p:cNvPicPr/>
                      <p:nvPr/>
                    </p:nvPicPr>
                    <p:blipFill>
                      <a:blip r:embed="rId12"/>
                      <a:stretch>
                        <a:fillRect/>
                      </a:stretch>
                    </p:blipFill>
                    <p:spPr>
                      <a:xfrm>
                        <a:off x="5617466" y="3396865"/>
                        <a:ext cx="256544" cy="292384"/>
                      </a:xfrm>
                      <a:prstGeom prst="rect">
                        <a:avLst/>
                      </a:prstGeom>
                    </p:spPr>
                  </p:pic>
                </p:oleObj>
              </mc:Fallback>
            </mc:AlternateContent>
          </a:graphicData>
        </a:graphic>
      </p:graphicFrame>
      <p:graphicFrame>
        <p:nvGraphicFramePr>
          <p:cNvPr id="29" name="对象 28"/>
          <p:cNvGraphicFramePr>
            <a:graphicFrameLocks noChangeAspect="1"/>
          </p:cNvGraphicFramePr>
          <p:nvPr>
            <p:extLst>
              <p:ext uri="{D42A27DB-BD31-4B8C-83A1-F6EECF244321}">
                <p14:modId xmlns:p14="http://schemas.microsoft.com/office/powerpoint/2010/main" val="1131806819"/>
              </p:ext>
            </p:extLst>
          </p:nvPr>
        </p:nvGraphicFramePr>
        <p:xfrm>
          <a:off x="1191996" y="3379677"/>
          <a:ext cx="1169039" cy="338741"/>
        </p:xfrm>
        <a:graphic>
          <a:graphicData uri="http://schemas.openxmlformats.org/presentationml/2006/ole">
            <mc:AlternateContent xmlns:mc="http://schemas.openxmlformats.org/markup-compatibility/2006">
              <mc:Choice xmlns:v="urn:schemas-microsoft-com:vml" Requires="v">
                <p:oleObj spid="_x0000_s61323" name="Formula" r:id="rId16" imgW="612360" imgH="177840" progId="Equation.Ribbit">
                  <p:embed/>
                </p:oleObj>
              </mc:Choice>
              <mc:Fallback>
                <p:oleObj name="Formula" r:id="rId16" imgW="612360" imgH="177840" progId="Equation.Ribbit">
                  <p:embed/>
                  <p:pic>
                    <p:nvPicPr>
                      <p:cNvPr id="0" name=""/>
                      <p:cNvPicPr/>
                      <p:nvPr/>
                    </p:nvPicPr>
                    <p:blipFill>
                      <a:blip r:embed="rId17"/>
                      <a:stretch>
                        <a:fillRect/>
                      </a:stretch>
                    </p:blipFill>
                    <p:spPr>
                      <a:xfrm>
                        <a:off x="1191996" y="3379677"/>
                        <a:ext cx="1169039" cy="338741"/>
                      </a:xfrm>
                      <a:prstGeom prst="rect">
                        <a:avLst/>
                      </a:prstGeom>
                    </p:spPr>
                  </p:pic>
                </p:oleObj>
              </mc:Fallback>
            </mc:AlternateContent>
          </a:graphicData>
        </a:graphic>
      </p:graphicFrame>
      <p:graphicFrame>
        <p:nvGraphicFramePr>
          <p:cNvPr id="32" name="对象 31"/>
          <p:cNvGraphicFramePr>
            <a:graphicFrameLocks noChangeAspect="1"/>
          </p:cNvGraphicFramePr>
          <p:nvPr>
            <p:extLst>
              <p:ext uri="{D42A27DB-BD31-4B8C-83A1-F6EECF244321}">
                <p14:modId xmlns:p14="http://schemas.microsoft.com/office/powerpoint/2010/main" val="950732847"/>
              </p:ext>
            </p:extLst>
          </p:nvPr>
        </p:nvGraphicFramePr>
        <p:xfrm>
          <a:off x="4678922" y="5277171"/>
          <a:ext cx="1401127" cy="315653"/>
        </p:xfrm>
        <a:graphic>
          <a:graphicData uri="http://schemas.openxmlformats.org/presentationml/2006/ole">
            <mc:AlternateContent xmlns:mc="http://schemas.openxmlformats.org/markup-compatibility/2006">
              <mc:Choice xmlns:v="urn:schemas-microsoft-com:vml" Requires="v">
                <p:oleObj spid="_x0000_s61324" name="Formula" r:id="rId18" imgW="702360" imgH="158760" progId="Equation.Ribbit">
                  <p:embed/>
                </p:oleObj>
              </mc:Choice>
              <mc:Fallback>
                <p:oleObj name="Formula" r:id="rId18" imgW="702360" imgH="158760" progId="Equation.Ribbit">
                  <p:embed/>
                  <p:pic>
                    <p:nvPicPr>
                      <p:cNvPr id="0" name=""/>
                      <p:cNvPicPr/>
                      <p:nvPr/>
                    </p:nvPicPr>
                    <p:blipFill>
                      <a:blip r:embed="rId19"/>
                      <a:stretch>
                        <a:fillRect/>
                      </a:stretch>
                    </p:blipFill>
                    <p:spPr>
                      <a:xfrm>
                        <a:off x="4678922" y="5277171"/>
                        <a:ext cx="1401127" cy="315653"/>
                      </a:xfrm>
                      <a:prstGeom prst="rect">
                        <a:avLst/>
                      </a:prstGeom>
                    </p:spPr>
                  </p:pic>
                </p:oleObj>
              </mc:Fallback>
            </mc:AlternateContent>
          </a:graphicData>
        </a:graphic>
      </p:graphicFrame>
      <p:grpSp>
        <p:nvGrpSpPr>
          <p:cNvPr id="8" name="组合 7"/>
          <p:cNvGrpSpPr/>
          <p:nvPr/>
        </p:nvGrpSpPr>
        <p:grpSpPr>
          <a:xfrm>
            <a:off x="2347567" y="4147811"/>
            <a:ext cx="5905231" cy="1129360"/>
            <a:chOff x="2347567" y="4147811"/>
            <a:chExt cx="5905231" cy="1129360"/>
          </a:xfrm>
        </p:grpSpPr>
        <p:graphicFrame>
          <p:nvGraphicFramePr>
            <p:cNvPr id="28" name="对象 27"/>
            <p:cNvGraphicFramePr>
              <a:graphicFrameLocks noChangeAspect="1"/>
            </p:cNvGraphicFramePr>
            <p:nvPr>
              <p:extLst>
                <p:ext uri="{D42A27DB-BD31-4B8C-83A1-F6EECF244321}">
                  <p14:modId xmlns:p14="http://schemas.microsoft.com/office/powerpoint/2010/main" val="3498908906"/>
                </p:ext>
              </p:extLst>
            </p:nvPr>
          </p:nvGraphicFramePr>
          <p:xfrm>
            <a:off x="2347567" y="4147811"/>
            <a:ext cx="4148484" cy="1129360"/>
          </p:xfrm>
          <a:graphic>
            <a:graphicData uri="http://schemas.openxmlformats.org/presentationml/2006/ole">
              <mc:AlternateContent xmlns:mc="http://schemas.openxmlformats.org/markup-compatibility/2006">
                <mc:Choice xmlns:v="urn:schemas-microsoft-com:vml" Requires="v">
                  <p:oleObj spid="_x0000_s61325" name="Formula" r:id="rId20" imgW="1788480" imgH="487800" progId="Equation.Ribbit">
                    <p:embed/>
                  </p:oleObj>
                </mc:Choice>
                <mc:Fallback>
                  <p:oleObj name="Formula" r:id="rId20" imgW="1788480" imgH="487800" progId="Equation.Ribbit">
                    <p:embed/>
                    <p:pic>
                      <p:nvPicPr>
                        <p:cNvPr id="0" name=""/>
                        <p:cNvPicPr/>
                        <p:nvPr/>
                      </p:nvPicPr>
                      <p:blipFill>
                        <a:blip r:embed="rId21"/>
                        <a:stretch>
                          <a:fillRect/>
                        </a:stretch>
                      </p:blipFill>
                      <p:spPr>
                        <a:xfrm>
                          <a:off x="2347567" y="4147811"/>
                          <a:ext cx="4148484" cy="1129360"/>
                        </a:xfrm>
                        <a:prstGeom prst="rect">
                          <a:avLst/>
                        </a:prstGeom>
                      </p:spPr>
                    </p:pic>
                  </p:oleObj>
                </mc:Fallback>
              </mc:AlternateContent>
            </a:graphicData>
          </a:graphic>
        </p:graphicFrame>
        <p:pic>
          <p:nvPicPr>
            <p:cNvPr id="7" name="图片 6"/>
            <p:cNvPicPr>
              <a:picLocks noChangeAspect="1"/>
            </p:cNvPicPr>
            <p:nvPr/>
          </p:nvPicPr>
          <p:blipFill>
            <a:blip r:embed="rId22"/>
            <a:stretch>
              <a:fillRect/>
            </a:stretch>
          </p:blipFill>
          <p:spPr>
            <a:xfrm>
              <a:off x="7615630" y="4505476"/>
              <a:ext cx="637168" cy="384499"/>
            </a:xfrm>
            <a:prstGeom prst="rect">
              <a:avLst/>
            </a:prstGeom>
          </p:spPr>
        </p:pic>
      </p:grpSp>
      <p:grpSp>
        <p:nvGrpSpPr>
          <p:cNvPr id="10" name="组合 9"/>
          <p:cNvGrpSpPr/>
          <p:nvPr/>
        </p:nvGrpSpPr>
        <p:grpSpPr>
          <a:xfrm>
            <a:off x="2757249" y="5696378"/>
            <a:ext cx="5514593" cy="422275"/>
            <a:chOff x="2757249" y="5696378"/>
            <a:chExt cx="5514593" cy="422275"/>
          </a:xfrm>
        </p:grpSpPr>
        <p:graphicFrame>
          <p:nvGraphicFramePr>
            <p:cNvPr id="31" name="对象 30"/>
            <p:cNvGraphicFramePr>
              <a:graphicFrameLocks noChangeAspect="1"/>
            </p:cNvGraphicFramePr>
            <p:nvPr>
              <p:extLst>
                <p:ext uri="{D42A27DB-BD31-4B8C-83A1-F6EECF244321}">
                  <p14:modId xmlns:p14="http://schemas.microsoft.com/office/powerpoint/2010/main" val="4183382981"/>
                </p:ext>
              </p:extLst>
            </p:nvPr>
          </p:nvGraphicFramePr>
          <p:xfrm>
            <a:off x="2757249" y="5696378"/>
            <a:ext cx="3641725" cy="422275"/>
          </p:xfrm>
          <a:graphic>
            <a:graphicData uri="http://schemas.openxmlformats.org/presentationml/2006/ole">
              <mc:AlternateContent xmlns:mc="http://schemas.openxmlformats.org/markup-compatibility/2006">
                <mc:Choice xmlns:v="urn:schemas-microsoft-com:vml" Requires="v">
                  <p:oleObj spid="_x0000_s61326" name="Formula" r:id="rId23" imgW="1530360" imgH="177840" progId="Equation.Ribbit">
                    <p:embed/>
                  </p:oleObj>
                </mc:Choice>
                <mc:Fallback>
                  <p:oleObj name="Formula" r:id="rId23" imgW="1530360" imgH="177840" progId="Equation.Ribbit">
                    <p:embed/>
                    <p:pic>
                      <p:nvPicPr>
                        <p:cNvPr id="0" name=""/>
                        <p:cNvPicPr/>
                        <p:nvPr/>
                      </p:nvPicPr>
                      <p:blipFill>
                        <a:blip r:embed="rId24"/>
                        <a:stretch>
                          <a:fillRect/>
                        </a:stretch>
                      </p:blipFill>
                      <p:spPr>
                        <a:xfrm>
                          <a:off x="2757249" y="5696378"/>
                          <a:ext cx="3641725" cy="422275"/>
                        </a:xfrm>
                        <a:prstGeom prst="rect">
                          <a:avLst/>
                        </a:prstGeom>
                      </p:spPr>
                    </p:pic>
                  </p:oleObj>
                </mc:Fallback>
              </mc:AlternateContent>
            </a:graphicData>
          </a:graphic>
        </p:graphicFrame>
        <p:pic>
          <p:nvPicPr>
            <p:cNvPr id="9" name="图片 8"/>
            <p:cNvPicPr>
              <a:picLocks noChangeAspect="1"/>
            </p:cNvPicPr>
            <p:nvPr/>
          </p:nvPicPr>
          <p:blipFill>
            <a:blip r:embed="rId25"/>
            <a:stretch>
              <a:fillRect/>
            </a:stretch>
          </p:blipFill>
          <p:spPr>
            <a:xfrm>
              <a:off x="7615630" y="5734154"/>
              <a:ext cx="656212" cy="384499"/>
            </a:xfrm>
            <a:prstGeom prst="rect">
              <a:avLst/>
            </a:prstGeom>
          </p:spPr>
        </p:pic>
      </p:grpSp>
    </p:spTree>
    <p:extLst>
      <p:ext uri="{BB962C8B-B14F-4D97-AF65-F5344CB8AC3E}">
        <p14:creationId xmlns:p14="http://schemas.microsoft.com/office/powerpoint/2010/main" val="16137762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贝叶斯决策论</a:t>
            </a:r>
          </a:p>
        </p:txBody>
      </p:sp>
      <p:sp>
        <p:nvSpPr>
          <p:cNvPr id="2" name="内容占位符 1"/>
          <p:cNvSpPr>
            <a:spLocks noGrp="1"/>
          </p:cNvSpPr>
          <p:nvPr>
            <p:ph sz="quarter" idx="14"/>
          </p:nvPr>
        </p:nvSpPr>
        <p:spPr>
          <a:xfrm>
            <a:off x="173851" y="1040892"/>
            <a:ext cx="8970149" cy="4740148"/>
          </a:xfrm>
        </p:spPr>
        <p:txBody>
          <a:bodyPr>
            <a:normAutofit/>
          </a:bodyPr>
          <a:lstStyle/>
          <a:p>
            <a:r>
              <a:rPr lang="zh-CN" altLang="en-US" b="1" dirty="0">
                <a:latin typeface="黑体" panose="02010609060101010101" pitchFamily="49" charset="-122"/>
                <a:ea typeface="黑体" panose="02010609060101010101" pitchFamily="49" charset="-122"/>
              </a:rPr>
              <a:t>显然，对每个样本  ，若   能最小化条件风险            ，则总体风险      也将被最小化。</a:t>
            </a:r>
          </a:p>
          <a:p>
            <a:endParaRPr lang="zh-CN" altLang="en-US"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p:txBody>
      </p:sp>
      <p:graphicFrame>
        <p:nvGraphicFramePr>
          <p:cNvPr id="12" name="对象 11"/>
          <p:cNvGraphicFramePr>
            <a:graphicFrameLocks noChangeAspect="1"/>
          </p:cNvGraphicFramePr>
          <p:nvPr>
            <p:extLst>
              <p:ext uri="{D42A27DB-BD31-4B8C-83A1-F6EECF244321}">
                <p14:modId xmlns:p14="http://schemas.microsoft.com/office/powerpoint/2010/main" val="390814068"/>
              </p:ext>
            </p:extLst>
          </p:nvPr>
        </p:nvGraphicFramePr>
        <p:xfrm>
          <a:off x="2899091" y="1125335"/>
          <a:ext cx="236537" cy="287338"/>
        </p:xfrm>
        <a:graphic>
          <a:graphicData uri="http://schemas.openxmlformats.org/presentationml/2006/ole">
            <mc:AlternateContent xmlns:mc="http://schemas.openxmlformats.org/markup-compatibility/2006">
              <mc:Choice xmlns:v="urn:schemas-microsoft-com:vml" Requires="v">
                <p:oleObj spid="_x0000_s57703" name="Formula" r:id="rId3" imgW="97920" imgH="120960" progId="Equation.Ribbit">
                  <p:embed/>
                </p:oleObj>
              </mc:Choice>
              <mc:Fallback>
                <p:oleObj name="Formula" r:id="rId3" imgW="97920" imgH="120960" progId="Equation.Ribbit">
                  <p:embed/>
                  <p:pic>
                    <p:nvPicPr>
                      <p:cNvPr id="0" name=""/>
                      <p:cNvPicPr/>
                      <p:nvPr/>
                    </p:nvPicPr>
                    <p:blipFill>
                      <a:blip r:embed="rId4"/>
                      <a:stretch>
                        <a:fillRect/>
                      </a:stretch>
                    </p:blipFill>
                    <p:spPr>
                      <a:xfrm>
                        <a:off x="2899091" y="1125335"/>
                        <a:ext cx="236537" cy="287338"/>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3043086887"/>
              </p:ext>
            </p:extLst>
          </p:nvPr>
        </p:nvGraphicFramePr>
        <p:xfrm>
          <a:off x="3805238" y="1090613"/>
          <a:ext cx="206375" cy="374650"/>
        </p:xfrm>
        <a:graphic>
          <a:graphicData uri="http://schemas.openxmlformats.org/presentationml/2006/ole">
            <mc:AlternateContent xmlns:mc="http://schemas.openxmlformats.org/markup-compatibility/2006">
              <mc:Choice xmlns:v="urn:schemas-microsoft-com:vml" Requires="v">
                <p:oleObj spid="_x0000_s57704" name="Formula" r:id="rId5" imgW="86400" imgH="157680" progId="Equation.Ribbit">
                  <p:embed/>
                </p:oleObj>
              </mc:Choice>
              <mc:Fallback>
                <p:oleObj name="Formula" r:id="rId5" imgW="86400" imgH="157680" progId="Equation.Ribbit">
                  <p:embed/>
                  <p:pic>
                    <p:nvPicPr>
                      <p:cNvPr id="0" name=""/>
                      <p:cNvPicPr/>
                      <p:nvPr/>
                    </p:nvPicPr>
                    <p:blipFill>
                      <a:blip r:embed="rId6"/>
                      <a:stretch>
                        <a:fillRect/>
                      </a:stretch>
                    </p:blipFill>
                    <p:spPr>
                      <a:xfrm>
                        <a:off x="3805238" y="1090613"/>
                        <a:ext cx="206375" cy="374650"/>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1614219251"/>
              </p:ext>
            </p:extLst>
          </p:nvPr>
        </p:nvGraphicFramePr>
        <p:xfrm>
          <a:off x="6420525" y="1076960"/>
          <a:ext cx="1566276" cy="378457"/>
        </p:xfrm>
        <a:graphic>
          <a:graphicData uri="http://schemas.openxmlformats.org/presentationml/2006/ole">
            <mc:AlternateContent xmlns:mc="http://schemas.openxmlformats.org/markup-compatibility/2006">
              <mc:Choice xmlns:v="urn:schemas-microsoft-com:vml" Requires="v">
                <p:oleObj spid="_x0000_s57705" name="Formula" r:id="rId7" imgW="729000" imgH="177840" progId="Equation.Ribbit">
                  <p:embed/>
                </p:oleObj>
              </mc:Choice>
              <mc:Fallback>
                <p:oleObj name="Formula" r:id="rId7" imgW="729000" imgH="177840" progId="Equation.Ribbit">
                  <p:embed/>
                  <p:pic>
                    <p:nvPicPr>
                      <p:cNvPr id="0" name=""/>
                      <p:cNvPicPr/>
                      <p:nvPr/>
                    </p:nvPicPr>
                    <p:blipFill>
                      <a:blip r:embed="rId8"/>
                      <a:stretch>
                        <a:fillRect/>
                      </a:stretch>
                    </p:blipFill>
                    <p:spPr>
                      <a:xfrm>
                        <a:off x="6420525" y="1076960"/>
                        <a:ext cx="1566276" cy="378457"/>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3906458432"/>
              </p:ext>
            </p:extLst>
          </p:nvPr>
        </p:nvGraphicFramePr>
        <p:xfrm>
          <a:off x="1434239" y="1403891"/>
          <a:ext cx="590907" cy="334422"/>
        </p:xfrm>
        <a:graphic>
          <a:graphicData uri="http://schemas.openxmlformats.org/presentationml/2006/ole">
            <mc:AlternateContent xmlns:mc="http://schemas.openxmlformats.org/markup-compatibility/2006">
              <mc:Choice xmlns:v="urn:schemas-microsoft-com:vml" Requires="v">
                <p:oleObj spid="_x0000_s57706" name="Formula" r:id="rId9" imgW="307440" imgH="176760" progId="Equation.Ribbit">
                  <p:embed/>
                </p:oleObj>
              </mc:Choice>
              <mc:Fallback>
                <p:oleObj name="Formula" r:id="rId9" imgW="307440" imgH="176760" progId="Equation.Ribbit">
                  <p:embed/>
                  <p:pic>
                    <p:nvPicPr>
                      <p:cNvPr id="0" name=""/>
                      <p:cNvPicPr/>
                      <p:nvPr/>
                    </p:nvPicPr>
                    <p:blipFill>
                      <a:blip r:embed="rId10"/>
                      <a:stretch>
                        <a:fillRect/>
                      </a:stretch>
                    </p:blipFill>
                    <p:spPr>
                      <a:xfrm>
                        <a:off x="1434239" y="1403891"/>
                        <a:ext cx="590907" cy="334422"/>
                      </a:xfrm>
                      <a:prstGeom prst="rect">
                        <a:avLst/>
                      </a:prstGeom>
                    </p:spPr>
                  </p:pic>
                </p:oleObj>
              </mc:Fallback>
            </mc:AlternateContent>
          </a:graphicData>
        </a:graphic>
      </p:graphicFrame>
    </p:spTree>
    <p:extLst>
      <p:ext uri="{BB962C8B-B14F-4D97-AF65-F5344CB8AC3E}">
        <p14:creationId xmlns:p14="http://schemas.microsoft.com/office/powerpoint/2010/main" val="1344219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贝叶斯决策论</a:t>
            </a:r>
          </a:p>
        </p:txBody>
      </p:sp>
      <p:sp>
        <p:nvSpPr>
          <p:cNvPr id="2" name="内容占位符 1"/>
          <p:cNvSpPr>
            <a:spLocks noGrp="1"/>
          </p:cNvSpPr>
          <p:nvPr>
            <p:ph sz="quarter" idx="14"/>
          </p:nvPr>
        </p:nvSpPr>
        <p:spPr>
          <a:xfrm>
            <a:off x="173851" y="1040892"/>
            <a:ext cx="8970149" cy="4740148"/>
          </a:xfrm>
        </p:spPr>
        <p:txBody>
          <a:bodyPr>
            <a:normAutofit/>
          </a:bodyPr>
          <a:lstStyle/>
          <a:p>
            <a:r>
              <a:rPr lang="zh-CN" altLang="en-US" b="1" dirty="0">
                <a:latin typeface="黑体" panose="02010609060101010101" pitchFamily="49" charset="-122"/>
                <a:ea typeface="黑体" panose="02010609060101010101" pitchFamily="49" charset="-122"/>
              </a:rPr>
              <a:t>显然，对每个样本  ，若   能最小化条件风险            ，则总体风险      也将被最小化。</a:t>
            </a:r>
          </a:p>
          <a:p>
            <a:endParaRPr lang="zh-CN" altLang="en-US" b="1" dirty="0">
              <a:latin typeface="黑体" panose="02010609060101010101" pitchFamily="49" charset="-122"/>
              <a:ea typeface="黑体" panose="02010609060101010101" pitchFamily="49" charset="-122"/>
            </a:endParaRPr>
          </a:p>
          <a:p>
            <a:r>
              <a:rPr lang="zh-CN" altLang="en-US" b="1" dirty="0">
                <a:latin typeface="黑体" panose="02010609060101010101" pitchFamily="49" charset="-122"/>
                <a:ea typeface="黑体" panose="02010609060101010101" pitchFamily="49" charset="-122"/>
              </a:rPr>
              <a:t>这就产生了贝叶斯判定准则（</a:t>
            </a:r>
            <a:r>
              <a:rPr lang="en-US" altLang="zh-CN" b="1" dirty="0">
                <a:latin typeface="黑体" panose="02010609060101010101" pitchFamily="49" charset="-122"/>
                <a:ea typeface="黑体" panose="02010609060101010101" pitchFamily="49" charset="-122"/>
              </a:rPr>
              <a:t>Bayes decision rule</a:t>
            </a:r>
            <a:r>
              <a:rPr lang="zh-CN" altLang="en-US" b="1" dirty="0">
                <a:latin typeface="黑体" panose="02010609060101010101" pitchFamily="49" charset="-122"/>
                <a:ea typeface="黑体" panose="02010609060101010101" pitchFamily="49" charset="-122"/>
              </a:rPr>
              <a:t>）： 为最小化总体风险，只需在每个样本上选择那个能使条件风险         最小的类别标记，即</a:t>
            </a:r>
          </a:p>
          <a:p>
            <a:endParaRPr lang="zh-CN" altLang="en-US" b="1" dirty="0">
              <a:latin typeface="黑体" panose="02010609060101010101" pitchFamily="49" charset="-122"/>
              <a:ea typeface="黑体" panose="02010609060101010101" pitchFamily="49" charset="-122"/>
            </a:endParaRPr>
          </a:p>
          <a:p>
            <a:endParaRPr lang="zh-CN" altLang="en-US" b="1" dirty="0">
              <a:latin typeface="黑体" panose="02010609060101010101" pitchFamily="49" charset="-122"/>
              <a:ea typeface="黑体" panose="02010609060101010101" pitchFamily="49" charset="-122"/>
            </a:endParaRPr>
          </a:p>
          <a:p>
            <a:pPr lvl="1"/>
            <a:r>
              <a:rPr lang="zh-CN" altLang="en-US" b="1" dirty="0">
                <a:latin typeface="黑体" panose="02010609060101010101" pitchFamily="49" charset="-122"/>
                <a:ea typeface="黑体" panose="02010609060101010101" pitchFamily="49" charset="-122"/>
              </a:rPr>
              <a:t>此时，被称为贝叶斯最优分类器</a:t>
            </a:r>
            <a:r>
              <a:rPr lang="en-US" altLang="zh-CN" b="1" dirty="0">
                <a:latin typeface="黑体" panose="02010609060101010101" pitchFamily="49" charset="-122"/>
                <a:ea typeface="黑体" panose="02010609060101010101" pitchFamily="49" charset="-122"/>
              </a:rPr>
              <a:t>(Bayes optimal classifier)</a:t>
            </a:r>
            <a:r>
              <a:rPr lang="zh-CN" altLang="en-US" b="1" dirty="0">
                <a:latin typeface="黑体" panose="02010609060101010101" pitchFamily="49" charset="-122"/>
                <a:ea typeface="黑体" panose="02010609060101010101" pitchFamily="49" charset="-122"/>
              </a:rPr>
              <a:t>，与之对应的总体风险      称为贝叶斯风险 </a:t>
            </a:r>
            <a:r>
              <a:rPr lang="en-US" altLang="zh-CN" b="1" dirty="0">
                <a:latin typeface="黑体" panose="02010609060101010101" pitchFamily="49" charset="-122"/>
                <a:ea typeface="黑体" panose="02010609060101010101" pitchFamily="49" charset="-122"/>
              </a:rPr>
              <a:t>(Bayes</a:t>
            </a:r>
            <a:r>
              <a:rPr lang="zh-CN" altLang="en-US" b="1" dirty="0">
                <a:latin typeface="黑体" panose="02010609060101010101" pitchFamily="49" charset="-122"/>
                <a:ea typeface="黑体" panose="02010609060101010101" pitchFamily="49" charset="-122"/>
              </a:rPr>
              <a:t> </a:t>
            </a:r>
            <a:r>
              <a:rPr lang="en-US" altLang="zh-CN" b="1" dirty="0">
                <a:latin typeface="黑体" panose="02010609060101010101" pitchFamily="49" charset="-122"/>
                <a:ea typeface="黑体" panose="02010609060101010101" pitchFamily="49" charset="-122"/>
              </a:rPr>
              <a:t>risk)</a:t>
            </a:r>
            <a:endParaRPr lang="zh-CN" altLang="en-US" b="1" dirty="0">
              <a:latin typeface="黑体" panose="02010609060101010101" pitchFamily="49" charset="-122"/>
              <a:ea typeface="黑体" panose="02010609060101010101" pitchFamily="49" charset="-122"/>
            </a:endParaRPr>
          </a:p>
          <a:p>
            <a:pPr lvl="1"/>
            <a:r>
              <a:rPr lang="zh-CN" altLang="en-US" b="1" dirty="0">
                <a:latin typeface="黑体" panose="02010609060101010101" pitchFamily="49" charset="-122"/>
                <a:ea typeface="黑体" panose="02010609060101010101" pitchFamily="49" charset="-122"/>
              </a:rPr>
              <a:t>          反映了分类器所能达到的最好性能，即通过机器学习所能产生的模型精度的理论上限。</a:t>
            </a:r>
          </a:p>
          <a:p>
            <a:endParaRPr lang="en-US" altLang="zh-CN" b="1" dirty="0">
              <a:latin typeface="黑体" panose="02010609060101010101" pitchFamily="49" charset="-122"/>
              <a:ea typeface="黑体" panose="02010609060101010101" pitchFamily="49" charset="-122"/>
            </a:endParaRPr>
          </a:p>
          <a:p>
            <a:endParaRPr lang="en-US" altLang="zh-CN" b="1" dirty="0">
              <a:latin typeface="黑体" panose="02010609060101010101" pitchFamily="49" charset="-122"/>
              <a:ea typeface="黑体" panose="02010609060101010101" pitchFamily="49" charset="-122"/>
            </a:endParaRPr>
          </a:p>
        </p:txBody>
      </p:sp>
      <p:graphicFrame>
        <p:nvGraphicFramePr>
          <p:cNvPr id="12" name="对象 11"/>
          <p:cNvGraphicFramePr>
            <a:graphicFrameLocks noChangeAspect="1"/>
          </p:cNvGraphicFramePr>
          <p:nvPr/>
        </p:nvGraphicFramePr>
        <p:xfrm>
          <a:off x="2899091" y="1125335"/>
          <a:ext cx="236537" cy="287338"/>
        </p:xfrm>
        <a:graphic>
          <a:graphicData uri="http://schemas.openxmlformats.org/presentationml/2006/ole">
            <mc:AlternateContent xmlns:mc="http://schemas.openxmlformats.org/markup-compatibility/2006">
              <mc:Choice xmlns:v="urn:schemas-microsoft-com:vml" Requires="v">
                <p:oleObj spid="_x0000_s72760" name="Formula" r:id="rId3" imgW="97920" imgH="120960" progId="Equation.Ribbit">
                  <p:embed/>
                </p:oleObj>
              </mc:Choice>
              <mc:Fallback>
                <p:oleObj name="Formula" r:id="rId3" imgW="97920" imgH="120960" progId="Equation.Ribbit">
                  <p:embed/>
                  <p:pic>
                    <p:nvPicPr>
                      <p:cNvPr id="0" name=""/>
                      <p:cNvPicPr/>
                      <p:nvPr/>
                    </p:nvPicPr>
                    <p:blipFill>
                      <a:blip r:embed="rId4"/>
                      <a:stretch>
                        <a:fillRect/>
                      </a:stretch>
                    </p:blipFill>
                    <p:spPr>
                      <a:xfrm>
                        <a:off x="2899091" y="1125335"/>
                        <a:ext cx="236537" cy="287338"/>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2065401137"/>
              </p:ext>
            </p:extLst>
          </p:nvPr>
        </p:nvGraphicFramePr>
        <p:xfrm>
          <a:off x="3803198" y="1040892"/>
          <a:ext cx="206375" cy="374650"/>
        </p:xfrm>
        <a:graphic>
          <a:graphicData uri="http://schemas.openxmlformats.org/presentationml/2006/ole">
            <mc:AlternateContent xmlns:mc="http://schemas.openxmlformats.org/markup-compatibility/2006">
              <mc:Choice xmlns:v="urn:schemas-microsoft-com:vml" Requires="v">
                <p:oleObj spid="_x0000_s72761" name="Formula" r:id="rId5" imgW="86400" imgH="157680" progId="Equation.Ribbit">
                  <p:embed/>
                </p:oleObj>
              </mc:Choice>
              <mc:Fallback>
                <p:oleObj name="Formula" r:id="rId5" imgW="86400" imgH="157680" progId="Equation.Ribbit">
                  <p:embed/>
                  <p:pic>
                    <p:nvPicPr>
                      <p:cNvPr id="0" name=""/>
                      <p:cNvPicPr/>
                      <p:nvPr/>
                    </p:nvPicPr>
                    <p:blipFill>
                      <a:blip r:embed="rId6"/>
                      <a:stretch>
                        <a:fillRect/>
                      </a:stretch>
                    </p:blipFill>
                    <p:spPr>
                      <a:xfrm>
                        <a:off x="3803198" y="1040892"/>
                        <a:ext cx="206375" cy="374650"/>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2799443992"/>
              </p:ext>
            </p:extLst>
          </p:nvPr>
        </p:nvGraphicFramePr>
        <p:xfrm>
          <a:off x="6495170" y="1063960"/>
          <a:ext cx="1566276" cy="378457"/>
        </p:xfrm>
        <a:graphic>
          <a:graphicData uri="http://schemas.openxmlformats.org/presentationml/2006/ole">
            <mc:AlternateContent xmlns:mc="http://schemas.openxmlformats.org/markup-compatibility/2006">
              <mc:Choice xmlns:v="urn:schemas-microsoft-com:vml" Requires="v">
                <p:oleObj spid="_x0000_s72762" name="Formula" r:id="rId7" imgW="729000" imgH="177840" progId="Equation.Ribbit">
                  <p:embed/>
                </p:oleObj>
              </mc:Choice>
              <mc:Fallback>
                <p:oleObj name="Formula" r:id="rId7" imgW="729000" imgH="177840" progId="Equation.Ribbit">
                  <p:embed/>
                  <p:pic>
                    <p:nvPicPr>
                      <p:cNvPr id="0" name=""/>
                      <p:cNvPicPr/>
                      <p:nvPr/>
                    </p:nvPicPr>
                    <p:blipFill>
                      <a:blip r:embed="rId8"/>
                      <a:stretch>
                        <a:fillRect/>
                      </a:stretch>
                    </p:blipFill>
                    <p:spPr>
                      <a:xfrm>
                        <a:off x="6495170" y="1063960"/>
                        <a:ext cx="1566276" cy="378457"/>
                      </a:xfrm>
                      <a:prstGeom prst="rect">
                        <a:avLst/>
                      </a:prstGeom>
                    </p:spPr>
                  </p:pic>
                </p:oleObj>
              </mc:Fallback>
            </mc:AlternateContent>
          </a:graphicData>
        </a:graphic>
      </p:graphicFrame>
      <p:graphicFrame>
        <p:nvGraphicFramePr>
          <p:cNvPr id="20" name="对象 19"/>
          <p:cNvGraphicFramePr>
            <a:graphicFrameLocks noChangeAspect="1"/>
          </p:cNvGraphicFramePr>
          <p:nvPr/>
        </p:nvGraphicFramePr>
        <p:xfrm>
          <a:off x="1434239" y="1403891"/>
          <a:ext cx="590907" cy="334422"/>
        </p:xfrm>
        <a:graphic>
          <a:graphicData uri="http://schemas.openxmlformats.org/presentationml/2006/ole">
            <mc:AlternateContent xmlns:mc="http://schemas.openxmlformats.org/markup-compatibility/2006">
              <mc:Choice xmlns:v="urn:schemas-microsoft-com:vml" Requires="v">
                <p:oleObj spid="_x0000_s72763" name="Formula" r:id="rId9" imgW="307440" imgH="176760" progId="Equation.Ribbit">
                  <p:embed/>
                </p:oleObj>
              </mc:Choice>
              <mc:Fallback>
                <p:oleObj name="Formula" r:id="rId9" imgW="307440" imgH="176760" progId="Equation.Ribbit">
                  <p:embed/>
                  <p:pic>
                    <p:nvPicPr>
                      <p:cNvPr id="0" name=""/>
                      <p:cNvPicPr/>
                      <p:nvPr/>
                    </p:nvPicPr>
                    <p:blipFill>
                      <a:blip r:embed="rId10"/>
                      <a:stretch>
                        <a:fillRect/>
                      </a:stretch>
                    </p:blipFill>
                    <p:spPr>
                      <a:xfrm>
                        <a:off x="1434239" y="1403891"/>
                        <a:ext cx="590907" cy="334422"/>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1221144958"/>
              </p:ext>
            </p:extLst>
          </p:nvPr>
        </p:nvGraphicFramePr>
        <p:xfrm>
          <a:off x="7096246" y="2541732"/>
          <a:ext cx="965200" cy="338138"/>
        </p:xfrm>
        <a:graphic>
          <a:graphicData uri="http://schemas.openxmlformats.org/presentationml/2006/ole">
            <mc:AlternateContent xmlns:mc="http://schemas.openxmlformats.org/markup-compatibility/2006">
              <mc:Choice xmlns:v="urn:schemas-microsoft-com:vml" Requires="v">
                <p:oleObj spid="_x0000_s72764" name="Formula" r:id="rId11" imgW="502920" imgH="177840" progId="Equation.Ribbit">
                  <p:embed/>
                </p:oleObj>
              </mc:Choice>
              <mc:Fallback>
                <p:oleObj name="Formula" r:id="rId11" imgW="502920" imgH="177840" progId="Equation.Ribbit">
                  <p:embed/>
                  <p:pic>
                    <p:nvPicPr>
                      <p:cNvPr id="0" name=""/>
                      <p:cNvPicPr/>
                      <p:nvPr/>
                    </p:nvPicPr>
                    <p:blipFill>
                      <a:blip r:embed="rId12"/>
                      <a:stretch>
                        <a:fillRect/>
                      </a:stretch>
                    </p:blipFill>
                    <p:spPr>
                      <a:xfrm>
                        <a:off x="7096246" y="2541732"/>
                        <a:ext cx="965200" cy="338138"/>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363812924"/>
              </p:ext>
            </p:extLst>
          </p:nvPr>
        </p:nvGraphicFramePr>
        <p:xfrm>
          <a:off x="2566054" y="4371976"/>
          <a:ext cx="569574" cy="270068"/>
        </p:xfrm>
        <a:graphic>
          <a:graphicData uri="http://schemas.openxmlformats.org/presentationml/2006/ole">
            <mc:AlternateContent xmlns:mc="http://schemas.openxmlformats.org/markup-compatibility/2006">
              <mc:Choice xmlns:v="urn:schemas-microsoft-com:vml" Requires="v">
                <p:oleObj spid="_x0000_s72765" name="Formula" r:id="rId13" imgW="368640" imgH="176760" progId="Equation.Ribbit">
                  <p:embed/>
                </p:oleObj>
              </mc:Choice>
              <mc:Fallback>
                <p:oleObj name="Formula" r:id="rId13" imgW="368640" imgH="176760" progId="Equation.Ribbit">
                  <p:embed/>
                  <p:pic>
                    <p:nvPicPr>
                      <p:cNvPr id="0" name=""/>
                      <p:cNvPicPr/>
                      <p:nvPr/>
                    </p:nvPicPr>
                    <p:blipFill>
                      <a:blip r:embed="rId14"/>
                      <a:stretch>
                        <a:fillRect/>
                      </a:stretch>
                    </p:blipFill>
                    <p:spPr>
                      <a:xfrm>
                        <a:off x="2566054" y="4371976"/>
                        <a:ext cx="569574" cy="270068"/>
                      </a:xfrm>
                      <a:prstGeom prst="rect">
                        <a:avLst/>
                      </a:prstGeom>
                    </p:spPr>
                  </p:pic>
                </p:oleObj>
              </mc:Fallback>
            </mc:AlternateContent>
          </a:graphicData>
        </a:graphic>
      </p:graphicFrame>
      <p:graphicFrame>
        <p:nvGraphicFramePr>
          <p:cNvPr id="23" name="对象 22"/>
          <p:cNvGraphicFramePr>
            <a:graphicFrameLocks noChangeAspect="1"/>
          </p:cNvGraphicFramePr>
          <p:nvPr/>
        </p:nvGraphicFramePr>
        <p:xfrm>
          <a:off x="1138238" y="4691062"/>
          <a:ext cx="960437" cy="271463"/>
        </p:xfrm>
        <a:graphic>
          <a:graphicData uri="http://schemas.openxmlformats.org/presentationml/2006/ole">
            <mc:AlternateContent xmlns:mc="http://schemas.openxmlformats.org/markup-compatibility/2006">
              <mc:Choice xmlns:v="urn:schemas-microsoft-com:vml" Requires="v">
                <p:oleObj spid="_x0000_s72766" name="Formula" r:id="rId15" imgW="621360" imgH="176760" progId="Equation.Ribbit">
                  <p:embed/>
                </p:oleObj>
              </mc:Choice>
              <mc:Fallback>
                <p:oleObj name="Formula" r:id="rId15" imgW="621360" imgH="176760" progId="Equation.Ribbit">
                  <p:embed/>
                  <p:pic>
                    <p:nvPicPr>
                      <p:cNvPr id="0" name=""/>
                      <p:cNvPicPr/>
                      <p:nvPr/>
                    </p:nvPicPr>
                    <p:blipFill>
                      <a:blip r:embed="rId16"/>
                      <a:stretch>
                        <a:fillRect/>
                      </a:stretch>
                    </p:blipFill>
                    <p:spPr>
                      <a:xfrm>
                        <a:off x="1138238" y="4691062"/>
                        <a:ext cx="960437" cy="271463"/>
                      </a:xfrm>
                      <a:prstGeom prst="rect">
                        <a:avLst/>
                      </a:prstGeom>
                    </p:spPr>
                  </p:pic>
                </p:oleObj>
              </mc:Fallback>
            </mc:AlternateContent>
          </a:graphicData>
        </a:graphic>
      </p:graphicFrame>
      <p:grpSp>
        <p:nvGrpSpPr>
          <p:cNvPr id="6" name="组合 5"/>
          <p:cNvGrpSpPr/>
          <p:nvPr/>
        </p:nvGrpSpPr>
        <p:grpSpPr>
          <a:xfrm>
            <a:off x="2797411" y="3347892"/>
            <a:ext cx="5416948" cy="619815"/>
            <a:chOff x="2797411" y="3347892"/>
            <a:chExt cx="5416948" cy="619815"/>
          </a:xfrm>
        </p:grpSpPr>
        <p:pic>
          <p:nvPicPr>
            <p:cNvPr id="17" name="图片 16"/>
            <p:cNvPicPr>
              <a:picLocks noChangeAspect="1"/>
            </p:cNvPicPr>
            <p:nvPr/>
          </p:nvPicPr>
          <p:blipFill>
            <a:blip r:embed="rId17"/>
            <a:stretch>
              <a:fillRect/>
            </a:stretch>
          </p:blipFill>
          <p:spPr>
            <a:xfrm>
              <a:off x="2797411" y="3347892"/>
              <a:ext cx="3563938" cy="619815"/>
            </a:xfrm>
            <a:prstGeom prst="rect">
              <a:avLst/>
            </a:prstGeom>
          </p:spPr>
        </p:pic>
        <p:pic>
          <p:nvPicPr>
            <p:cNvPr id="5" name="图片 4"/>
            <p:cNvPicPr>
              <a:picLocks noChangeAspect="1"/>
            </p:cNvPicPr>
            <p:nvPr/>
          </p:nvPicPr>
          <p:blipFill>
            <a:blip r:embed="rId18"/>
            <a:stretch>
              <a:fillRect/>
            </a:stretch>
          </p:blipFill>
          <p:spPr>
            <a:xfrm>
              <a:off x="7615492" y="3370184"/>
              <a:ext cx="598867" cy="361221"/>
            </a:xfrm>
            <a:prstGeom prst="rect">
              <a:avLst/>
            </a:prstGeom>
          </p:spPr>
        </p:pic>
      </p:grpSp>
    </p:spTree>
    <p:extLst>
      <p:ext uri="{BB962C8B-B14F-4D97-AF65-F5344CB8AC3E}">
        <p14:creationId xmlns:p14="http://schemas.microsoft.com/office/powerpoint/2010/main" val="7770872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贝叶斯决策论</a:t>
            </a:r>
          </a:p>
        </p:txBody>
      </p:sp>
      <p:sp>
        <p:nvSpPr>
          <p:cNvPr id="2" name="内容占位符 1"/>
          <p:cNvSpPr>
            <a:spLocks noGrp="1"/>
          </p:cNvSpPr>
          <p:nvPr>
            <p:ph sz="quarter" idx="14"/>
          </p:nvPr>
        </p:nvSpPr>
        <p:spPr>
          <a:xfrm>
            <a:off x="173851" y="1040892"/>
            <a:ext cx="8970149" cy="5136388"/>
          </a:xfrm>
        </p:spPr>
        <p:txBody>
          <a:bodyPr>
            <a:normAutofit/>
          </a:bodyPr>
          <a:lstStyle/>
          <a:p>
            <a:r>
              <a:rPr lang="zh-CN" altLang="en-US" b="1" dirty="0">
                <a:latin typeface="黑体" panose="02010609060101010101" pitchFamily="49" charset="-122"/>
                <a:ea typeface="黑体" panose="02010609060101010101" pitchFamily="49" charset="-122"/>
              </a:rPr>
              <a:t>具体来说，若目标是最小化分类错误率，则误判损失   可写为</a:t>
            </a:r>
          </a:p>
          <a:p>
            <a:endParaRPr lang="zh-CN" altLang="en-US" dirty="0"/>
          </a:p>
          <a:p>
            <a:endParaRPr lang="zh-CN" altLang="en-US" dirty="0"/>
          </a:p>
          <a:p>
            <a:endParaRPr lang="zh-CN" altLang="en-US" dirty="0"/>
          </a:p>
          <a:p>
            <a:endParaRPr lang="zh-CN" altLang="en-US" dirty="0"/>
          </a:p>
          <a:p>
            <a:endParaRPr lang="en-US" altLang="zh-CN" dirty="0"/>
          </a:p>
          <a:p>
            <a:endParaRPr lang="en-US" altLang="zh-CN" dirty="0"/>
          </a:p>
        </p:txBody>
      </p:sp>
      <p:pic>
        <p:nvPicPr>
          <p:cNvPr id="11" name="图片 10"/>
          <p:cNvPicPr>
            <a:picLocks noChangeAspect="1"/>
          </p:cNvPicPr>
          <p:nvPr/>
        </p:nvPicPr>
        <p:blipFill>
          <a:blip r:embed="rId2"/>
          <a:stretch>
            <a:fillRect/>
          </a:stretch>
        </p:blipFill>
        <p:spPr>
          <a:xfrm>
            <a:off x="7146013" y="1120514"/>
            <a:ext cx="308887" cy="239347"/>
          </a:xfrm>
          <a:prstGeom prst="rect">
            <a:avLst/>
          </a:prstGeom>
        </p:spPr>
      </p:pic>
      <p:grpSp>
        <p:nvGrpSpPr>
          <p:cNvPr id="5" name="组合 4"/>
          <p:cNvGrpSpPr/>
          <p:nvPr/>
        </p:nvGrpSpPr>
        <p:grpSpPr>
          <a:xfrm>
            <a:off x="2738424" y="1706846"/>
            <a:ext cx="4726112" cy="759504"/>
            <a:chOff x="2738424" y="1706846"/>
            <a:chExt cx="4726112" cy="759504"/>
          </a:xfrm>
        </p:grpSpPr>
        <p:pic>
          <p:nvPicPr>
            <p:cNvPr id="13" name="图片 12"/>
            <p:cNvPicPr>
              <a:picLocks noChangeAspect="1"/>
            </p:cNvPicPr>
            <p:nvPr/>
          </p:nvPicPr>
          <p:blipFill>
            <a:blip r:embed="rId3"/>
            <a:stretch>
              <a:fillRect/>
            </a:stretch>
          </p:blipFill>
          <p:spPr>
            <a:xfrm>
              <a:off x="2738424" y="1706846"/>
              <a:ext cx="2950254" cy="759504"/>
            </a:xfrm>
            <a:prstGeom prst="rect">
              <a:avLst/>
            </a:prstGeom>
          </p:spPr>
        </p:pic>
        <p:pic>
          <p:nvPicPr>
            <p:cNvPr id="3" name="图片 2"/>
            <p:cNvPicPr>
              <a:picLocks noChangeAspect="1"/>
            </p:cNvPicPr>
            <p:nvPr/>
          </p:nvPicPr>
          <p:blipFill>
            <a:blip r:embed="rId4"/>
            <a:stretch>
              <a:fillRect/>
            </a:stretch>
          </p:blipFill>
          <p:spPr>
            <a:xfrm>
              <a:off x="6827489" y="1910185"/>
              <a:ext cx="637047" cy="352826"/>
            </a:xfrm>
            <a:prstGeom prst="rect">
              <a:avLst/>
            </a:prstGeom>
          </p:spPr>
        </p:pic>
      </p:grpSp>
    </p:spTree>
    <p:extLst>
      <p:ext uri="{BB962C8B-B14F-4D97-AF65-F5344CB8AC3E}">
        <p14:creationId xmlns:p14="http://schemas.microsoft.com/office/powerpoint/2010/main" val="19043897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贝叶斯决策论</a:t>
            </a:r>
          </a:p>
        </p:txBody>
      </p:sp>
      <p:sp>
        <p:nvSpPr>
          <p:cNvPr id="2" name="内容占位符 1"/>
          <p:cNvSpPr>
            <a:spLocks noGrp="1"/>
          </p:cNvSpPr>
          <p:nvPr>
            <p:ph sz="quarter" idx="14"/>
          </p:nvPr>
        </p:nvSpPr>
        <p:spPr>
          <a:xfrm>
            <a:off x="173851" y="1040892"/>
            <a:ext cx="8970149" cy="5136388"/>
          </a:xfrm>
        </p:spPr>
        <p:txBody>
          <a:bodyPr>
            <a:normAutofit/>
          </a:bodyPr>
          <a:lstStyle/>
          <a:p>
            <a:r>
              <a:rPr lang="zh-CN" altLang="en-US" b="1" dirty="0">
                <a:latin typeface="黑体" panose="02010609060101010101" pitchFamily="49" charset="-122"/>
                <a:ea typeface="黑体" panose="02010609060101010101" pitchFamily="49" charset="-122"/>
              </a:rPr>
              <a:t>具体来说，若目标是最小化分类错误率，则误判损失   可写为</a:t>
            </a:r>
          </a:p>
          <a:p>
            <a:endParaRPr lang="zh-CN" altLang="en-US" dirty="0"/>
          </a:p>
          <a:p>
            <a:endParaRPr lang="zh-CN" altLang="en-US" dirty="0"/>
          </a:p>
          <a:p>
            <a:endParaRPr lang="zh-CN" altLang="en-US" dirty="0"/>
          </a:p>
          <a:p>
            <a:r>
              <a:rPr lang="zh-CN" altLang="en-US" b="1" dirty="0">
                <a:latin typeface="黑体" panose="02010609060101010101" pitchFamily="49" charset="-122"/>
                <a:ea typeface="黑体" panose="02010609060101010101" pitchFamily="49" charset="-122"/>
              </a:rPr>
              <a:t>此时条件风险</a:t>
            </a:r>
          </a:p>
          <a:p>
            <a:endParaRPr lang="zh-CN" altLang="en-US" dirty="0"/>
          </a:p>
          <a:p>
            <a:endParaRPr lang="zh-CN" altLang="en-US" dirty="0"/>
          </a:p>
          <a:p>
            <a:endParaRPr lang="zh-CN" altLang="en-US" dirty="0"/>
          </a:p>
          <a:p>
            <a:endParaRPr lang="en-US" altLang="zh-CN" dirty="0"/>
          </a:p>
          <a:p>
            <a:endParaRPr lang="en-US" altLang="zh-CN" dirty="0"/>
          </a:p>
        </p:txBody>
      </p:sp>
      <p:pic>
        <p:nvPicPr>
          <p:cNvPr id="11" name="图片 10"/>
          <p:cNvPicPr>
            <a:picLocks noChangeAspect="1"/>
          </p:cNvPicPr>
          <p:nvPr/>
        </p:nvPicPr>
        <p:blipFill>
          <a:blip r:embed="rId3"/>
          <a:stretch>
            <a:fillRect/>
          </a:stretch>
        </p:blipFill>
        <p:spPr>
          <a:xfrm>
            <a:off x="7146013" y="1120514"/>
            <a:ext cx="308887" cy="239347"/>
          </a:xfrm>
          <a:prstGeom prst="rect">
            <a:avLst/>
          </a:prstGeom>
        </p:spPr>
      </p:pic>
      <p:grpSp>
        <p:nvGrpSpPr>
          <p:cNvPr id="5" name="组合 4"/>
          <p:cNvGrpSpPr/>
          <p:nvPr/>
        </p:nvGrpSpPr>
        <p:grpSpPr>
          <a:xfrm>
            <a:off x="2738424" y="1706846"/>
            <a:ext cx="4726112" cy="759504"/>
            <a:chOff x="2738424" y="1706846"/>
            <a:chExt cx="4726112" cy="759504"/>
          </a:xfrm>
        </p:grpSpPr>
        <p:pic>
          <p:nvPicPr>
            <p:cNvPr id="13" name="图片 12"/>
            <p:cNvPicPr>
              <a:picLocks noChangeAspect="1"/>
            </p:cNvPicPr>
            <p:nvPr/>
          </p:nvPicPr>
          <p:blipFill>
            <a:blip r:embed="rId4"/>
            <a:stretch>
              <a:fillRect/>
            </a:stretch>
          </p:blipFill>
          <p:spPr>
            <a:xfrm>
              <a:off x="2738424" y="1706846"/>
              <a:ext cx="2950254" cy="759504"/>
            </a:xfrm>
            <a:prstGeom prst="rect">
              <a:avLst/>
            </a:prstGeom>
          </p:spPr>
        </p:pic>
        <p:pic>
          <p:nvPicPr>
            <p:cNvPr id="3" name="图片 2"/>
            <p:cNvPicPr>
              <a:picLocks noChangeAspect="1"/>
            </p:cNvPicPr>
            <p:nvPr/>
          </p:nvPicPr>
          <p:blipFill>
            <a:blip r:embed="rId5"/>
            <a:stretch>
              <a:fillRect/>
            </a:stretch>
          </p:blipFill>
          <p:spPr>
            <a:xfrm>
              <a:off x="6827489" y="1910185"/>
              <a:ext cx="637047" cy="352826"/>
            </a:xfrm>
            <a:prstGeom prst="rect">
              <a:avLst/>
            </a:prstGeom>
          </p:spPr>
        </p:pic>
      </p:grpSp>
      <p:grpSp>
        <p:nvGrpSpPr>
          <p:cNvPr id="7" name="组合 6"/>
          <p:cNvGrpSpPr/>
          <p:nvPr/>
        </p:nvGrpSpPr>
        <p:grpSpPr>
          <a:xfrm>
            <a:off x="2647958" y="3318378"/>
            <a:ext cx="4839820" cy="373905"/>
            <a:chOff x="2647958" y="3318378"/>
            <a:chExt cx="4839820" cy="373905"/>
          </a:xfrm>
        </p:grpSpPr>
        <p:graphicFrame>
          <p:nvGraphicFramePr>
            <p:cNvPr id="10" name="对象 9"/>
            <p:cNvGraphicFramePr>
              <a:graphicFrameLocks noChangeAspect="1"/>
            </p:cNvGraphicFramePr>
            <p:nvPr/>
          </p:nvGraphicFramePr>
          <p:xfrm>
            <a:off x="2647958" y="3318378"/>
            <a:ext cx="3131185" cy="373905"/>
          </p:xfrm>
          <a:graphic>
            <a:graphicData uri="http://schemas.openxmlformats.org/presentationml/2006/ole">
              <mc:AlternateContent xmlns:mc="http://schemas.openxmlformats.org/markup-compatibility/2006">
                <mc:Choice xmlns:v="urn:schemas-microsoft-com:vml" Requires="v">
                  <p:oleObj spid="_x0000_s47348" name="Formula" r:id="rId6" imgW="1476000" imgH="177840" progId="Equation.Ribbit">
                    <p:embed/>
                  </p:oleObj>
                </mc:Choice>
                <mc:Fallback>
                  <p:oleObj name="Formula" r:id="rId6" imgW="1476000" imgH="177840" progId="Equation.Ribbit">
                    <p:embed/>
                    <p:pic>
                      <p:nvPicPr>
                        <p:cNvPr id="0" name=""/>
                        <p:cNvPicPr/>
                        <p:nvPr/>
                      </p:nvPicPr>
                      <p:blipFill>
                        <a:blip r:embed="rId7"/>
                        <a:stretch>
                          <a:fillRect/>
                        </a:stretch>
                      </p:blipFill>
                      <p:spPr>
                        <a:xfrm>
                          <a:off x="2647958" y="3318378"/>
                          <a:ext cx="3131185" cy="373905"/>
                        </a:xfrm>
                        <a:prstGeom prst="rect">
                          <a:avLst/>
                        </a:prstGeom>
                      </p:spPr>
                    </p:pic>
                  </p:oleObj>
                </mc:Fallback>
              </mc:AlternateContent>
            </a:graphicData>
          </a:graphic>
        </p:graphicFrame>
        <p:pic>
          <p:nvPicPr>
            <p:cNvPr id="6" name="图片 5"/>
            <p:cNvPicPr>
              <a:picLocks noChangeAspect="1"/>
            </p:cNvPicPr>
            <p:nvPr/>
          </p:nvPicPr>
          <p:blipFill>
            <a:blip r:embed="rId8"/>
            <a:stretch>
              <a:fillRect/>
            </a:stretch>
          </p:blipFill>
          <p:spPr>
            <a:xfrm>
              <a:off x="6827489" y="3339457"/>
              <a:ext cx="660289" cy="352826"/>
            </a:xfrm>
            <a:prstGeom prst="rect">
              <a:avLst/>
            </a:prstGeom>
          </p:spPr>
        </p:pic>
      </p:grpSp>
      <p:graphicFrame>
        <p:nvGraphicFramePr>
          <p:cNvPr id="8" name="对象 7">
            <a:extLst>
              <a:ext uri="{FF2B5EF4-FFF2-40B4-BE49-F238E27FC236}">
                <a16:creationId xmlns:a16="http://schemas.microsoft.com/office/drawing/2014/main" id="{83F1B8EE-90C2-463E-ADED-9E9B7A8ED1F7}"/>
              </a:ext>
            </a:extLst>
          </p:cNvPr>
          <p:cNvGraphicFramePr>
            <a:graphicFrameLocks noChangeAspect="1"/>
          </p:cNvGraphicFramePr>
          <p:nvPr>
            <p:extLst>
              <p:ext uri="{D42A27DB-BD31-4B8C-83A1-F6EECF244321}">
                <p14:modId xmlns:p14="http://schemas.microsoft.com/office/powerpoint/2010/main" val="872711507"/>
              </p:ext>
            </p:extLst>
          </p:nvPr>
        </p:nvGraphicFramePr>
        <p:xfrm>
          <a:off x="2497758" y="4035010"/>
          <a:ext cx="4148484" cy="1129360"/>
        </p:xfrm>
        <a:graphic>
          <a:graphicData uri="http://schemas.openxmlformats.org/presentationml/2006/ole">
            <mc:AlternateContent xmlns:mc="http://schemas.openxmlformats.org/markup-compatibility/2006">
              <mc:Choice xmlns:v="urn:schemas-microsoft-com:vml" Requires="v">
                <p:oleObj spid="_x0000_s47349" name="Formula" r:id="rId9" imgW="1788480" imgH="487800" progId="Equation.Ribbit">
                  <p:embed/>
                </p:oleObj>
              </mc:Choice>
              <mc:Fallback>
                <p:oleObj name="Formula" r:id="rId9" imgW="1788480" imgH="487800" progId="Equation.Ribbit">
                  <p:embed/>
                  <p:pic>
                    <p:nvPicPr>
                      <p:cNvPr id="28" name="对象 27"/>
                      <p:cNvPicPr/>
                      <p:nvPr/>
                    </p:nvPicPr>
                    <p:blipFill>
                      <a:blip r:embed="rId10"/>
                      <a:stretch>
                        <a:fillRect/>
                      </a:stretch>
                    </p:blipFill>
                    <p:spPr>
                      <a:xfrm>
                        <a:off x="2497758" y="4035010"/>
                        <a:ext cx="4148484" cy="1129360"/>
                      </a:xfrm>
                      <a:prstGeom prst="rect">
                        <a:avLst/>
                      </a:prstGeom>
                    </p:spPr>
                  </p:pic>
                </p:oleObj>
              </mc:Fallback>
            </mc:AlternateContent>
          </a:graphicData>
        </a:graphic>
      </p:graphicFrame>
    </p:spTree>
    <p:extLst>
      <p:ext uri="{BB962C8B-B14F-4D97-AF65-F5344CB8AC3E}">
        <p14:creationId xmlns:p14="http://schemas.microsoft.com/office/powerpoint/2010/main" val="1435207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贝叶斯决策论</a:t>
            </a:r>
            <a:endParaRPr lang="zh-CN" altLang="en-US" dirty="0">
              <a:latin typeface="+mj-ea"/>
              <a:ea typeface="+mj-ea"/>
            </a:endParaRPr>
          </a:p>
        </p:txBody>
      </p:sp>
      <p:sp>
        <p:nvSpPr>
          <p:cNvPr id="2" name="内容占位符 1"/>
          <p:cNvSpPr>
            <a:spLocks noGrp="1"/>
          </p:cNvSpPr>
          <p:nvPr>
            <p:ph sz="quarter" idx="14"/>
          </p:nvPr>
        </p:nvSpPr>
        <p:spPr>
          <a:xfrm>
            <a:off x="173851" y="1040892"/>
            <a:ext cx="8970149" cy="5136388"/>
          </a:xfrm>
        </p:spPr>
        <p:txBody>
          <a:bodyPr>
            <a:normAutofit/>
          </a:bodyPr>
          <a:lstStyle/>
          <a:p>
            <a:r>
              <a:rPr lang="zh-CN" altLang="en-US" b="1" dirty="0">
                <a:latin typeface="黑体" panose="02010609060101010101" pitchFamily="49" charset="-122"/>
                <a:ea typeface="黑体" panose="02010609060101010101" pitchFamily="49" charset="-122"/>
              </a:rPr>
              <a:t>具体来说，若目标是最小化分类错误率，则误判损失   可写为</a:t>
            </a:r>
          </a:p>
          <a:p>
            <a:endParaRPr lang="zh-CN" altLang="en-US" b="1" dirty="0">
              <a:latin typeface="黑体" panose="02010609060101010101" pitchFamily="49" charset="-122"/>
              <a:ea typeface="黑体" panose="02010609060101010101" pitchFamily="49" charset="-122"/>
            </a:endParaRPr>
          </a:p>
          <a:p>
            <a:endParaRPr lang="zh-CN" altLang="en-US" b="1" dirty="0">
              <a:latin typeface="黑体" panose="02010609060101010101" pitchFamily="49" charset="-122"/>
              <a:ea typeface="黑体" panose="02010609060101010101" pitchFamily="49" charset="-122"/>
            </a:endParaRPr>
          </a:p>
          <a:p>
            <a:endParaRPr lang="zh-CN" altLang="en-US" b="1" dirty="0">
              <a:latin typeface="黑体" panose="02010609060101010101" pitchFamily="49" charset="-122"/>
              <a:ea typeface="黑体" panose="02010609060101010101" pitchFamily="49" charset="-122"/>
            </a:endParaRPr>
          </a:p>
          <a:p>
            <a:r>
              <a:rPr lang="zh-CN" altLang="en-US" b="1" dirty="0">
                <a:latin typeface="黑体" panose="02010609060101010101" pitchFamily="49" charset="-122"/>
                <a:ea typeface="黑体" panose="02010609060101010101" pitchFamily="49" charset="-122"/>
              </a:rPr>
              <a:t>此时条件风险</a:t>
            </a:r>
          </a:p>
          <a:p>
            <a:endParaRPr lang="zh-CN" altLang="en-US" b="1" dirty="0">
              <a:latin typeface="黑体" panose="02010609060101010101" pitchFamily="49" charset="-122"/>
              <a:ea typeface="黑体" panose="02010609060101010101" pitchFamily="49" charset="-122"/>
            </a:endParaRPr>
          </a:p>
          <a:p>
            <a:endParaRPr lang="zh-CN" altLang="en-US" b="1" dirty="0">
              <a:latin typeface="黑体" panose="02010609060101010101" pitchFamily="49" charset="-122"/>
              <a:ea typeface="黑体" panose="02010609060101010101" pitchFamily="49" charset="-122"/>
            </a:endParaRPr>
          </a:p>
          <a:p>
            <a:r>
              <a:rPr lang="zh-CN" altLang="en-US" b="1" dirty="0">
                <a:latin typeface="黑体" panose="02010609060101010101" pitchFamily="49" charset="-122"/>
                <a:ea typeface="黑体" panose="02010609060101010101" pitchFamily="49" charset="-122"/>
              </a:rPr>
              <a:t>于是，最小化分类错误率的贝叶斯最优分类器为</a:t>
            </a:r>
          </a:p>
          <a:p>
            <a:endParaRPr lang="zh-CN" altLang="en-US" b="1" dirty="0">
              <a:latin typeface="黑体" panose="02010609060101010101" pitchFamily="49" charset="-122"/>
              <a:ea typeface="黑体" panose="02010609060101010101" pitchFamily="49" charset="-122"/>
            </a:endParaRPr>
          </a:p>
          <a:p>
            <a:endParaRPr lang="zh-CN" altLang="en-US" b="1" dirty="0">
              <a:latin typeface="黑体" panose="02010609060101010101" pitchFamily="49" charset="-122"/>
              <a:ea typeface="黑体" panose="02010609060101010101" pitchFamily="49" charset="-122"/>
            </a:endParaRPr>
          </a:p>
          <a:p>
            <a:pPr lvl="1"/>
            <a:r>
              <a:rPr lang="zh-CN" altLang="en-US" b="1" dirty="0">
                <a:latin typeface="黑体" panose="02010609060101010101" pitchFamily="49" charset="-122"/>
                <a:ea typeface="黑体" panose="02010609060101010101" pitchFamily="49" charset="-122"/>
              </a:rPr>
              <a:t>即对每个样本   ，选择能使后验概率         最大的类别标记。</a:t>
            </a:r>
          </a:p>
          <a:p>
            <a:endParaRPr lang="zh-CN" altLang="en-US" b="1" dirty="0">
              <a:latin typeface="黑体" panose="02010609060101010101" pitchFamily="49" charset="-122"/>
              <a:ea typeface="黑体" panose="02010609060101010101" pitchFamily="49" charset="-122"/>
            </a:endParaRPr>
          </a:p>
          <a:p>
            <a:endParaRPr lang="en-US" altLang="zh-CN" dirty="0"/>
          </a:p>
          <a:p>
            <a:endParaRPr lang="en-US" altLang="zh-CN" dirty="0"/>
          </a:p>
        </p:txBody>
      </p:sp>
      <p:pic>
        <p:nvPicPr>
          <p:cNvPr id="11" name="图片 10"/>
          <p:cNvPicPr>
            <a:picLocks noChangeAspect="1"/>
          </p:cNvPicPr>
          <p:nvPr/>
        </p:nvPicPr>
        <p:blipFill>
          <a:blip r:embed="rId3"/>
          <a:stretch>
            <a:fillRect/>
          </a:stretch>
        </p:blipFill>
        <p:spPr>
          <a:xfrm>
            <a:off x="7146013" y="1120514"/>
            <a:ext cx="308887" cy="239347"/>
          </a:xfrm>
          <a:prstGeom prst="rect">
            <a:avLst/>
          </a:prstGeom>
        </p:spPr>
      </p:pic>
      <p:grpSp>
        <p:nvGrpSpPr>
          <p:cNvPr id="5" name="组合 4"/>
          <p:cNvGrpSpPr/>
          <p:nvPr/>
        </p:nvGrpSpPr>
        <p:grpSpPr>
          <a:xfrm>
            <a:off x="2738424" y="1706846"/>
            <a:ext cx="4726112" cy="759504"/>
            <a:chOff x="2738424" y="1706846"/>
            <a:chExt cx="4726112" cy="759504"/>
          </a:xfrm>
        </p:grpSpPr>
        <p:pic>
          <p:nvPicPr>
            <p:cNvPr id="13" name="图片 12"/>
            <p:cNvPicPr>
              <a:picLocks noChangeAspect="1"/>
            </p:cNvPicPr>
            <p:nvPr/>
          </p:nvPicPr>
          <p:blipFill>
            <a:blip r:embed="rId4"/>
            <a:stretch>
              <a:fillRect/>
            </a:stretch>
          </p:blipFill>
          <p:spPr>
            <a:xfrm>
              <a:off x="2738424" y="1706846"/>
              <a:ext cx="2950254" cy="759504"/>
            </a:xfrm>
            <a:prstGeom prst="rect">
              <a:avLst/>
            </a:prstGeom>
          </p:spPr>
        </p:pic>
        <p:pic>
          <p:nvPicPr>
            <p:cNvPr id="3" name="图片 2"/>
            <p:cNvPicPr>
              <a:picLocks noChangeAspect="1"/>
            </p:cNvPicPr>
            <p:nvPr/>
          </p:nvPicPr>
          <p:blipFill>
            <a:blip r:embed="rId5"/>
            <a:stretch>
              <a:fillRect/>
            </a:stretch>
          </p:blipFill>
          <p:spPr>
            <a:xfrm>
              <a:off x="6827489" y="1910185"/>
              <a:ext cx="637047" cy="352826"/>
            </a:xfrm>
            <a:prstGeom prst="rect">
              <a:avLst/>
            </a:prstGeom>
          </p:spPr>
        </p:pic>
      </p:grpSp>
      <p:grpSp>
        <p:nvGrpSpPr>
          <p:cNvPr id="7" name="组合 6"/>
          <p:cNvGrpSpPr/>
          <p:nvPr/>
        </p:nvGrpSpPr>
        <p:grpSpPr>
          <a:xfrm>
            <a:off x="2647958" y="3318378"/>
            <a:ext cx="4839820" cy="373905"/>
            <a:chOff x="2647958" y="3318378"/>
            <a:chExt cx="4839820" cy="373905"/>
          </a:xfrm>
        </p:grpSpPr>
        <p:graphicFrame>
          <p:nvGraphicFramePr>
            <p:cNvPr id="10" name="对象 9"/>
            <p:cNvGraphicFramePr>
              <a:graphicFrameLocks noChangeAspect="1"/>
            </p:cNvGraphicFramePr>
            <p:nvPr/>
          </p:nvGraphicFramePr>
          <p:xfrm>
            <a:off x="2647958" y="3318378"/>
            <a:ext cx="3131185" cy="373905"/>
          </p:xfrm>
          <a:graphic>
            <a:graphicData uri="http://schemas.openxmlformats.org/presentationml/2006/ole">
              <mc:AlternateContent xmlns:mc="http://schemas.openxmlformats.org/markup-compatibility/2006">
                <mc:Choice xmlns:v="urn:schemas-microsoft-com:vml" Requires="v">
                  <p:oleObj spid="_x0000_s48586" name="Formula" r:id="rId6" imgW="1476000" imgH="177840" progId="Equation.Ribbit">
                    <p:embed/>
                  </p:oleObj>
                </mc:Choice>
                <mc:Fallback>
                  <p:oleObj name="Formula" r:id="rId6" imgW="1476000" imgH="177840" progId="Equation.Ribbit">
                    <p:embed/>
                    <p:pic>
                      <p:nvPicPr>
                        <p:cNvPr id="0" name=""/>
                        <p:cNvPicPr/>
                        <p:nvPr/>
                      </p:nvPicPr>
                      <p:blipFill>
                        <a:blip r:embed="rId7"/>
                        <a:stretch>
                          <a:fillRect/>
                        </a:stretch>
                      </p:blipFill>
                      <p:spPr>
                        <a:xfrm>
                          <a:off x="2647958" y="3318378"/>
                          <a:ext cx="3131185" cy="373905"/>
                        </a:xfrm>
                        <a:prstGeom prst="rect">
                          <a:avLst/>
                        </a:prstGeom>
                      </p:spPr>
                    </p:pic>
                  </p:oleObj>
                </mc:Fallback>
              </mc:AlternateContent>
            </a:graphicData>
          </a:graphic>
        </p:graphicFrame>
        <p:pic>
          <p:nvPicPr>
            <p:cNvPr id="6" name="图片 5"/>
            <p:cNvPicPr>
              <a:picLocks noChangeAspect="1"/>
            </p:cNvPicPr>
            <p:nvPr/>
          </p:nvPicPr>
          <p:blipFill>
            <a:blip r:embed="rId8"/>
            <a:stretch>
              <a:fillRect/>
            </a:stretch>
          </p:blipFill>
          <p:spPr>
            <a:xfrm>
              <a:off x="6827489" y="3339457"/>
              <a:ext cx="660289" cy="352826"/>
            </a:xfrm>
            <a:prstGeom prst="rect">
              <a:avLst/>
            </a:prstGeom>
          </p:spPr>
        </p:pic>
      </p:grpSp>
      <p:grpSp>
        <p:nvGrpSpPr>
          <p:cNvPr id="9" name="组合 8"/>
          <p:cNvGrpSpPr/>
          <p:nvPr/>
        </p:nvGrpSpPr>
        <p:grpSpPr>
          <a:xfrm>
            <a:off x="2488230" y="4571593"/>
            <a:ext cx="4999548" cy="585979"/>
            <a:chOff x="2488230" y="4571593"/>
            <a:chExt cx="4999548" cy="585979"/>
          </a:xfrm>
        </p:grpSpPr>
        <p:pic>
          <p:nvPicPr>
            <p:cNvPr id="15" name="图片 14"/>
            <p:cNvPicPr>
              <a:picLocks noChangeAspect="1"/>
            </p:cNvPicPr>
            <p:nvPr/>
          </p:nvPicPr>
          <p:blipFill>
            <a:blip r:embed="rId9"/>
            <a:stretch>
              <a:fillRect/>
            </a:stretch>
          </p:blipFill>
          <p:spPr>
            <a:xfrm>
              <a:off x="2488230" y="4571593"/>
              <a:ext cx="3458485" cy="585979"/>
            </a:xfrm>
            <a:prstGeom prst="rect">
              <a:avLst/>
            </a:prstGeom>
          </p:spPr>
        </p:pic>
        <p:pic>
          <p:nvPicPr>
            <p:cNvPr id="8" name="图片 7"/>
            <p:cNvPicPr>
              <a:picLocks noChangeAspect="1"/>
            </p:cNvPicPr>
            <p:nvPr/>
          </p:nvPicPr>
          <p:blipFill>
            <a:blip r:embed="rId10"/>
            <a:stretch>
              <a:fillRect/>
            </a:stretch>
          </p:blipFill>
          <p:spPr>
            <a:xfrm>
              <a:off x="6864244" y="4593786"/>
              <a:ext cx="623534" cy="340995"/>
            </a:xfrm>
            <a:prstGeom prst="rect">
              <a:avLst/>
            </a:prstGeom>
          </p:spPr>
        </p:pic>
      </p:grpSp>
      <p:graphicFrame>
        <p:nvGraphicFramePr>
          <p:cNvPr id="18" name="对象 17"/>
          <p:cNvGraphicFramePr>
            <a:graphicFrameLocks noChangeAspect="1"/>
          </p:cNvGraphicFramePr>
          <p:nvPr/>
        </p:nvGraphicFramePr>
        <p:xfrm>
          <a:off x="2543183" y="5360264"/>
          <a:ext cx="209550" cy="254000"/>
        </p:xfrm>
        <a:graphic>
          <a:graphicData uri="http://schemas.openxmlformats.org/presentationml/2006/ole">
            <mc:AlternateContent xmlns:mc="http://schemas.openxmlformats.org/markup-compatibility/2006">
              <mc:Choice xmlns:v="urn:schemas-microsoft-com:vml" Requires="v">
                <p:oleObj spid="_x0000_s48587" name="Formula" r:id="rId11" imgW="97920" imgH="120960" progId="Equation.Ribbit">
                  <p:embed/>
                </p:oleObj>
              </mc:Choice>
              <mc:Fallback>
                <p:oleObj name="Formula" r:id="rId11" imgW="97920" imgH="120960" progId="Equation.Ribbit">
                  <p:embed/>
                  <p:pic>
                    <p:nvPicPr>
                      <p:cNvPr id="0" name=""/>
                      <p:cNvPicPr/>
                      <p:nvPr/>
                    </p:nvPicPr>
                    <p:blipFill>
                      <a:blip r:embed="rId12"/>
                      <a:stretch>
                        <a:fillRect/>
                      </a:stretch>
                    </p:blipFill>
                    <p:spPr>
                      <a:xfrm>
                        <a:off x="2543183" y="5360264"/>
                        <a:ext cx="209550" cy="254000"/>
                      </a:xfrm>
                      <a:prstGeom prst="rect">
                        <a:avLst/>
                      </a:prstGeom>
                    </p:spPr>
                  </p:pic>
                </p:oleObj>
              </mc:Fallback>
            </mc:AlternateContent>
          </a:graphicData>
        </a:graphic>
      </p:graphicFrame>
      <p:graphicFrame>
        <p:nvGraphicFramePr>
          <p:cNvPr id="19" name="对象 18"/>
          <p:cNvGraphicFramePr>
            <a:graphicFrameLocks noChangeAspect="1"/>
          </p:cNvGraphicFramePr>
          <p:nvPr/>
        </p:nvGraphicFramePr>
        <p:xfrm>
          <a:off x="5207204" y="5319175"/>
          <a:ext cx="962947" cy="336177"/>
        </p:xfrm>
        <a:graphic>
          <a:graphicData uri="http://schemas.openxmlformats.org/presentationml/2006/ole">
            <mc:AlternateContent xmlns:mc="http://schemas.openxmlformats.org/markup-compatibility/2006">
              <mc:Choice xmlns:v="urn:schemas-microsoft-com:vml" Requires="v">
                <p:oleObj spid="_x0000_s48588" name="Formula" r:id="rId13" imgW="505800" imgH="177840" progId="Equation.Ribbit">
                  <p:embed/>
                </p:oleObj>
              </mc:Choice>
              <mc:Fallback>
                <p:oleObj name="Formula" r:id="rId13" imgW="505800" imgH="177840" progId="Equation.Ribbit">
                  <p:embed/>
                  <p:pic>
                    <p:nvPicPr>
                      <p:cNvPr id="0" name=""/>
                      <p:cNvPicPr/>
                      <p:nvPr/>
                    </p:nvPicPr>
                    <p:blipFill>
                      <a:blip r:embed="rId14"/>
                      <a:stretch>
                        <a:fillRect/>
                      </a:stretch>
                    </p:blipFill>
                    <p:spPr>
                      <a:xfrm>
                        <a:off x="5207204" y="5319175"/>
                        <a:ext cx="962947" cy="336177"/>
                      </a:xfrm>
                      <a:prstGeom prst="rect">
                        <a:avLst/>
                      </a:prstGeom>
                    </p:spPr>
                  </p:pic>
                </p:oleObj>
              </mc:Fallback>
            </mc:AlternateContent>
          </a:graphicData>
        </a:graphic>
      </p:graphicFrame>
    </p:spTree>
    <p:extLst>
      <p:ext uri="{BB962C8B-B14F-4D97-AF65-F5344CB8AC3E}">
        <p14:creationId xmlns:p14="http://schemas.microsoft.com/office/powerpoint/2010/main" val="29992743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贝叶斯决策论</a:t>
            </a:r>
          </a:p>
        </p:txBody>
      </p:sp>
      <p:sp>
        <p:nvSpPr>
          <p:cNvPr id="2" name="内容占位符 1"/>
          <p:cNvSpPr>
            <a:spLocks noGrp="1"/>
          </p:cNvSpPr>
          <p:nvPr>
            <p:ph sz="quarter" idx="14"/>
          </p:nvPr>
        </p:nvSpPr>
        <p:spPr>
          <a:xfrm>
            <a:off x="173851" y="1040892"/>
            <a:ext cx="8970149" cy="4947784"/>
          </a:xfrm>
        </p:spPr>
        <p:txBody>
          <a:bodyPr>
            <a:normAutofit/>
          </a:bodyPr>
          <a:lstStyle/>
          <a:p>
            <a:r>
              <a:rPr lang="zh-CN" altLang="en-US" b="1" dirty="0">
                <a:latin typeface="黑体" panose="02010609060101010101" pitchFamily="49" charset="-122"/>
                <a:ea typeface="黑体" panose="02010609060101010101" pitchFamily="49" charset="-122"/>
              </a:rPr>
              <a:t>不难看出，使用贝叶斯判定准则来最小化决策风险，首先</a:t>
            </a:r>
            <a:r>
              <a:rPr lang="zh-CN" altLang="en-US" b="1" dirty="0">
                <a:solidFill>
                  <a:srgbClr val="FF0000"/>
                </a:solidFill>
                <a:latin typeface="黑体" panose="02010609060101010101" pitchFamily="49" charset="-122"/>
                <a:ea typeface="黑体" panose="02010609060101010101" pitchFamily="49" charset="-122"/>
              </a:rPr>
              <a:t>要获得</a:t>
            </a:r>
            <a:r>
              <a:rPr lang="zh-CN" altLang="en-US" b="1" dirty="0">
                <a:latin typeface="黑体" panose="02010609060101010101" pitchFamily="49" charset="-122"/>
                <a:ea typeface="黑体" panose="02010609060101010101" pitchFamily="49" charset="-122"/>
              </a:rPr>
              <a:t>后验概率         。</a:t>
            </a:r>
          </a:p>
          <a:p>
            <a:endParaRPr lang="zh-CN" altLang="en-US" b="1" dirty="0">
              <a:latin typeface="黑体" panose="02010609060101010101" pitchFamily="49" charset="-122"/>
              <a:ea typeface="黑体" panose="02010609060101010101" pitchFamily="49" charset="-122"/>
            </a:endParaRPr>
          </a:p>
          <a:p>
            <a:r>
              <a:rPr lang="zh-CN" altLang="en-US" b="1" dirty="0">
                <a:latin typeface="黑体" panose="02010609060101010101" pitchFamily="49" charset="-122"/>
                <a:ea typeface="黑体" panose="02010609060101010101" pitchFamily="49" charset="-122"/>
              </a:rPr>
              <a:t>然而，在现实中通常难以直接获得。机器学习所要实现的是基于有限的训练样本尽可能准确地</a:t>
            </a:r>
            <a:r>
              <a:rPr lang="zh-CN" altLang="en-US" b="1" dirty="0">
                <a:solidFill>
                  <a:srgbClr val="FF0000"/>
                </a:solidFill>
                <a:latin typeface="黑体" panose="02010609060101010101" pitchFamily="49" charset="-122"/>
                <a:ea typeface="黑体" panose="02010609060101010101" pitchFamily="49" charset="-122"/>
              </a:rPr>
              <a:t>估计出</a:t>
            </a:r>
            <a:r>
              <a:rPr lang="zh-CN" altLang="en-US" b="1" dirty="0">
                <a:latin typeface="黑体" panose="02010609060101010101" pitchFamily="49" charset="-122"/>
                <a:ea typeface="黑体" panose="02010609060101010101" pitchFamily="49" charset="-122"/>
              </a:rPr>
              <a:t>后验概率        。</a:t>
            </a:r>
          </a:p>
          <a:p>
            <a:endParaRPr lang="zh-CN" altLang="en-US" b="1" dirty="0">
              <a:latin typeface="黑体" panose="02010609060101010101" pitchFamily="49" charset="-122"/>
              <a:ea typeface="黑体" panose="02010609060101010101" pitchFamily="49" charset="-122"/>
            </a:endParaRPr>
          </a:p>
          <a:p>
            <a:r>
              <a:rPr lang="zh-CN" altLang="en-US" b="1" dirty="0">
                <a:latin typeface="黑体" panose="02010609060101010101" pitchFamily="49" charset="-122"/>
                <a:ea typeface="黑体" panose="02010609060101010101" pitchFamily="49" charset="-122"/>
              </a:rPr>
              <a:t>主要有两种策略：</a:t>
            </a:r>
          </a:p>
          <a:p>
            <a:pPr lvl="1"/>
            <a:r>
              <a:rPr lang="zh-CN" altLang="en-US" b="1" dirty="0">
                <a:latin typeface="黑体" panose="02010609060101010101" pitchFamily="49" charset="-122"/>
                <a:ea typeface="黑体" panose="02010609060101010101" pitchFamily="49" charset="-122"/>
              </a:rPr>
              <a:t>判别式模型（</a:t>
            </a:r>
            <a:r>
              <a:rPr lang="en-US" altLang="zh-CN" b="1" dirty="0">
                <a:latin typeface="黑体" panose="02010609060101010101" pitchFamily="49" charset="-122"/>
                <a:ea typeface="黑体" panose="02010609060101010101" pitchFamily="49" charset="-122"/>
              </a:rPr>
              <a:t>discriminative models</a:t>
            </a:r>
            <a:r>
              <a:rPr lang="zh-CN" altLang="en-US" b="1" dirty="0">
                <a:latin typeface="黑体" panose="02010609060101010101" pitchFamily="49" charset="-122"/>
                <a:ea typeface="黑体" panose="02010609060101010101" pitchFamily="49" charset="-122"/>
              </a:rPr>
              <a:t>）</a:t>
            </a:r>
          </a:p>
          <a:p>
            <a:pPr lvl="2"/>
            <a:r>
              <a:rPr lang="zh-CN" altLang="en-US" b="1" dirty="0">
                <a:latin typeface="黑体" panose="02010609060101010101" pitchFamily="49" charset="-122"/>
                <a:ea typeface="黑体" panose="02010609060101010101" pitchFamily="49" charset="-122"/>
              </a:rPr>
              <a:t>给定   ，通过直接建模</a:t>
            </a:r>
            <a:r>
              <a:rPr lang="en-US" altLang="zh-CN" b="1" dirty="0">
                <a:latin typeface="黑体" panose="02010609060101010101" pitchFamily="49" charset="-122"/>
                <a:ea typeface="黑体" panose="02010609060101010101" pitchFamily="49" charset="-122"/>
              </a:rPr>
              <a:t>        , </a:t>
            </a:r>
            <a:r>
              <a:rPr lang="zh-CN" altLang="en-US" b="1" dirty="0">
                <a:latin typeface="黑体" panose="02010609060101010101" pitchFamily="49" charset="-122"/>
                <a:ea typeface="黑体" panose="02010609060101010101" pitchFamily="49" charset="-122"/>
              </a:rPr>
              <a:t>来预测</a:t>
            </a:r>
          </a:p>
          <a:p>
            <a:pPr lvl="2"/>
            <a:r>
              <a:rPr lang="zh-CN" altLang="en-US" b="1" dirty="0">
                <a:latin typeface="黑体" panose="02010609060101010101" pitchFamily="49" charset="-122"/>
                <a:ea typeface="黑体" panose="02010609060101010101" pitchFamily="49" charset="-122"/>
              </a:rPr>
              <a:t>决策树，</a:t>
            </a:r>
            <a:r>
              <a:rPr lang="en-US" altLang="zh-CN" b="1" dirty="0">
                <a:latin typeface="黑体" panose="02010609060101010101" pitchFamily="49" charset="-122"/>
                <a:ea typeface="黑体" panose="02010609060101010101" pitchFamily="49" charset="-122"/>
              </a:rPr>
              <a:t>BP</a:t>
            </a:r>
            <a:r>
              <a:rPr lang="zh-CN" altLang="en-US" b="1" dirty="0">
                <a:latin typeface="黑体" panose="02010609060101010101" pitchFamily="49" charset="-122"/>
                <a:ea typeface="黑体" panose="02010609060101010101" pitchFamily="49" charset="-122"/>
              </a:rPr>
              <a:t>神经网络，支持向量机</a:t>
            </a:r>
          </a:p>
          <a:p>
            <a:pPr lvl="1"/>
            <a:r>
              <a:rPr lang="zh-CN" altLang="en-US" b="1" dirty="0">
                <a:latin typeface="黑体" panose="02010609060101010101" pitchFamily="49" charset="-122"/>
                <a:ea typeface="黑体" panose="02010609060101010101" pitchFamily="49" charset="-122"/>
              </a:rPr>
              <a:t>生成式模型（</a:t>
            </a:r>
            <a:r>
              <a:rPr lang="en-US" altLang="zh-CN" b="1" dirty="0">
                <a:latin typeface="黑体" panose="02010609060101010101" pitchFamily="49" charset="-122"/>
                <a:ea typeface="黑体" panose="02010609060101010101" pitchFamily="49" charset="-122"/>
              </a:rPr>
              <a:t>generative models</a:t>
            </a:r>
            <a:r>
              <a:rPr lang="zh-CN" altLang="en-US" b="1" dirty="0">
                <a:latin typeface="黑体" panose="02010609060101010101" pitchFamily="49" charset="-122"/>
                <a:ea typeface="黑体" panose="02010609060101010101" pitchFamily="49" charset="-122"/>
              </a:rPr>
              <a:t>）</a:t>
            </a:r>
          </a:p>
          <a:p>
            <a:pPr lvl="2"/>
            <a:r>
              <a:rPr lang="zh-CN" altLang="en-US" b="1" dirty="0">
                <a:latin typeface="黑体" panose="02010609060101010101" pitchFamily="49" charset="-122"/>
                <a:ea typeface="黑体" panose="02010609060101010101" pitchFamily="49" charset="-122"/>
              </a:rPr>
              <a:t>先对联合概率分布        建模，再由此获得</a:t>
            </a:r>
          </a:p>
          <a:p>
            <a:pPr lvl="2"/>
            <a:r>
              <a:rPr lang="zh-CN" altLang="en-US" b="1" dirty="0">
                <a:latin typeface="黑体" panose="02010609060101010101" pitchFamily="49" charset="-122"/>
                <a:ea typeface="黑体" panose="02010609060101010101" pitchFamily="49" charset="-122"/>
              </a:rPr>
              <a:t>生成式模型考虑</a:t>
            </a:r>
          </a:p>
          <a:p>
            <a:pPr lvl="2"/>
            <a:endParaRPr lang="zh-CN" altLang="en-US" dirty="0"/>
          </a:p>
          <a:p>
            <a:pPr lvl="2"/>
            <a:endParaRPr lang="zh-CN" altLang="en-US" dirty="0"/>
          </a:p>
          <a:p>
            <a:endParaRPr lang="zh-CN" altLang="en-US" dirty="0"/>
          </a:p>
          <a:p>
            <a:endParaRPr lang="en-US" altLang="zh-CN" dirty="0"/>
          </a:p>
          <a:p>
            <a:endParaRPr lang="en-US" altLang="zh-CN" dirty="0"/>
          </a:p>
        </p:txBody>
      </p:sp>
      <p:graphicFrame>
        <p:nvGraphicFramePr>
          <p:cNvPr id="16" name="对象 15"/>
          <p:cNvGraphicFramePr>
            <a:graphicFrameLocks noChangeAspect="1"/>
          </p:cNvGraphicFramePr>
          <p:nvPr>
            <p:extLst>
              <p:ext uri="{D42A27DB-BD31-4B8C-83A1-F6EECF244321}">
                <p14:modId xmlns:p14="http://schemas.microsoft.com/office/powerpoint/2010/main" val="3404927370"/>
              </p:ext>
            </p:extLst>
          </p:nvPr>
        </p:nvGraphicFramePr>
        <p:xfrm>
          <a:off x="1526884" y="1396106"/>
          <a:ext cx="943557" cy="329407"/>
        </p:xfrm>
        <a:graphic>
          <a:graphicData uri="http://schemas.openxmlformats.org/presentationml/2006/ole">
            <mc:AlternateContent xmlns:mc="http://schemas.openxmlformats.org/markup-compatibility/2006">
              <mc:Choice xmlns:v="urn:schemas-microsoft-com:vml" Requires="v">
                <p:oleObj spid="_x0000_s73762" name="Formula" r:id="rId3" imgW="505800" imgH="177840" progId="Equation.Ribbit">
                  <p:embed/>
                </p:oleObj>
              </mc:Choice>
              <mc:Fallback>
                <p:oleObj name="Formula" r:id="rId3" imgW="505800" imgH="177840" progId="Equation.Ribbit">
                  <p:embed/>
                  <p:pic>
                    <p:nvPicPr>
                      <p:cNvPr id="0" name=""/>
                      <p:cNvPicPr/>
                      <p:nvPr/>
                    </p:nvPicPr>
                    <p:blipFill>
                      <a:blip r:embed="rId4"/>
                      <a:stretch>
                        <a:fillRect/>
                      </a:stretch>
                    </p:blipFill>
                    <p:spPr>
                      <a:xfrm>
                        <a:off x="1526884" y="1396106"/>
                        <a:ext cx="943557" cy="329407"/>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2804325353"/>
              </p:ext>
            </p:extLst>
          </p:nvPr>
        </p:nvGraphicFramePr>
        <p:xfrm>
          <a:off x="5876771" y="2562880"/>
          <a:ext cx="943557" cy="329407"/>
        </p:xfrm>
        <a:graphic>
          <a:graphicData uri="http://schemas.openxmlformats.org/presentationml/2006/ole">
            <mc:AlternateContent xmlns:mc="http://schemas.openxmlformats.org/markup-compatibility/2006">
              <mc:Choice xmlns:v="urn:schemas-microsoft-com:vml" Requires="v">
                <p:oleObj spid="_x0000_s73763" name="Formula" r:id="rId5" imgW="505800" imgH="177840" progId="Equation.Ribbit">
                  <p:embed/>
                </p:oleObj>
              </mc:Choice>
              <mc:Fallback>
                <p:oleObj name="Formula" r:id="rId5" imgW="505800" imgH="177840" progId="Equation.Ribbit">
                  <p:embed/>
                  <p:pic>
                    <p:nvPicPr>
                      <p:cNvPr id="0" name=""/>
                      <p:cNvPicPr/>
                      <p:nvPr/>
                    </p:nvPicPr>
                    <p:blipFill>
                      <a:blip r:embed="rId4"/>
                      <a:stretch>
                        <a:fillRect/>
                      </a:stretch>
                    </p:blipFill>
                    <p:spPr>
                      <a:xfrm>
                        <a:off x="5876771" y="2562880"/>
                        <a:ext cx="943557" cy="329407"/>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1393259610"/>
              </p:ext>
            </p:extLst>
          </p:nvPr>
        </p:nvGraphicFramePr>
        <p:xfrm>
          <a:off x="3898029" y="4114425"/>
          <a:ext cx="760896" cy="265638"/>
        </p:xfrm>
        <a:graphic>
          <a:graphicData uri="http://schemas.openxmlformats.org/presentationml/2006/ole">
            <mc:AlternateContent xmlns:mc="http://schemas.openxmlformats.org/markup-compatibility/2006">
              <mc:Choice xmlns:v="urn:schemas-microsoft-com:vml" Requires="v">
                <p:oleObj spid="_x0000_s73764" name="Formula" r:id="rId6" imgW="505800" imgH="177840" progId="Equation.Ribbit">
                  <p:embed/>
                </p:oleObj>
              </mc:Choice>
              <mc:Fallback>
                <p:oleObj name="Formula" r:id="rId6" imgW="505800" imgH="177840" progId="Equation.Ribbit">
                  <p:embed/>
                  <p:pic>
                    <p:nvPicPr>
                      <p:cNvPr id="0" name=""/>
                      <p:cNvPicPr/>
                      <p:nvPr/>
                    </p:nvPicPr>
                    <p:blipFill>
                      <a:blip r:embed="rId4"/>
                      <a:stretch>
                        <a:fillRect/>
                      </a:stretch>
                    </p:blipFill>
                    <p:spPr>
                      <a:xfrm>
                        <a:off x="3898029" y="4114425"/>
                        <a:ext cx="760896" cy="265638"/>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1347364181"/>
              </p:ext>
            </p:extLst>
          </p:nvPr>
        </p:nvGraphicFramePr>
        <p:xfrm>
          <a:off x="1906588" y="4156225"/>
          <a:ext cx="184150" cy="223838"/>
        </p:xfrm>
        <a:graphic>
          <a:graphicData uri="http://schemas.openxmlformats.org/presentationml/2006/ole">
            <mc:AlternateContent xmlns:mc="http://schemas.openxmlformats.org/markup-compatibility/2006">
              <mc:Choice xmlns:v="urn:schemas-microsoft-com:vml" Requires="v">
                <p:oleObj spid="_x0000_s73765" name="Formula" r:id="rId7" imgW="97920" imgH="120960" progId="Equation.Ribbit">
                  <p:embed/>
                </p:oleObj>
              </mc:Choice>
              <mc:Fallback>
                <p:oleObj name="Formula" r:id="rId7" imgW="97920" imgH="120960" progId="Equation.Ribbit">
                  <p:embed/>
                  <p:pic>
                    <p:nvPicPr>
                      <p:cNvPr id="0" name=""/>
                      <p:cNvPicPr/>
                      <p:nvPr/>
                    </p:nvPicPr>
                    <p:blipFill>
                      <a:blip r:embed="rId8"/>
                      <a:stretch>
                        <a:fillRect/>
                      </a:stretch>
                    </p:blipFill>
                    <p:spPr>
                      <a:xfrm>
                        <a:off x="1906588" y="4156225"/>
                        <a:ext cx="184150" cy="223838"/>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2681888405"/>
              </p:ext>
            </p:extLst>
          </p:nvPr>
        </p:nvGraphicFramePr>
        <p:xfrm>
          <a:off x="5760941" y="4173905"/>
          <a:ext cx="107950" cy="177800"/>
        </p:xfrm>
        <a:graphic>
          <a:graphicData uri="http://schemas.openxmlformats.org/presentationml/2006/ole">
            <mc:AlternateContent xmlns:mc="http://schemas.openxmlformats.org/markup-compatibility/2006">
              <mc:Choice xmlns:v="urn:schemas-microsoft-com:vml" Requires="v">
                <p:oleObj spid="_x0000_s73766" name="Formula" r:id="rId9" imgW="71280" imgH="119520" progId="Equation.Ribbit">
                  <p:embed/>
                </p:oleObj>
              </mc:Choice>
              <mc:Fallback>
                <p:oleObj name="Formula" r:id="rId9" imgW="71280" imgH="119520" progId="Equation.Ribbit">
                  <p:embed/>
                  <p:pic>
                    <p:nvPicPr>
                      <p:cNvPr id="0" name=""/>
                      <p:cNvPicPr/>
                      <p:nvPr/>
                    </p:nvPicPr>
                    <p:blipFill>
                      <a:blip r:embed="rId10"/>
                      <a:stretch>
                        <a:fillRect/>
                      </a:stretch>
                    </p:blipFill>
                    <p:spPr>
                      <a:xfrm>
                        <a:off x="5760941" y="4173905"/>
                        <a:ext cx="107950" cy="177800"/>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188257169"/>
              </p:ext>
            </p:extLst>
          </p:nvPr>
        </p:nvGraphicFramePr>
        <p:xfrm>
          <a:off x="3363333" y="5081454"/>
          <a:ext cx="666750" cy="261938"/>
        </p:xfrm>
        <a:graphic>
          <a:graphicData uri="http://schemas.openxmlformats.org/presentationml/2006/ole">
            <mc:AlternateContent xmlns:mc="http://schemas.openxmlformats.org/markup-compatibility/2006">
              <mc:Choice xmlns:v="urn:schemas-microsoft-com:vml" Requires="v">
                <p:oleObj spid="_x0000_s73767" name="Formula" r:id="rId11" imgW="444600" imgH="176760" progId="Equation.Ribbit">
                  <p:embed/>
                </p:oleObj>
              </mc:Choice>
              <mc:Fallback>
                <p:oleObj name="Formula" r:id="rId11" imgW="444600" imgH="176760" progId="Equation.Ribbit">
                  <p:embed/>
                  <p:pic>
                    <p:nvPicPr>
                      <p:cNvPr id="0" name=""/>
                      <p:cNvPicPr/>
                      <p:nvPr/>
                    </p:nvPicPr>
                    <p:blipFill>
                      <a:blip r:embed="rId12"/>
                      <a:stretch>
                        <a:fillRect/>
                      </a:stretch>
                    </p:blipFill>
                    <p:spPr>
                      <a:xfrm>
                        <a:off x="3363333" y="5081454"/>
                        <a:ext cx="666750" cy="261938"/>
                      </a:xfrm>
                      <a:prstGeom prst="rect">
                        <a:avLst/>
                      </a:prstGeom>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1619147552"/>
              </p:ext>
            </p:extLst>
          </p:nvPr>
        </p:nvGraphicFramePr>
        <p:xfrm>
          <a:off x="6059432" y="5081454"/>
          <a:ext cx="760896" cy="265638"/>
        </p:xfrm>
        <a:graphic>
          <a:graphicData uri="http://schemas.openxmlformats.org/presentationml/2006/ole">
            <mc:AlternateContent xmlns:mc="http://schemas.openxmlformats.org/markup-compatibility/2006">
              <mc:Choice xmlns:v="urn:schemas-microsoft-com:vml" Requires="v">
                <p:oleObj spid="_x0000_s73768" name="Formula" r:id="rId13" imgW="505800" imgH="177840" progId="Equation.Ribbit">
                  <p:embed/>
                </p:oleObj>
              </mc:Choice>
              <mc:Fallback>
                <p:oleObj name="Formula" r:id="rId13" imgW="505800" imgH="177840" progId="Equation.Ribbit">
                  <p:embed/>
                  <p:pic>
                    <p:nvPicPr>
                      <p:cNvPr id="0" name=""/>
                      <p:cNvPicPr/>
                      <p:nvPr/>
                    </p:nvPicPr>
                    <p:blipFill>
                      <a:blip r:embed="rId4"/>
                      <a:stretch>
                        <a:fillRect/>
                      </a:stretch>
                    </p:blipFill>
                    <p:spPr>
                      <a:xfrm>
                        <a:off x="6059432" y="5081454"/>
                        <a:ext cx="760896" cy="265638"/>
                      </a:xfrm>
                      <a:prstGeom prst="rect">
                        <a:avLst/>
                      </a:prstGeom>
                    </p:spPr>
                  </p:pic>
                </p:oleObj>
              </mc:Fallback>
            </mc:AlternateContent>
          </a:graphicData>
        </a:graphic>
      </p:graphicFrame>
      <p:grpSp>
        <p:nvGrpSpPr>
          <p:cNvPr id="10" name="组合 9"/>
          <p:cNvGrpSpPr/>
          <p:nvPr/>
        </p:nvGrpSpPr>
        <p:grpSpPr>
          <a:xfrm>
            <a:off x="3562427" y="5536052"/>
            <a:ext cx="3681341" cy="655316"/>
            <a:chOff x="3562427" y="5536052"/>
            <a:chExt cx="3681341" cy="655316"/>
          </a:xfrm>
        </p:grpSpPr>
        <p:graphicFrame>
          <p:nvGraphicFramePr>
            <p:cNvPr id="24" name="对象 23"/>
            <p:cNvGraphicFramePr>
              <a:graphicFrameLocks noChangeAspect="1"/>
            </p:cNvGraphicFramePr>
            <p:nvPr>
              <p:extLst>
                <p:ext uri="{D42A27DB-BD31-4B8C-83A1-F6EECF244321}">
                  <p14:modId xmlns:p14="http://schemas.microsoft.com/office/powerpoint/2010/main" val="2673874354"/>
                </p:ext>
              </p:extLst>
            </p:nvPr>
          </p:nvGraphicFramePr>
          <p:xfrm>
            <a:off x="3562427" y="5536052"/>
            <a:ext cx="2059305" cy="655316"/>
          </p:xfrm>
          <a:graphic>
            <a:graphicData uri="http://schemas.openxmlformats.org/presentationml/2006/ole">
              <mc:AlternateContent xmlns:mc="http://schemas.openxmlformats.org/markup-compatibility/2006">
                <mc:Choice xmlns:v="urn:schemas-microsoft-com:vml" Requires="v">
                  <p:oleObj spid="_x0000_s73769" name="Formula" r:id="rId14" imgW="1188720" imgH="381240" progId="Equation.Ribbit">
                    <p:embed/>
                  </p:oleObj>
                </mc:Choice>
                <mc:Fallback>
                  <p:oleObj name="Formula" r:id="rId14" imgW="1188720" imgH="381240" progId="Equation.Ribbit">
                    <p:embed/>
                    <p:pic>
                      <p:nvPicPr>
                        <p:cNvPr id="0" name=""/>
                        <p:cNvPicPr/>
                        <p:nvPr/>
                      </p:nvPicPr>
                      <p:blipFill>
                        <a:blip r:embed="rId15"/>
                        <a:stretch>
                          <a:fillRect/>
                        </a:stretch>
                      </p:blipFill>
                      <p:spPr>
                        <a:xfrm>
                          <a:off x="3562427" y="5536052"/>
                          <a:ext cx="2059305" cy="655316"/>
                        </a:xfrm>
                        <a:prstGeom prst="rect">
                          <a:avLst/>
                        </a:prstGeom>
                      </p:spPr>
                    </p:pic>
                  </p:oleObj>
                </mc:Fallback>
              </mc:AlternateContent>
            </a:graphicData>
          </a:graphic>
        </p:graphicFrame>
        <p:pic>
          <p:nvPicPr>
            <p:cNvPr id="3" name="图片 2"/>
            <p:cNvPicPr>
              <a:picLocks noChangeAspect="1"/>
            </p:cNvPicPr>
            <p:nvPr/>
          </p:nvPicPr>
          <p:blipFill>
            <a:blip r:embed="rId16"/>
            <a:stretch>
              <a:fillRect/>
            </a:stretch>
          </p:blipFill>
          <p:spPr>
            <a:xfrm>
              <a:off x="6727195" y="5721552"/>
              <a:ext cx="516573" cy="284315"/>
            </a:xfrm>
            <a:prstGeom prst="rect">
              <a:avLst/>
            </a:prstGeom>
          </p:spPr>
        </p:pic>
      </p:grpSp>
    </p:spTree>
    <p:extLst>
      <p:ext uri="{BB962C8B-B14F-4D97-AF65-F5344CB8AC3E}">
        <p14:creationId xmlns:p14="http://schemas.microsoft.com/office/powerpoint/2010/main" val="468134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6926" y="131053"/>
            <a:ext cx="7886700" cy="570310"/>
          </a:xfrm>
        </p:spPr>
        <p:txBody>
          <a:bodyPr vert="horz" lIns="91440" tIns="45720" rIns="91440" bIns="45720" rtlCol="0" anchor="ctr">
            <a:normAutofit fontScale="90000"/>
          </a:bodyPr>
          <a:lstStyle/>
          <a:p>
            <a:r>
              <a:rPr altLang="en-US" dirty="0">
                <a:latin typeface="黑体" panose="02010609060101010101" pitchFamily="49" charset="-122"/>
                <a:ea typeface="黑体" panose="02010609060101010101" pitchFamily="49" charset="-122"/>
              </a:rPr>
              <a:t>场 景</a:t>
            </a:r>
            <a:endParaRPr altLang="zh-CN" dirty="0">
              <a:latin typeface="黑体" panose="02010609060101010101" pitchFamily="49" charset="-122"/>
              <a:ea typeface="黑体" panose="02010609060101010101" pitchFamily="49" charset="-122"/>
            </a:endParaRPr>
          </a:p>
        </p:txBody>
      </p:sp>
      <p:sp>
        <p:nvSpPr>
          <p:cNvPr id="17411" name="内容占位符 2"/>
          <p:cNvSpPr>
            <a:spLocks noGrp="1"/>
          </p:cNvSpPr>
          <p:nvPr>
            <p:ph idx="1"/>
          </p:nvPr>
        </p:nvSpPr>
        <p:spPr>
          <a:xfrm>
            <a:off x="246926" y="1258595"/>
            <a:ext cx="8317706" cy="3788569"/>
          </a:xfrm>
        </p:spPr>
        <p:txBody>
          <a:bodyPr>
            <a:normAutofit/>
          </a:bodyPr>
          <a:lstStyle/>
          <a:p>
            <a:pPr eaLnBrk="1" hangingPunct="1">
              <a:lnSpc>
                <a:spcPct val="150000"/>
              </a:lnSpc>
            </a:pPr>
            <a:r>
              <a:rPr altLang="en-US" sz="2000" dirty="0">
                <a:latin typeface="黑体" panose="02010609060101010101" pitchFamily="49" charset="-122"/>
                <a:ea typeface="黑体" panose="02010609060101010101" pitchFamily="49" charset="-122"/>
              </a:rPr>
              <a:t> 朴素贝叶斯算法是有监督的学习算法，解决的是</a:t>
            </a:r>
            <a:r>
              <a:rPr altLang="en-US" sz="2000" dirty="0">
                <a:solidFill>
                  <a:srgbClr val="FF0000"/>
                </a:solidFill>
                <a:latin typeface="黑体" panose="02010609060101010101" pitchFamily="49" charset="-122"/>
                <a:ea typeface="黑体" panose="02010609060101010101" pitchFamily="49" charset="-122"/>
              </a:rPr>
              <a:t>分类问题</a:t>
            </a:r>
            <a:r>
              <a:rPr altLang="en-US" sz="2000" dirty="0">
                <a:latin typeface="黑体" panose="02010609060101010101" pitchFamily="49" charset="-122"/>
                <a:ea typeface="黑体" panose="02010609060101010101" pitchFamily="49" charset="-122"/>
              </a:rPr>
              <a:t>。如客户是否流失、是否值得投资、信用等级评定等多分类问题。</a:t>
            </a:r>
            <a:endParaRPr lang="en-US" altLang="zh-CN" sz="2000" dirty="0">
              <a:latin typeface="黑体" panose="02010609060101010101" pitchFamily="49" charset="-122"/>
              <a:ea typeface="黑体" panose="02010609060101010101" pitchFamily="49" charset="-122"/>
            </a:endParaRPr>
          </a:p>
          <a:p>
            <a:pPr eaLnBrk="1" hangingPunct="1">
              <a:lnSpc>
                <a:spcPct val="150000"/>
              </a:lnSpc>
            </a:pPr>
            <a:r>
              <a:rPr altLang="en-US" sz="2000" b="1" dirty="0">
                <a:solidFill>
                  <a:srgbClr val="FF0000"/>
                </a:solidFill>
                <a:latin typeface="黑体" panose="02010609060101010101" pitchFamily="49" charset="-122"/>
                <a:ea typeface="黑体" panose="02010609060101010101" pitchFamily="49" charset="-122"/>
              </a:rPr>
              <a:t>优点</a:t>
            </a:r>
            <a:r>
              <a:rPr lang="en-US" altLang="zh-CN" sz="2000" b="1" dirty="0">
                <a:solidFill>
                  <a:srgbClr val="FF0000"/>
                </a:solidFill>
                <a:latin typeface="黑体" panose="02010609060101010101" pitchFamily="49" charset="-122"/>
                <a:ea typeface="黑体" panose="02010609060101010101" pitchFamily="49" charset="-122"/>
              </a:rPr>
              <a:t>:</a:t>
            </a:r>
            <a:r>
              <a:rPr altLang="en-US" sz="2000" b="1" dirty="0">
                <a:latin typeface="黑体" panose="02010609060101010101" pitchFamily="49" charset="-122"/>
                <a:ea typeface="黑体" panose="02010609060101010101" pitchFamily="49" charset="-122"/>
              </a:rPr>
              <a:t>在于简单易懂、学习效率高、在某些领域（垃圾邮件、</a:t>
            </a:r>
            <a:r>
              <a:rPr lang="zh-CN" altLang="en-US" sz="2000" b="1" dirty="0">
                <a:latin typeface="黑体" panose="02010609060101010101" pitchFamily="49" charset="-122"/>
                <a:ea typeface="黑体" panose="02010609060101010101" pitchFamily="49" charset="-122"/>
              </a:rPr>
              <a:t>文本</a:t>
            </a:r>
            <a:r>
              <a:rPr altLang="en-US" sz="2000" b="1" dirty="0">
                <a:latin typeface="黑体" panose="02010609060101010101" pitchFamily="49" charset="-122"/>
                <a:ea typeface="黑体" panose="02010609060101010101" pitchFamily="49" charset="-122"/>
              </a:rPr>
              <a:t>分类）的分类问题中能够与决策树、神经网络相媲美。</a:t>
            </a:r>
            <a:endParaRPr lang="en-US" altLang="zh-CN" sz="2000" b="1" dirty="0">
              <a:latin typeface="黑体" panose="02010609060101010101" pitchFamily="49" charset="-122"/>
              <a:ea typeface="黑体" panose="02010609060101010101" pitchFamily="49" charset="-122"/>
            </a:endParaRPr>
          </a:p>
          <a:p>
            <a:pPr eaLnBrk="1" hangingPunct="1">
              <a:lnSpc>
                <a:spcPct val="150000"/>
              </a:lnSpc>
            </a:pPr>
            <a:r>
              <a:rPr altLang="en-US" sz="2000" b="1" dirty="0">
                <a:solidFill>
                  <a:srgbClr val="FF0000"/>
                </a:solidFill>
                <a:latin typeface="黑体" panose="02010609060101010101" pitchFamily="49" charset="-122"/>
                <a:ea typeface="黑体" panose="02010609060101010101" pitchFamily="49" charset="-122"/>
              </a:rPr>
              <a:t>缺点</a:t>
            </a:r>
            <a:r>
              <a:rPr lang="en-US" altLang="zh-CN" sz="2000" b="1" dirty="0">
                <a:latin typeface="黑体" panose="02010609060101010101" pitchFamily="49" charset="-122"/>
                <a:ea typeface="黑体" panose="02010609060101010101" pitchFamily="49" charset="-122"/>
              </a:rPr>
              <a:t>:</a:t>
            </a:r>
            <a:r>
              <a:rPr altLang="en-US" sz="2000" dirty="0">
                <a:latin typeface="黑体" panose="02010609060101010101" pitchFamily="49" charset="-122"/>
                <a:ea typeface="黑体" panose="02010609060101010101" pitchFamily="49" charset="-122"/>
              </a:rPr>
              <a:t>由于该算法以自变量之间的独立（条件特征独立）性和连续变量的正态性假设为前提，就会导致算法精度在某种程度上受影响。</a:t>
            </a:r>
            <a:br>
              <a:rPr altLang="en-US" sz="2000" dirty="0">
                <a:latin typeface="黑体" panose="02010609060101010101" pitchFamily="49" charset="-122"/>
                <a:ea typeface="黑体" panose="02010609060101010101" pitchFamily="49" charset="-122"/>
              </a:rPr>
            </a:br>
            <a:endParaRPr altLang="en-US" sz="2000" dirty="0">
              <a:latin typeface="黑体" panose="02010609060101010101" pitchFamily="49" charset="-122"/>
              <a:ea typeface="黑体" panose="02010609060101010101" pitchFamily="49" charset="-122"/>
            </a:endParaRPr>
          </a:p>
          <a:p>
            <a:pPr eaLnBrk="1" hangingPunct="1">
              <a:lnSpc>
                <a:spcPct val="150000"/>
              </a:lnSpc>
            </a:pPr>
            <a:endParaRPr altLang="en-US" sz="2000" dirty="0">
              <a:latin typeface="+mn-ea"/>
              <a:ea typeface="+mn-ea"/>
            </a:endParaRPr>
          </a:p>
        </p:txBody>
      </p:sp>
    </p:spTree>
    <p:extLst>
      <p:ext uri="{BB962C8B-B14F-4D97-AF65-F5344CB8AC3E}">
        <p14:creationId xmlns:p14="http://schemas.microsoft.com/office/powerpoint/2010/main" val="17243423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贝叶斯决策论</a:t>
            </a:r>
          </a:p>
        </p:txBody>
      </p:sp>
      <p:sp>
        <p:nvSpPr>
          <p:cNvPr id="2" name="内容占位符 1"/>
          <p:cNvSpPr>
            <a:spLocks noGrp="1"/>
          </p:cNvSpPr>
          <p:nvPr>
            <p:ph sz="quarter" idx="14"/>
          </p:nvPr>
        </p:nvSpPr>
        <p:spPr>
          <a:xfrm>
            <a:off x="173851" y="1040892"/>
            <a:ext cx="8970149" cy="4197314"/>
          </a:xfrm>
        </p:spPr>
        <p:txBody>
          <a:bodyPr>
            <a:normAutofit/>
          </a:bodyPr>
          <a:lstStyle/>
          <a:p>
            <a:r>
              <a:rPr lang="zh-CN" altLang="en-US" b="1" dirty="0">
                <a:latin typeface="黑体" panose="02010609060101010101" pitchFamily="49" charset="-122"/>
                <a:ea typeface="黑体" panose="02010609060101010101" pitchFamily="49" charset="-122"/>
              </a:rPr>
              <a:t>生成式模型</a:t>
            </a:r>
          </a:p>
          <a:p>
            <a:pPr marL="0" indent="0">
              <a:buNone/>
            </a:pPr>
            <a:endParaRPr lang="zh-CN" altLang="en-US" dirty="0"/>
          </a:p>
          <a:p>
            <a:pPr marL="0" indent="0">
              <a:buNone/>
            </a:pPr>
            <a:endParaRPr lang="zh-CN" altLang="en-US" dirty="0"/>
          </a:p>
          <a:p>
            <a:pPr marL="0" indent="0">
              <a:buNone/>
            </a:pPr>
            <a:endParaRPr lang="zh-CN" altLang="en-US" dirty="0"/>
          </a:p>
        </p:txBody>
      </p:sp>
      <p:graphicFrame>
        <p:nvGraphicFramePr>
          <p:cNvPr id="19" name="对象 18"/>
          <p:cNvGraphicFramePr>
            <a:graphicFrameLocks noChangeAspect="1"/>
          </p:cNvGraphicFramePr>
          <p:nvPr>
            <p:extLst>
              <p:ext uri="{D42A27DB-BD31-4B8C-83A1-F6EECF244321}">
                <p14:modId xmlns:p14="http://schemas.microsoft.com/office/powerpoint/2010/main" val="992937848"/>
              </p:ext>
            </p:extLst>
          </p:nvPr>
        </p:nvGraphicFramePr>
        <p:xfrm>
          <a:off x="2985693" y="1492286"/>
          <a:ext cx="2232191" cy="710332"/>
        </p:xfrm>
        <a:graphic>
          <a:graphicData uri="http://schemas.openxmlformats.org/presentationml/2006/ole">
            <mc:AlternateContent xmlns:mc="http://schemas.openxmlformats.org/markup-compatibility/2006">
              <mc:Choice xmlns:v="urn:schemas-microsoft-com:vml" Requires="v">
                <p:oleObj spid="_x0000_s10924" name="Formula" r:id="rId3" imgW="1188720" imgH="381240" progId="Equation.Ribbit">
                  <p:embed/>
                </p:oleObj>
              </mc:Choice>
              <mc:Fallback>
                <p:oleObj name="Formula" r:id="rId3" imgW="1188720" imgH="381240" progId="Equation.Ribbit">
                  <p:embed/>
                  <p:pic>
                    <p:nvPicPr>
                      <p:cNvPr id="0" name=""/>
                      <p:cNvPicPr/>
                      <p:nvPr/>
                    </p:nvPicPr>
                    <p:blipFill>
                      <a:blip r:embed="rId4"/>
                      <a:stretch>
                        <a:fillRect/>
                      </a:stretch>
                    </p:blipFill>
                    <p:spPr>
                      <a:xfrm>
                        <a:off x="2985693" y="1492286"/>
                        <a:ext cx="2232191" cy="710332"/>
                      </a:xfrm>
                      <a:prstGeom prst="rect">
                        <a:avLst/>
                      </a:prstGeom>
                    </p:spPr>
                  </p:pic>
                </p:oleObj>
              </mc:Fallback>
            </mc:AlternateContent>
          </a:graphicData>
        </a:graphic>
      </p:graphicFrame>
      <p:pic>
        <p:nvPicPr>
          <p:cNvPr id="24" name="图片 23"/>
          <p:cNvPicPr>
            <a:picLocks noChangeAspect="1"/>
          </p:cNvPicPr>
          <p:nvPr/>
        </p:nvPicPr>
        <p:blipFill>
          <a:blip r:embed="rId5"/>
          <a:stretch>
            <a:fillRect/>
          </a:stretch>
        </p:blipFill>
        <p:spPr>
          <a:xfrm>
            <a:off x="7715427" y="1607467"/>
            <a:ext cx="628597" cy="345972"/>
          </a:xfrm>
          <a:prstGeom prst="rect">
            <a:avLst/>
          </a:prstGeom>
        </p:spPr>
      </p:pic>
    </p:spTree>
    <p:extLst>
      <p:ext uri="{BB962C8B-B14F-4D97-AF65-F5344CB8AC3E}">
        <p14:creationId xmlns:p14="http://schemas.microsoft.com/office/powerpoint/2010/main" val="6295432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对象 20"/>
          <p:cNvGraphicFramePr>
            <a:graphicFrameLocks noChangeAspect="1"/>
          </p:cNvGraphicFramePr>
          <p:nvPr/>
        </p:nvGraphicFramePr>
        <p:xfrm>
          <a:off x="2895600" y="3967471"/>
          <a:ext cx="3209071" cy="789520"/>
        </p:xfrm>
        <a:graphic>
          <a:graphicData uri="http://schemas.openxmlformats.org/presentationml/2006/ole">
            <mc:AlternateContent xmlns:mc="http://schemas.openxmlformats.org/markup-compatibility/2006">
              <mc:Choice xmlns:v="urn:schemas-microsoft-com:vml" Requires="v">
                <p:oleObj spid="_x0000_s42451" name="Formula" r:id="rId3" imgW="1543320" imgH="382320" progId="Equation.Ribbit">
                  <p:embed/>
                </p:oleObj>
              </mc:Choice>
              <mc:Fallback>
                <p:oleObj name="Formula" r:id="rId3" imgW="1543320" imgH="382320" progId="Equation.Ribbit">
                  <p:embed/>
                  <p:pic>
                    <p:nvPicPr>
                      <p:cNvPr id="0" name=""/>
                      <p:cNvPicPr/>
                      <p:nvPr/>
                    </p:nvPicPr>
                    <p:blipFill>
                      <a:blip r:embed="rId4"/>
                      <a:stretch>
                        <a:fillRect/>
                      </a:stretch>
                    </p:blipFill>
                    <p:spPr>
                      <a:xfrm>
                        <a:off x="2895600" y="3967471"/>
                        <a:ext cx="3209071" cy="789520"/>
                      </a:xfrm>
                      <a:prstGeom prst="rect">
                        <a:avLst/>
                      </a:prstGeom>
                    </p:spPr>
                  </p:pic>
                </p:oleObj>
              </mc:Fallback>
            </mc:AlternateContent>
          </a:graphicData>
        </a:graphic>
      </p:graphicFrame>
      <p:sp>
        <p:nvSpPr>
          <p:cNvPr id="4" name="标题 3"/>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贝叶斯决策论</a:t>
            </a:r>
          </a:p>
        </p:txBody>
      </p:sp>
      <p:sp>
        <p:nvSpPr>
          <p:cNvPr id="2" name="内容占位符 1"/>
          <p:cNvSpPr>
            <a:spLocks noGrp="1"/>
          </p:cNvSpPr>
          <p:nvPr>
            <p:ph sz="quarter" idx="14"/>
          </p:nvPr>
        </p:nvSpPr>
        <p:spPr>
          <a:xfrm>
            <a:off x="173851" y="1040892"/>
            <a:ext cx="8970149" cy="4197314"/>
          </a:xfrm>
        </p:spPr>
        <p:txBody>
          <a:bodyPr>
            <a:normAutofit/>
          </a:bodyPr>
          <a:lstStyle/>
          <a:p>
            <a:r>
              <a:rPr lang="zh-CN" altLang="en-US" b="1" dirty="0">
                <a:latin typeface="黑体" panose="02010609060101010101" pitchFamily="49" charset="-122"/>
                <a:ea typeface="黑体" panose="02010609060101010101" pitchFamily="49" charset="-122"/>
              </a:rPr>
              <a:t>生成式模型</a:t>
            </a:r>
          </a:p>
          <a:p>
            <a:pPr marL="0" indent="0">
              <a:buNone/>
            </a:pPr>
            <a:endParaRPr lang="zh-CN" altLang="en-US" dirty="0"/>
          </a:p>
          <a:p>
            <a:pPr marL="0" indent="0">
              <a:buNone/>
            </a:pPr>
            <a:endParaRPr lang="zh-CN" altLang="en-US" dirty="0"/>
          </a:p>
          <a:p>
            <a:pPr marL="0" indent="0">
              <a:buNone/>
            </a:pPr>
            <a:endParaRPr lang="zh-CN" altLang="en-US" dirty="0"/>
          </a:p>
          <a:p>
            <a:pPr marL="228600" lvl="1">
              <a:spcBef>
                <a:spcPts val="1000"/>
              </a:spcBef>
              <a:buClr>
                <a:schemeClr val="tx2"/>
              </a:buClr>
              <a:buSzPct val="100000"/>
              <a:buFont typeface="Wingdings" panose="05000000000000000000" pitchFamily="2" charset="2"/>
              <a:buChar char="p"/>
            </a:pPr>
            <a:r>
              <a:rPr lang="zh-CN" altLang="en-US" sz="2200" b="1" dirty="0">
                <a:latin typeface="黑体" panose="02010609060101010101" pitchFamily="49" charset="-122"/>
                <a:ea typeface="黑体" panose="02010609060101010101" pitchFamily="49" charset="-122"/>
              </a:rPr>
              <a:t>基于贝叶斯定理，        可写成</a:t>
            </a:r>
            <a:endParaRPr lang="en-US" altLang="zh-CN" b="1" dirty="0">
              <a:latin typeface="黑体" panose="02010609060101010101" pitchFamily="49" charset="-122"/>
              <a:ea typeface="黑体" panose="02010609060101010101" pitchFamily="49" charset="-122"/>
            </a:endParaRPr>
          </a:p>
          <a:p>
            <a:endParaRPr lang="en-US" altLang="zh-CN" b="1" dirty="0">
              <a:latin typeface="黑体" panose="02010609060101010101" pitchFamily="49" charset="-122"/>
              <a:ea typeface="黑体" panose="02010609060101010101" pitchFamily="49" charset="-122"/>
            </a:endParaRPr>
          </a:p>
          <a:p>
            <a:endParaRPr lang="en-US" altLang="zh-CN" dirty="0"/>
          </a:p>
        </p:txBody>
      </p:sp>
      <p:graphicFrame>
        <p:nvGraphicFramePr>
          <p:cNvPr id="19" name="对象 18"/>
          <p:cNvGraphicFramePr>
            <a:graphicFrameLocks noChangeAspect="1"/>
          </p:cNvGraphicFramePr>
          <p:nvPr/>
        </p:nvGraphicFramePr>
        <p:xfrm>
          <a:off x="2985693" y="1492286"/>
          <a:ext cx="2232191" cy="710332"/>
        </p:xfrm>
        <a:graphic>
          <a:graphicData uri="http://schemas.openxmlformats.org/presentationml/2006/ole">
            <mc:AlternateContent xmlns:mc="http://schemas.openxmlformats.org/markup-compatibility/2006">
              <mc:Choice xmlns:v="urn:schemas-microsoft-com:vml" Requires="v">
                <p:oleObj spid="_x0000_s42452" name="Formula" r:id="rId5" imgW="1188720" imgH="381240" progId="Equation.Ribbit">
                  <p:embed/>
                </p:oleObj>
              </mc:Choice>
              <mc:Fallback>
                <p:oleObj name="Formula" r:id="rId5" imgW="1188720" imgH="381240" progId="Equation.Ribbit">
                  <p:embed/>
                  <p:pic>
                    <p:nvPicPr>
                      <p:cNvPr id="0" name=""/>
                      <p:cNvPicPr/>
                      <p:nvPr/>
                    </p:nvPicPr>
                    <p:blipFill>
                      <a:blip r:embed="rId6"/>
                      <a:stretch>
                        <a:fillRect/>
                      </a:stretch>
                    </p:blipFill>
                    <p:spPr>
                      <a:xfrm>
                        <a:off x="2985693" y="1492286"/>
                        <a:ext cx="2232191" cy="710332"/>
                      </a:xfrm>
                      <a:prstGeom prst="rect">
                        <a:avLst/>
                      </a:prstGeom>
                    </p:spPr>
                  </p:pic>
                </p:oleObj>
              </mc:Fallback>
            </mc:AlternateContent>
          </a:graphicData>
        </a:graphic>
      </p:graphicFrame>
      <p:graphicFrame>
        <p:nvGraphicFramePr>
          <p:cNvPr id="20" name="对象 19"/>
          <p:cNvGraphicFramePr>
            <a:graphicFrameLocks noChangeAspect="1"/>
          </p:cNvGraphicFramePr>
          <p:nvPr/>
        </p:nvGraphicFramePr>
        <p:xfrm>
          <a:off x="2864530" y="2792953"/>
          <a:ext cx="993095" cy="346596"/>
        </p:xfrm>
        <a:graphic>
          <a:graphicData uri="http://schemas.openxmlformats.org/presentationml/2006/ole">
            <mc:AlternateContent xmlns:mc="http://schemas.openxmlformats.org/markup-compatibility/2006">
              <mc:Choice xmlns:v="urn:schemas-microsoft-com:vml" Requires="v">
                <p:oleObj spid="_x0000_s42453" name="Formula" r:id="rId7" imgW="505800" imgH="177840" progId="Equation.Ribbit">
                  <p:embed/>
                </p:oleObj>
              </mc:Choice>
              <mc:Fallback>
                <p:oleObj name="Formula" r:id="rId7" imgW="505800" imgH="177840" progId="Equation.Ribbit">
                  <p:embed/>
                  <p:pic>
                    <p:nvPicPr>
                      <p:cNvPr id="0" name=""/>
                      <p:cNvPicPr/>
                      <p:nvPr/>
                    </p:nvPicPr>
                    <p:blipFill>
                      <a:blip r:embed="rId8"/>
                      <a:stretch>
                        <a:fillRect/>
                      </a:stretch>
                    </p:blipFill>
                    <p:spPr>
                      <a:xfrm>
                        <a:off x="2864530" y="2792953"/>
                        <a:ext cx="993095" cy="346596"/>
                      </a:xfrm>
                      <a:prstGeom prst="rect">
                        <a:avLst/>
                      </a:prstGeom>
                    </p:spPr>
                  </p:pic>
                </p:oleObj>
              </mc:Fallback>
            </mc:AlternateContent>
          </a:graphicData>
        </a:graphic>
      </p:graphicFrame>
      <p:pic>
        <p:nvPicPr>
          <p:cNvPr id="3" name="图片 2"/>
          <p:cNvPicPr>
            <a:picLocks noChangeAspect="1"/>
          </p:cNvPicPr>
          <p:nvPr/>
        </p:nvPicPr>
        <p:blipFill>
          <a:blip r:embed="rId9"/>
          <a:stretch>
            <a:fillRect/>
          </a:stretch>
        </p:blipFill>
        <p:spPr>
          <a:xfrm>
            <a:off x="7743860" y="4287960"/>
            <a:ext cx="618730" cy="344778"/>
          </a:xfrm>
          <a:prstGeom prst="rect">
            <a:avLst/>
          </a:prstGeom>
        </p:spPr>
      </p:pic>
      <p:pic>
        <p:nvPicPr>
          <p:cNvPr id="24" name="图片 23"/>
          <p:cNvPicPr>
            <a:picLocks noChangeAspect="1"/>
          </p:cNvPicPr>
          <p:nvPr/>
        </p:nvPicPr>
        <p:blipFill>
          <a:blip r:embed="rId10"/>
          <a:stretch>
            <a:fillRect/>
          </a:stretch>
        </p:blipFill>
        <p:spPr>
          <a:xfrm>
            <a:off x="7715427" y="1607467"/>
            <a:ext cx="628597" cy="345972"/>
          </a:xfrm>
          <a:prstGeom prst="rect">
            <a:avLst/>
          </a:prstGeom>
        </p:spPr>
      </p:pic>
    </p:spTree>
    <p:extLst>
      <p:ext uri="{BB962C8B-B14F-4D97-AF65-F5344CB8AC3E}">
        <p14:creationId xmlns:p14="http://schemas.microsoft.com/office/powerpoint/2010/main" val="12756320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对象 20"/>
          <p:cNvGraphicFramePr>
            <a:graphicFrameLocks noChangeAspect="1"/>
          </p:cNvGraphicFramePr>
          <p:nvPr/>
        </p:nvGraphicFramePr>
        <p:xfrm>
          <a:off x="2895600" y="3967471"/>
          <a:ext cx="3209071" cy="789520"/>
        </p:xfrm>
        <a:graphic>
          <a:graphicData uri="http://schemas.openxmlformats.org/presentationml/2006/ole">
            <mc:AlternateContent xmlns:mc="http://schemas.openxmlformats.org/markup-compatibility/2006">
              <mc:Choice xmlns:v="urn:schemas-microsoft-com:vml" Requires="v">
                <p:oleObj spid="_x0000_s43475" name="Formula" r:id="rId3" imgW="1543320" imgH="382320" progId="Equation.Ribbit">
                  <p:embed/>
                </p:oleObj>
              </mc:Choice>
              <mc:Fallback>
                <p:oleObj name="Formula" r:id="rId3" imgW="1543320" imgH="382320" progId="Equation.Ribbit">
                  <p:embed/>
                  <p:pic>
                    <p:nvPicPr>
                      <p:cNvPr id="0" name=""/>
                      <p:cNvPicPr/>
                      <p:nvPr/>
                    </p:nvPicPr>
                    <p:blipFill>
                      <a:blip r:embed="rId4"/>
                      <a:stretch>
                        <a:fillRect/>
                      </a:stretch>
                    </p:blipFill>
                    <p:spPr>
                      <a:xfrm>
                        <a:off x="2895600" y="3967471"/>
                        <a:ext cx="3209071" cy="789520"/>
                      </a:xfrm>
                      <a:prstGeom prst="rect">
                        <a:avLst/>
                      </a:prstGeom>
                    </p:spPr>
                  </p:pic>
                </p:oleObj>
              </mc:Fallback>
            </mc:AlternateContent>
          </a:graphicData>
        </a:graphic>
      </p:graphicFrame>
      <p:sp>
        <p:nvSpPr>
          <p:cNvPr id="4" name="标题 3"/>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贝叶斯决策论</a:t>
            </a:r>
          </a:p>
        </p:txBody>
      </p:sp>
      <p:sp>
        <p:nvSpPr>
          <p:cNvPr id="2" name="内容占位符 1"/>
          <p:cNvSpPr>
            <a:spLocks noGrp="1"/>
          </p:cNvSpPr>
          <p:nvPr>
            <p:ph sz="quarter" idx="14"/>
          </p:nvPr>
        </p:nvSpPr>
        <p:spPr>
          <a:xfrm>
            <a:off x="173851" y="1040892"/>
            <a:ext cx="8970149" cy="4197314"/>
          </a:xfrm>
        </p:spPr>
        <p:txBody>
          <a:bodyPr>
            <a:normAutofit/>
          </a:bodyPr>
          <a:lstStyle/>
          <a:p>
            <a:r>
              <a:rPr lang="zh-CN" altLang="en-US" b="1" dirty="0">
                <a:latin typeface="黑体" panose="02010609060101010101" pitchFamily="49" charset="-122"/>
                <a:ea typeface="黑体" panose="02010609060101010101" pitchFamily="49" charset="-122"/>
              </a:rPr>
              <a:t>生成式模型</a:t>
            </a:r>
          </a:p>
          <a:p>
            <a:pPr marL="0" indent="0">
              <a:buNone/>
            </a:pPr>
            <a:endParaRPr lang="zh-CN" altLang="en-US" dirty="0"/>
          </a:p>
          <a:p>
            <a:pPr marL="0" indent="0">
              <a:buNone/>
            </a:pPr>
            <a:endParaRPr lang="zh-CN" altLang="en-US" dirty="0"/>
          </a:p>
          <a:p>
            <a:pPr marL="0" indent="0">
              <a:buNone/>
            </a:pPr>
            <a:endParaRPr lang="zh-CN" altLang="en-US" dirty="0"/>
          </a:p>
          <a:p>
            <a:pPr marL="228600" lvl="1">
              <a:spcBef>
                <a:spcPts val="1000"/>
              </a:spcBef>
              <a:buClr>
                <a:schemeClr val="tx2"/>
              </a:buClr>
              <a:buSzPct val="100000"/>
              <a:buFont typeface="Wingdings" panose="05000000000000000000" pitchFamily="2" charset="2"/>
              <a:buChar char="p"/>
            </a:pPr>
            <a:r>
              <a:rPr lang="zh-CN" altLang="en-US" sz="2200" b="1" dirty="0">
                <a:latin typeface="黑体" panose="02010609060101010101" pitchFamily="49" charset="-122"/>
                <a:ea typeface="黑体" panose="02010609060101010101" pitchFamily="49" charset="-122"/>
              </a:rPr>
              <a:t>基于贝叶斯定理，        可写成</a:t>
            </a:r>
            <a:endParaRPr lang="en-US" altLang="zh-CN" b="1" dirty="0">
              <a:latin typeface="黑体" panose="02010609060101010101" pitchFamily="49" charset="-122"/>
              <a:ea typeface="黑体" panose="02010609060101010101" pitchFamily="49" charset="-122"/>
            </a:endParaRPr>
          </a:p>
          <a:p>
            <a:endParaRPr lang="en-US" altLang="zh-CN" dirty="0"/>
          </a:p>
          <a:p>
            <a:endParaRPr lang="en-US" altLang="zh-CN" dirty="0"/>
          </a:p>
        </p:txBody>
      </p:sp>
      <p:sp>
        <p:nvSpPr>
          <p:cNvPr id="8" name="矩形 7"/>
          <p:cNvSpPr/>
          <p:nvPr/>
        </p:nvSpPr>
        <p:spPr>
          <a:xfrm>
            <a:off x="4330244" y="3940256"/>
            <a:ext cx="691091" cy="408404"/>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17"/>
          <p:cNvCxnSpPr/>
          <p:nvPr/>
        </p:nvCxnSpPr>
        <p:spPr>
          <a:xfrm flipH="1">
            <a:off x="3163172" y="4353126"/>
            <a:ext cx="1150207" cy="664063"/>
          </a:xfrm>
          <a:prstGeom prst="straightConnector1">
            <a:avLst/>
          </a:prstGeom>
          <a:ln w="19050">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10" name="文本框 9"/>
          <p:cNvSpPr txBox="1"/>
          <p:nvPr/>
        </p:nvSpPr>
        <p:spPr>
          <a:xfrm>
            <a:off x="181430" y="4685157"/>
            <a:ext cx="2981742" cy="1200329"/>
          </a:xfrm>
          <a:prstGeom prst="rect">
            <a:avLst/>
          </a:prstGeom>
          <a:ln w="19050">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b="1" dirty="0">
                <a:latin typeface="黑体" panose="02010609060101010101" pitchFamily="49" charset="-122"/>
                <a:ea typeface="黑体" panose="02010609060101010101" pitchFamily="49" charset="-122"/>
              </a:rPr>
              <a:t>先验概率</a:t>
            </a:r>
            <a:endParaRPr lang="en-US" altLang="zh-CN" b="1" dirty="0">
              <a:latin typeface="黑体" panose="02010609060101010101" pitchFamily="49" charset="-122"/>
              <a:ea typeface="黑体" panose="02010609060101010101" pitchFamily="49" charset="-122"/>
            </a:endParaRPr>
          </a:p>
          <a:p>
            <a:r>
              <a:rPr lang="zh-CN" altLang="en-US" b="1" dirty="0">
                <a:latin typeface="黑体" panose="02010609060101010101" pitchFamily="49" charset="-122"/>
                <a:ea typeface="黑体" panose="02010609060101010101" pitchFamily="49" charset="-122"/>
              </a:rPr>
              <a:t>样本空间中各类样本所占的比例，可通过各类样本出现的频率估计（大数定理）</a:t>
            </a:r>
          </a:p>
        </p:txBody>
      </p:sp>
      <p:graphicFrame>
        <p:nvGraphicFramePr>
          <p:cNvPr id="19" name="对象 18"/>
          <p:cNvGraphicFramePr>
            <a:graphicFrameLocks noChangeAspect="1"/>
          </p:cNvGraphicFramePr>
          <p:nvPr/>
        </p:nvGraphicFramePr>
        <p:xfrm>
          <a:off x="2985693" y="1492286"/>
          <a:ext cx="2232191" cy="710332"/>
        </p:xfrm>
        <a:graphic>
          <a:graphicData uri="http://schemas.openxmlformats.org/presentationml/2006/ole">
            <mc:AlternateContent xmlns:mc="http://schemas.openxmlformats.org/markup-compatibility/2006">
              <mc:Choice xmlns:v="urn:schemas-microsoft-com:vml" Requires="v">
                <p:oleObj spid="_x0000_s43476" name="Formula" r:id="rId5" imgW="1188720" imgH="381240" progId="Equation.Ribbit">
                  <p:embed/>
                </p:oleObj>
              </mc:Choice>
              <mc:Fallback>
                <p:oleObj name="Formula" r:id="rId5" imgW="1188720" imgH="381240" progId="Equation.Ribbit">
                  <p:embed/>
                  <p:pic>
                    <p:nvPicPr>
                      <p:cNvPr id="0" name=""/>
                      <p:cNvPicPr/>
                      <p:nvPr/>
                    </p:nvPicPr>
                    <p:blipFill>
                      <a:blip r:embed="rId6"/>
                      <a:stretch>
                        <a:fillRect/>
                      </a:stretch>
                    </p:blipFill>
                    <p:spPr>
                      <a:xfrm>
                        <a:off x="2985693" y="1492286"/>
                        <a:ext cx="2232191" cy="710332"/>
                      </a:xfrm>
                      <a:prstGeom prst="rect">
                        <a:avLst/>
                      </a:prstGeom>
                    </p:spPr>
                  </p:pic>
                </p:oleObj>
              </mc:Fallback>
            </mc:AlternateContent>
          </a:graphicData>
        </a:graphic>
      </p:graphicFrame>
      <p:graphicFrame>
        <p:nvGraphicFramePr>
          <p:cNvPr id="20" name="对象 19"/>
          <p:cNvGraphicFramePr>
            <a:graphicFrameLocks noChangeAspect="1"/>
          </p:cNvGraphicFramePr>
          <p:nvPr/>
        </p:nvGraphicFramePr>
        <p:xfrm>
          <a:off x="2864530" y="2792953"/>
          <a:ext cx="993095" cy="346596"/>
        </p:xfrm>
        <a:graphic>
          <a:graphicData uri="http://schemas.openxmlformats.org/presentationml/2006/ole">
            <mc:AlternateContent xmlns:mc="http://schemas.openxmlformats.org/markup-compatibility/2006">
              <mc:Choice xmlns:v="urn:schemas-microsoft-com:vml" Requires="v">
                <p:oleObj spid="_x0000_s43477" name="Formula" r:id="rId7" imgW="505800" imgH="177840" progId="Equation.Ribbit">
                  <p:embed/>
                </p:oleObj>
              </mc:Choice>
              <mc:Fallback>
                <p:oleObj name="Formula" r:id="rId7" imgW="505800" imgH="177840" progId="Equation.Ribbit">
                  <p:embed/>
                  <p:pic>
                    <p:nvPicPr>
                      <p:cNvPr id="0" name=""/>
                      <p:cNvPicPr/>
                      <p:nvPr/>
                    </p:nvPicPr>
                    <p:blipFill>
                      <a:blip r:embed="rId8"/>
                      <a:stretch>
                        <a:fillRect/>
                      </a:stretch>
                    </p:blipFill>
                    <p:spPr>
                      <a:xfrm>
                        <a:off x="2864530" y="2792953"/>
                        <a:ext cx="993095" cy="346596"/>
                      </a:xfrm>
                      <a:prstGeom prst="rect">
                        <a:avLst/>
                      </a:prstGeom>
                    </p:spPr>
                  </p:pic>
                </p:oleObj>
              </mc:Fallback>
            </mc:AlternateContent>
          </a:graphicData>
        </a:graphic>
      </p:graphicFrame>
      <p:pic>
        <p:nvPicPr>
          <p:cNvPr id="3" name="图片 2"/>
          <p:cNvPicPr>
            <a:picLocks noChangeAspect="1"/>
          </p:cNvPicPr>
          <p:nvPr/>
        </p:nvPicPr>
        <p:blipFill>
          <a:blip r:embed="rId9"/>
          <a:stretch>
            <a:fillRect/>
          </a:stretch>
        </p:blipFill>
        <p:spPr>
          <a:xfrm>
            <a:off x="7743860" y="4287960"/>
            <a:ext cx="618730" cy="344778"/>
          </a:xfrm>
          <a:prstGeom prst="rect">
            <a:avLst/>
          </a:prstGeom>
        </p:spPr>
      </p:pic>
      <p:pic>
        <p:nvPicPr>
          <p:cNvPr id="24" name="图片 23"/>
          <p:cNvPicPr>
            <a:picLocks noChangeAspect="1"/>
          </p:cNvPicPr>
          <p:nvPr/>
        </p:nvPicPr>
        <p:blipFill>
          <a:blip r:embed="rId10"/>
          <a:stretch>
            <a:fillRect/>
          </a:stretch>
        </p:blipFill>
        <p:spPr>
          <a:xfrm>
            <a:off x="7715427" y="1607467"/>
            <a:ext cx="628597" cy="345972"/>
          </a:xfrm>
          <a:prstGeom prst="rect">
            <a:avLst/>
          </a:prstGeom>
        </p:spPr>
      </p:pic>
    </p:spTree>
    <p:extLst>
      <p:ext uri="{BB962C8B-B14F-4D97-AF65-F5344CB8AC3E}">
        <p14:creationId xmlns:p14="http://schemas.microsoft.com/office/powerpoint/2010/main" val="42771248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对象 20"/>
          <p:cNvGraphicFramePr>
            <a:graphicFrameLocks noChangeAspect="1"/>
          </p:cNvGraphicFramePr>
          <p:nvPr/>
        </p:nvGraphicFramePr>
        <p:xfrm>
          <a:off x="2895600" y="3967471"/>
          <a:ext cx="3209071" cy="789520"/>
        </p:xfrm>
        <a:graphic>
          <a:graphicData uri="http://schemas.openxmlformats.org/presentationml/2006/ole">
            <mc:AlternateContent xmlns:mc="http://schemas.openxmlformats.org/markup-compatibility/2006">
              <mc:Choice xmlns:v="urn:schemas-microsoft-com:vml" Requires="v">
                <p:oleObj spid="_x0000_s44499" name="Formula" r:id="rId3" imgW="1543320" imgH="382320" progId="Equation.Ribbit">
                  <p:embed/>
                </p:oleObj>
              </mc:Choice>
              <mc:Fallback>
                <p:oleObj name="Formula" r:id="rId3" imgW="1543320" imgH="382320" progId="Equation.Ribbit">
                  <p:embed/>
                  <p:pic>
                    <p:nvPicPr>
                      <p:cNvPr id="0" name=""/>
                      <p:cNvPicPr/>
                      <p:nvPr/>
                    </p:nvPicPr>
                    <p:blipFill>
                      <a:blip r:embed="rId4"/>
                      <a:stretch>
                        <a:fillRect/>
                      </a:stretch>
                    </p:blipFill>
                    <p:spPr>
                      <a:xfrm>
                        <a:off x="2895600" y="3967471"/>
                        <a:ext cx="3209071" cy="789520"/>
                      </a:xfrm>
                      <a:prstGeom prst="rect">
                        <a:avLst/>
                      </a:prstGeom>
                    </p:spPr>
                  </p:pic>
                </p:oleObj>
              </mc:Fallback>
            </mc:AlternateContent>
          </a:graphicData>
        </a:graphic>
      </p:graphicFrame>
      <p:sp>
        <p:nvSpPr>
          <p:cNvPr id="4" name="标题 3"/>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贝叶斯决策论</a:t>
            </a:r>
          </a:p>
        </p:txBody>
      </p:sp>
      <p:sp>
        <p:nvSpPr>
          <p:cNvPr id="2" name="内容占位符 1"/>
          <p:cNvSpPr>
            <a:spLocks noGrp="1"/>
          </p:cNvSpPr>
          <p:nvPr>
            <p:ph sz="quarter" idx="14"/>
          </p:nvPr>
        </p:nvSpPr>
        <p:spPr>
          <a:xfrm>
            <a:off x="173851" y="1040892"/>
            <a:ext cx="8970149" cy="4197314"/>
          </a:xfrm>
        </p:spPr>
        <p:txBody>
          <a:bodyPr>
            <a:normAutofit/>
          </a:bodyPr>
          <a:lstStyle/>
          <a:p>
            <a:r>
              <a:rPr lang="zh-CN" altLang="en-US" b="1" dirty="0">
                <a:latin typeface="黑体" panose="02010609060101010101" pitchFamily="49" charset="-122"/>
                <a:ea typeface="黑体" panose="02010609060101010101" pitchFamily="49" charset="-122"/>
              </a:rPr>
              <a:t>生成式模型</a:t>
            </a:r>
          </a:p>
          <a:p>
            <a:pPr marL="0" indent="0">
              <a:buNone/>
            </a:pPr>
            <a:endParaRPr lang="zh-CN" altLang="en-US" b="1" dirty="0">
              <a:latin typeface="黑体" panose="02010609060101010101" pitchFamily="49" charset="-122"/>
              <a:ea typeface="黑体" panose="02010609060101010101" pitchFamily="49" charset="-122"/>
            </a:endParaRPr>
          </a:p>
          <a:p>
            <a:pPr marL="0" indent="0">
              <a:buNone/>
            </a:pPr>
            <a:endParaRPr lang="zh-CN" altLang="en-US" b="1" dirty="0">
              <a:latin typeface="黑体" panose="02010609060101010101" pitchFamily="49" charset="-122"/>
              <a:ea typeface="黑体" panose="02010609060101010101" pitchFamily="49" charset="-122"/>
            </a:endParaRPr>
          </a:p>
          <a:p>
            <a:pPr marL="0" indent="0">
              <a:buNone/>
            </a:pPr>
            <a:endParaRPr lang="zh-CN" altLang="en-US" b="1" dirty="0">
              <a:latin typeface="黑体" panose="02010609060101010101" pitchFamily="49" charset="-122"/>
              <a:ea typeface="黑体" panose="02010609060101010101" pitchFamily="49" charset="-122"/>
            </a:endParaRPr>
          </a:p>
          <a:p>
            <a:pPr marL="228600" lvl="1">
              <a:spcBef>
                <a:spcPts val="1000"/>
              </a:spcBef>
              <a:buClr>
                <a:schemeClr val="tx2"/>
              </a:buClr>
              <a:buSzPct val="100000"/>
              <a:buFont typeface="Wingdings" panose="05000000000000000000" pitchFamily="2" charset="2"/>
              <a:buChar char="p"/>
            </a:pPr>
            <a:r>
              <a:rPr lang="zh-CN" altLang="en-US" sz="2200" b="1" dirty="0">
                <a:latin typeface="黑体" panose="02010609060101010101" pitchFamily="49" charset="-122"/>
                <a:ea typeface="黑体" panose="02010609060101010101" pitchFamily="49" charset="-122"/>
              </a:rPr>
              <a:t>基于贝叶斯定理，        可写成</a:t>
            </a:r>
            <a:endParaRPr lang="en-US" altLang="zh-CN" b="1" dirty="0">
              <a:latin typeface="黑体" panose="02010609060101010101" pitchFamily="49" charset="-122"/>
              <a:ea typeface="黑体" panose="02010609060101010101" pitchFamily="49" charset="-122"/>
            </a:endParaRPr>
          </a:p>
          <a:p>
            <a:endParaRPr lang="en-US" altLang="zh-CN" b="1" dirty="0">
              <a:latin typeface="黑体" panose="02010609060101010101" pitchFamily="49" charset="-122"/>
              <a:ea typeface="黑体" panose="02010609060101010101" pitchFamily="49" charset="-122"/>
            </a:endParaRPr>
          </a:p>
          <a:p>
            <a:endParaRPr lang="en-US" altLang="zh-CN" dirty="0"/>
          </a:p>
        </p:txBody>
      </p:sp>
      <p:sp>
        <p:nvSpPr>
          <p:cNvPr id="8" name="矩形 7"/>
          <p:cNvSpPr/>
          <p:nvPr/>
        </p:nvSpPr>
        <p:spPr>
          <a:xfrm>
            <a:off x="4330244" y="3940256"/>
            <a:ext cx="691091" cy="408404"/>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17"/>
          <p:cNvCxnSpPr/>
          <p:nvPr/>
        </p:nvCxnSpPr>
        <p:spPr>
          <a:xfrm flipH="1">
            <a:off x="3163172" y="4353126"/>
            <a:ext cx="1150207" cy="664063"/>
          </a:xfrm>
          <a:prstGeom prst="straightConnector1">
            <a:avLst/>
          </a:prstGeom>
          <a:ln w="19050">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10" name="文本框 9"/>
          <p:cNvSpPr txBox="1"/>
          <p:nvPr/>
        </p:nvSpPr>
        <p:spPr>
          <a:xfrm>
            <a:off x="181430" y="4685157"/>
            <a:ext cx="2981742" cy="1200329"/>
          </a:xfrm>
          <a:prstGeom prst="rect">
            <a:avLst/>
          </a:prstGeom>
          <a:ln w="19050">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b="1" dirty="0">
                <a:latin typeface="黑体" panose="02010609060101010101" pitchFamily="49" charset="-122"/>
                <a:ea typeface="黑体" panose="02010609060101010101" pitchFamily="49" charset="-122"/>
              </a:rPr>
              <a:t>先验概率</a:t>
            </a:r>
            <a:endParaRPr lang="en-US" altLang="zh-CN" b="1" dirty="0">
              <a:latin typeface="黑体" panose="02010609060101010101" pitchFamily="49" charset="-122"/>
              <a:ea typeface="黑体" panose="02010609060101010101" pitchFamily="49" charset="-122"/>
            </a:endParaRPr>
          </a:p>
          <a:p>
            <a:r>
              <a:rPr lang="zh-CN" altLang="en-US" b="1" dirty="0">
                <a:latin typeface="黑体" panose="02010609060101010101" pitchFamily="49" charset="-122"/>
                <a:ea typeface="黑体" panose="02010609060101010101" pitchFamily="49" charset="-122"/>
              </a:rPr>
              <a:t>样本空间中各类样本所占的比例，可通过各类样本出现的频率估计（大数定理）</a:t>
            </a:r>
          </a:p>
        </p:txBody>
      </p:sp>
      <p:sp>
        <p:nvSpPr>
          <p:cNvPr id="11" name="矩形 10"/>
          <p:cNvSpPr/>
          <p:nvPr/>
        </p:nvSpPr>
        <p:spPr>
          <a:xfrm>
            <a:off x="4843313" y="4391450"/>
            <a:ext cx="749143" cy="402934"/>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21"/>
          <p:cNvCxnSpPr/>
          <p:nvPr/>
        </p:nvCxnSpPr>
        <p:spPr>
          <a:xfrm>
            <a:off x="5586496" y="4781632"/>
            <a:ext cx="350920" cy="245633"/>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5761956" y="5037189"/>
            <a:ext cx="2703017" cy="646331"/>
          </a:xfrm>
          <a:prstGeom prst="rect">
            <a:avLst/>
          </a:prstGeom>
          <a:ln w="19050">
            <a:solidFill>
              <a:schemeClr val="accent5"/>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b="1" dirty="0">
                <a:solidFill>
                  <a:schemeClr val="tx1"/>
                </a:solidFill>
                <a:latin typeface="黑体" panose="02010609060101010101" pitchFamily="49" charset="-122"/>
                <a:ea typeface="黑体" panose="02010609060101010101" pitchFamily="49" charset="-122"/>
              </a:rPr>
              <a:t>“证据”（</a:t>
            </a:r>
            <a:r>
              <a:rPr lang="en-US" altLang="zh-CN" b="1" dirty="0">
                <a:solidFill>
                  <a:schemeClr val="tx1"/>
                </a:solidFill>
                <a:latin typeface="黑体" panose="02010609060101010101" pitchFamily="49" charset="-122"/>
                <a:ea typeface="黑体" panose="02010609060101010101" pitchFamily="49" charset="-122"/>
              </a:rPr>
              <a:t>evidence</a:t>
            </a:r>
            <a:r>
              <a:rPr lang="zh-CN" altLang="en-US" b="1" dirty="0">
                <a:solidFill>
                  <a:schemeClr val="tx1"/>
                </a:solidFill>
                <a:latin typeface="黑体" panose="02010609060101010101" pitchFamily="49" charset="-122"/>
                <a:ea typeface="黑体" panose="02010609060101010101" pitchFamily="49" charset="-122"/>
              </a:rPr>
              <a:t>）因子，与类标记无关</a:t>
            </a:r>
          </a:p>
        </p:txBody>
      </p:sp>
      <p:graphicFrame>
        <p:nvGraphicFramePr>
          <p:cNvPr id="19" name="对象 18"/>
          <p:cNvGraphicFramePr>
            <a:graphicFrameLocks noChangeAspect="1"/>
          </p:cNvGraphicFramePr>
          <p:nvPr/>
        </p:nvGraphicFramePr>
        <p:xfrm>
          <a:off x="2985693" y="1492286"/>
          <a:ext cx="2232191" cy="710332"/>
        </p:xfrm>
        <a:graphic>
          <a:graphicData uri="http://schemas.openxmlformats.org/presentationml/2006/ole">
            <mc:AlternateContent xmlns:mc="http://schemas.openxmlformats.org/markup-compatibility/2006">
              <mc:Choice xmlns:v="urn:schemas-microsoft-com:vml" Requires="v">
                <p:oleObj spid="_x0000_s44500" name="Formula" r:id="rId5" imgW="1188720" imgH="381240" progId="Equation.Ribbit">
                  <p:embed/>
                </p:oleObj>
              </mc:Choice>
              <mc:Fallback>
                <p:oleObj name="Formula" r:id="rId5" imgW="1188720" imgH="381240" progId="Equation.Ribbit">
                  <p:embed/>
                  <p:pic>
                    <p:nvPicPr>
                      <p:cNvPr id="0" name=""/>
                      <p:cNvPicPr/>
                      <p:nvPr/>
                    </p:nvPicPr>
                    <p:blipFill>
                      <a:blip r:embed="rId6"/>
                      <a:stretch>
                        <a:fillRect/>
                      </a:stretch>
                    </p:blipFill>
                    <p:spPr>
                      <a:xfrm>
                        <a:off x="2985693" y="1492286"/>
                        <a:ext cx="2232191" cy="710332"/>
                      </a:xfrm>
                      <a:prstGeom prst="rect">
                        <a:avLst/>
                      </a:prstGeom>
                    </p:spPr>
                  </p:pic>
                </p:oleObj>
              </mc:Fallback>
            </mc:AlternateContent>
          </a:graphicData>
        </a:graphic>
      </p:graphicFrame>
      <p:graphicFrame>
        <p:nvGraphicFramePr>
          <p:cNvPr id="20" name="对象 19"/>
          <p:cNvGraphicFramePr>
            <a:graphicFrameLocks noChangeAspect="1"/>
          </p:cNvGraphicFramePr>
          <p:nvPr/>
        </p:nvGraphicFramePr>
        <p:xfrm>
          <a:off x="2864530" y="2792953"/>
          <a:ext cx="993095" cy="346596"/>
        </p:xfrm>
        <a:graphic>
          <a:graphicData uri="http://schemas.openxmlformats.org/presentationml/2006/ole">
            <mc:AlternateContent xmlns:mc="http://schemas.openxmlformats.org/markup-compatibility/2006">
              <mc:Choice xmlns:v="urn:schemas-microsoft-com:vml" Requires="v">
                <p:oleObj spid="_x0000_s44501" name="Formula" r:id="rId7" imgW="505800" imgH="177840" progId="Equation.Ribbit">
                  <p:embed/>
                </p:oleObj>
              </mc:Choice>
              <mc:Fallback>
                <p:oleObj name="Formula" r:id="rId7" imgW="505800" imgH="177840" progId="Equation.Ribbit">
                  <p:embed/>
                  <p:pic>
                    <p:nvPicPr>
                      <p:cNvPr id="0" name=""/>
                      <p:cNvPicPr/>
                      <p:nvPr/>
                    </p:nvPicPr>
                    <p:blipFill>
                      <a:blip r:embed="rId8"/>
                      <a:stretch>
                        <a:fillRect/>
                      </a:stretch>
                    </p:blipFill>
                    <p:spPr>
                      <a:xfrm>
                        <a:off x="2864530" y="2792953"/>
                        <a:ext cx="993095" cy="346596"/>
                      </a:xfrm>
                      <a:prstGeom prst="rect">
                        <a:avLst/>
                      </a:prstGeom>
                    </p:spPr>
                  </p:pic>
                </p:oleObj>
              </mc:Fallback>
            </mc:AlternateContent>
          </a:graphicData>
        </a:graphic>
      </p:graphicFrame>
      <p:pic>
        <p:nvPicPr>
          <p:cNvPr id="3" name="图片 2"/>
          <p:cNvPicPr>
            <a:picLocks noChangeAspect="1"/>
          </p:cNvPicPr>
          <p:nvPr/>
        </p:nvPicPr>
        <p:blipFill>
          <a:blip r:embed="rId9"/>
          <a:stretch>
            <a:fillRect/>
          </a:stretch>
        </p:blipFill>
        <p:spPr>
          <a:xfrm>
            <a:off x="7743860" y="4287960"/>
            <a:ext cx="618730" cy="344778"/>
          </a:xfrm>
          <a:prstGeom prst="rect">
            <a:avLst/>
          </a:prstGeom>
        </p:spPr>
      </p:pic>
      <p:pic>
        <p:nvPicPr>
          <p:cNvPr id="24" name="图片 23"/>
          <p:cNvPicPr>
            <a:picLocks noChangeAspect="1"/>
          </p:cNvPicPr>
          <p:nvPr/>
        </p:nvPicPr>
        <p:blipFill>
          <a:blip r:embed="rId10"/>
          <a:stretch>
            <a:fillRect/>
          </a:stretch>
        </p:blipFill>
        <p:spPr>
          <a:xfrm>
            <a:off x="7715427" y="1607467"/>
            <a:ext cx="628597" cy="345972"/>
          </a:xfrm>
          <a:prstGeom prst="rect">
            <a:avLst/>
          </a:prstGeom>
        </p:spPr>
      </p:pic>
    </p:spTree>
    <p:extLst>
      <p:ext uri="{BB962C8B-B14F-4D97-AF65-F5344CB8AC3E}">
        <p14:creationId xmlns:p14="http://schemas.microsoft.com/office/powerpoint/2010/main" val="18898377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对象 20"/>
          <p:cNvGraphicFramePr>
            <a:graphicFrameLocks noChangeAspect="1"/>
          </p:cNvGraphicFramePr>
          <p:nvPr/>
        </p:nvGraphicFramePr>
        <p:xfrm>
          <a:off x="2895600" y="3967471"/>
          <a:ext cx="3209071" cy="789520"/>
        </p:xfrm>
        <a:graphic>
          <a:graphicData uri="http://schemas.openxmlformats.org/presentationml/2006/ole">
            <mc:AlternateContent xmlns:mc="http://schemas.openxmlformats.org/markup-compatibility/2006">
              <mc:Choice xmlns:v="urn:schemas-microsoft-com:vml" Requires="v">
                <p:oleObj spid="_x0000_s45833" name="Formula" r:id="rId3" imgW="1543320" imgH="382320" progId="Equation.Ribbit">
                  <p:embed/>
                </p:oleObj>
              </mc:Choice>
              <mc:Fallback>
                <p:oleObj name="Formula" r:id="rId3" imgW="1543320" imgH="382320" progId="Equation.Ribbit">
                  <p:embed/>
                  <p:pic>
                    <p:nvPicPr>
                      <p:cNvPr id="0" name=""/>
                      <p:cNvPicPr/>
                      <p:nvPr/>
                    </p:nvPicPr>
                    <p:blipFill>
                      <a:blip r:embed="rId4"/>
                      <a:stretch>
                        <a:fillRect/>
                      </a:stretch>
                    </p:blipFill>
                    <p:spPr>
                      <a:xfrm>
                        <a:off x="2895600" y="3967471"/>
                        <a:ext cx="3209071" cy="789520"/>
                      </a:xfrm>
                      <a:prstGeom prst="rect">
                        <a:avLst/>
                      </a:prstGeom>
                    </p:spPr>
                  </p:pic>
                </p:oleObj>
              </mc:Fallback>
            </mc:AlternateContent>
          </a:graphicData>
        </a:graphic>
      </p:graphicFrame>
      <p:sp>
        <p:nvSpPr>
          <p:cNvPr id="4" name="标题 3"/>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贝叶斯决策论</a:t>
            </a:r>
          </a:p>
        </p:txBody>
      </p:sp>
      <p:sp>
        <p:nvSpPr>
          <p:cNvPr id="2" name="内容占位符 1"/>
          <p:cNvSpPr>
            <a:spLocks noGrp="1"/>
          </p:cNvSpPr>
          <p:nvPr>
            <p:ph sz="quarter" idx="14"/>
          </p:nvPr>
        </p:nvSpPr>
        <p:spPr>
          <a:xfrm>
            <a:off x="173851" y="1040892"/>
            <a:ext cx="8970149" cy="4197314"/>
          </a:xfrm>
        </p:spPr>
        <p:txBody>
          <a:bodyPr>
            <a:normAutofit/>
          </a:bodyPr>
          <a:lstStyle/>
          <a:p>
            <a:r>
              <a:rPr lang="zh-CN" altLang="en-US" b="1" dirty="0">
                <a:latin typeface="黑体" panose="02010609060101010101" pitchFamily="49" charset="-122"/>
                <a:ea typeface="黑体" panose="02010609060101010101" pitchFamily="49" charset="-122"/>
              </a:rPr>
              <a:t>生成式模型</a:t>
            </a:r>
          </a:p>
          <a:p>
            <a:pPr marL="0" indent="0">
              <a:buNone/>
            </a:pPr>
            <a:endParaRPr lang="zh-CN" altLang="en-US" b="1" dirty="0">
              <a:latin typeface="黑体" panose="02010609060101010101" pitchFamily="49" charset="-122"/>
              <a:ea typeface="黑体" panose="02010609060101010101" pitchFamily="49" charset="-122"/>
            </a:endParaRPr>
          </a:p>
          <a:p>
            <a:pPr marL="0" indent="0">
              <a:buNone/>
            </a:pPr>
            <a:endParaRPr lang="zh-CN" altLang="en-US" b="1" dirty="0">
              <a:latin typeface="黑体" panose="02010609060101010101" pitchFamily="49" charset="-122"/>
              <a:ea typeface="黑体" panose="02010609060101010101" pitchFamily="49" charset="-122"/>
            </a:endParaRPr>
          </a:p>
          <a:p>
            <a:pPr marL="0" indent="0">
              <a:buNone/>
            </a:pPr>
            <a:endParaRPr lang="zh-CN" altLang="en-US" b="1" dirty="0">
              <a:latin typeface="黑体" panose="02010609060101010101" pitchFamily="49" charset="-122"/>
              <a:ea typeface="黑体" panose="02010609060101010101" pitchFamily="49" charset="-122"/>
            </a:endParaRPr>
          </a:p>
          <a:p>
            <a:pPr marL="228600" lvl="1">
              <a:spcBef>
                <a:spcPts val="1000"/>
              </a:spcBef>
              <a:buClr>
                <a:schemeClr val="tx2"/>
              </a:buClr>
              <a:buSzPct val="100000"/>
              <a:buFont typeface="Wingdings" panose="05000000000000000000" pitchFamily="2" charset="2"/>
              <a:buChar char="p"/>
            </a:pPr>
            <a:r>
              <a:rPr lang="zh-CN" altLang="en-US" sz="2200" b="1" dirty="0">
                <a:latin typeface="黑体" panose="02010609060101010101" pitchFamily="49" charset="-122"/>
                <a:ea typeface="黑体" panose="02010609060101010101" pitchFamily="49" charset="-122"/>
              </a:rPr>
              <a:t>基于贝叶斯定理，        可写成</a:t>
            </a:r>
            <a:endParaRPr lang="en-US" altLang="zh-CN" b="1" dirty="0">
              <a:latin typeface="黑体" panose="02010609060101010101" pitchFamily="49" charset="-122"/>
              <a:ea typeface="黑体" panose="02010609060101010101" pitchFamily="49" charset="-122"/>
            </a:endParaRPr>
          </a:p>
          <a:p>
            <a:endParaRPr lang="en-US" altLang="zh-CN" dirty="0"/>
          </a:p>
          <a:p>
            <a:endParaRPr lang="en-US" altLang="zh-CN" dirty="0"/>
          </a:p>
        </p:txBody>
      </p:sp>
      <p:sp>
        <p:nvSpPr>
          <p:cNvPr id="8" name="矩形 7"/>
          <p:cNvSpPr/>
          <p:nvPr/>
        </p:nvSpPr>
        <p:spPr>
          <a:xfrm>
            <a:off x="4330244" y="3940256"/>
            <a:ext cx="691091" cy="408404"/>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17"/>
          <p:cNvCxnSpPr/>
          <p:nvPr/>
        </p:nvCxnSpPr>
        <p:spPr>
          <a:xfrm flipH="1">
            <a:off x="3163172" y="4353126"/>
            <a:ext cx="1150207" cy="664063"/>
          </a:xfrm>
          <a:prstGeom prst="straightConnector1">
            <a:avLst/>
          </a:prstGeom>
          <a:ln w="19050">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10" name="文本框 9"/>
          <p:cNvSpPr txBox="1"/>
          <p:nvPr/>
        </p:nvSpPr>
        <p:spPr>
          <a:xfrm>
            <a:off x="181430" y="4685157"/>
            <a:ext cx="2981742" cy="1200329"/>
          </a:xfrm>
          <a:prstGeom prst="rect">
            <a:avLst/>
          </a:prstGeom>
          <a:ln w="19050">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b="1" dirty="0">
                <a:latin typeface="黑体" panose="02010609060101010101" pitchFamily="49" charset="-122"/>
                <a:ea typeface="黑体" panose="02010609060101010101" pitchFamily="49" charset="-122"/>
              </a:rPr>
              <a:t>先验概率</a:t>
            </a:r>
            <a:endParaRPr lang="en-US" altLang="zh-CN" b="1" dirty="0">
              <a:latin typeface="黑体" panose="02010609060101010101" pitchFamily="49" charset="-122"/>
              <a:ea typeface="黑体" panose="02010609060101010101" pitchFamily="49" charset="-122"/>
            </a:endParaRPr>
          </a:p>
          <a:p>
            <a:r>
              <a:rPr lang="zh-CN" altLang="en-US" b="1" dirty="0">
                <a:latin typeface="黑体" panose="02010609060101010101" pitchFamily="49" charset="-122"/>
                <a:ea typeface="黑体" panose="02010609060101010101" pitchFamily="49" charset="-122"/>
              </a:rPr>
              <a:t>样本空间中各类样本所占的比例，可通过各类样本出现的频率估计（大数定理）</a:t>
            </a:r>
          </a:p>
        </p:txBody>
      </p:sp>
      <p:sp>
        <p:nvSpPr>
          <p:cNvPr id="11" name="矩形 10"/>
          <p:cNvSpPr/>
          <p:nvPr/>
        </p:nvSpPr>
        <p:spPr>
          <a:xfrm>
            <a:off x="4843313" y="4391450"/>
            <a:ext cx="749143" cy="402934"/>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21"/>
          <p:cNvCxnSpPr/>
          <p:nvPr/>
        </p:nvCxnSpPr>
        <p:spPr>
          <a:xfrm>
            <a:off x="5586496" y="4781632"/>
            <a:ext cx="350920" cy="245633"/>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5761956" y="5037189"/>
            <a:ext cx="2703017" cy="646331"/>
          </a:xfrm>
          <a:prstGeom prst="rect">
            <a:avLst/>
          </a:prstGeom>
          <a:ln w="19050">
            <a:solidFill>
              <a:schemeClr val="accent5"/>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b="1" dirty="0">
                <a:solidFill>
                  <a:schemeClr val="tx1"/>
                </a:solidFill>
                <a:latin typeface="黑体" panose="02010609060101010101" pitchFamily="49" charset="-122"/>
                <a:ea typeface="黑体" panose="02010609060101010101" pitchFamily="49" charset="-122"/>
              </a:rPr>
              <a:t>“证据”（</a:t>
            </a:r>
            <a:r>
              <a:rPr lang="en-US" altLang="zh-CN" b="1" dirty="0">
                <a:solidFill>
                  <a:schemeClr val="tx1"/>
                </a:solidFill>
                <a:latin typeface="黑体" panose="02010609060101010101" pitchFamily="49" charset="-122"/>
                <a:ea typeface="黑体" panose="02010609060101010101" pitchFamily="49" charset="-122"/>
              </a:rPr>
              <a:t>evidence</a:t>
            </a:r>
            <a:r>
              <a:rPr lang="zh-CN" altLang="en-US" b="1" dirty="0">
                <a:solidFill>
                  <a:schemeClr val="tx1"/>
                </a:solidFill>
                <a:latin typeface="黑体" panose="02010609060101010101" pitchFamily="49" charset="-122"/>
                <a:ea typeface="黑体" panose="02010609060101010101" pitchFamily="49" charset="-122"/>
              </a:rPr>
              <a:t>）因子，与类标记无关</a:t>
            </a:r>
          </a:p>
        </p:txBody>
      </p:sp>
      <p:cxnSp>
        <p:nvCxnSpPr>
          <p:cNvPr id="14" name="直接箭头连接符 27"/>
          <p:cNvCxnSpPr/>
          <p:nvPr/>
        </p:nvCxnSpPr>
        <p:spPr>
          <a:xfrm flipV="1">
            <a:off x="5356246" y="3524161"/>
            <a:ext cx="401750" cy="421975"/>
          </a:xfrm>
          <a:prstGeom prst="straightConnector1">
            <a:avLst/>
          </a:prstGeom>
          <a:ln w="19050">
            <a:solidFill>
              <a:schemeClr val="accent1"/>
            </a:solidFill>
            <a:tailEnd type="triangle"/>
          </a:ln>
        </p:spPr>
        <p:style>
          <a:lnRef idx="1">
            <a:schemeClr val="accent5"/>
          </a:lnRef>
          <a:fillRef idx="0">
            <a:schemeClr val="accent5"/>
          </a:fillRef>
          <a:effectRef idx="0">
            <a:schemeClr val="accent5"/>
          </a:effectRef>
          <a:fontRef idx="minor">
            <a:schemeClr val="tx1"/>
          </a:fontRef>
        </p:style>
      </p:cxnSp>
      <p:sp>
        <p:nvSpPr>
          <p:cNvPr id="15" name="文本框 14"/>
          <p:cNvSpPr txBox="1"/>
          <p:nvPr/>
        </p:nvSpPr>
        <p:spPr>
          <a:xfrm>
            <a:off x="5542097" y="2581669"/>
            <a:ext cx="3038024" cy="1200329"/>
          </a:xfrm>
          <a:prstGeom prst="rect">
            <a:avLst/>
          </a:prstGeom>
          <a:ln w="19050">
            <a:solidFill>
              <a:schemeClr val="accent1"/>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zh-CN" altLang="en-US" b="1" dirty="0">
                <a:latin typeface="黑体" panose="02010609060101010101" pitchFamily="49" charset="-122"/>
                <a:ea typeface="黑体" panose="02010609060101010101" pitchFamily="49" charset="-122"/>
              </a:rPr>
              <a:t>类标记</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  相对于样本   的“类条件概率</a:t>
            </a:r>
            <a:r>
              <a:rPr lang="en-US" altLang="zh-CN" b="1" dirty="0">
                <a:latin typeface="黑体" panose="02010609060101010101" pitchFamily="49" charset="-122"/>
                <a:ea typeface="黑体" panose="02010609060101010101" pitchFamily="49" charset="-122"/>
              </a:rPr>
              <a:t>” (class-conditional probability), </a:t>
            </a:r>
            <a:r>
              <a:rPr lang="zh-CN" altLang="en-US" b="1" dirty="0">
                <a:latin typeface="黑体" panose="02010609060101010101" pitchFamily="49" charset="-122"/>
                <a:ea typeface="黑体" panose="02010609060101010101" pitchFamily="49" charset="-122"/>
              </a:rPr>
              <a:t>或称“似然”。</a:t>
            </a:r>
          </a:p>
        </p:txBody>
      </p:sp>
      <p:sp>
        <p:nvSpPr>
          <p:cNvPr id="18" name="矩形 17"/>
          <p:cNvSpPr/>
          <p:nvPr/>
        </p:nvSpPr>
        <p:spPr>
          <a:xfrm>
            <a:off x="5038200" y="3940256"/>
            <a:ext cx="1135353" cy="418582"/>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aphicFrame>
        <p:nvGraphicFramePr>
          <p:cNvPr id="19" name="对象 18"/>
          <p:cNvGraphicFramePr>
            <a:graphicFrameLocks noChangeAspect="1"/>
          </p:cNvGraphicFramePr>
          <p:nvPr/>
        </p:nvGraphicFramePr>
        <p:xfrm>
          <a:off x="2985693" y="1492286"/>
          <a:ext cx="2232191" cy="710332"/>
        </p:xfrm>
        <a:graphic>
          <a:graphicData uri="http://schemas.openxmlformats.org/presentationml/2006/ole">
            <mc:AlternateContent xmlns:mc="http://schemas.openxmlformats.org/markup-compatibility/2006">
              <mc:Choice xmlns:v="urn:schemas-microsoft-com:vml" Requires="v">
                <p:oleObj spid="_x0000_s45834" name="Formula" r:id="rId5" imgW="1188720" imgH="381240" progId="Equation.Ribbit">
                  <p:embed/>
                </p:oleObj>
              </mc:Choice>
              <mc:Fallback>
                <p:oleObj name="Formula" r:id="rId5" imgW="1188720" imgH="381240" progId="Equation.Ribbit">
                  <p:embed/>
                  <p:pic>
                    <p:nvPicPr>
                      <p:cNvPr id="0" name=""/>
                      <p:cNvPicPr/>
                      <p:nvPr/>
                    </p:nvPicPr>
                    <p:blipFill>
                      <a:blip r:embed="rId6"/>
                      <a:stretch>
                        <a:fillRect/>
                      </a:stretch>
                    </p:blipFill>
                    <p:spPr>
                      <a:xfrm>
                        <a:off x="2985693" y="1492286"/>
                        <a:ext cx="2232191" cy="710332"/>
                      </a:xfrm>
                      <a:prstGeom prst="rect">
                        <a:avLst/>
                      </a:prstGeom>
                    </p:spPr>
                  </p:pic>
                </p:oleObj>
              </mc:Fallback>
            </mc:AlternateContent>
          </a:graphicData>
        </a:graphic>
      </p:graphicFrame>
      <p:graphicFrame>
        <p:nvGraphicFramePr>
          <p:cNvPr id="20" name="对象 19"/>
          <p:cNvGraphicFramePr>
            <a:graphicFrameLocks noChangeAspect="1"/>
          </p:cNvGraphicFramePr>
          <p:nvPr/>
        </p:nvGraphicFramePr>
        <p:xfrm>
          <a:off x="2864530" y="2792953"/>
          <a:ext cx="993095" cy="346596"/>
        </p:xfrm>
        <a:graphic>
          <a:graphicData uri="http://schemas.openxmlformats.org/presentationml/2006/ole">
            <mc:AlternateContent xmlns:mc="http://schemas.openxmlformats.org/markup-compatibility/2006">
              <mc:Choice xmlns:v="urn:schemas-microsoft-com:vml" Requires="v">
                <p:oleObj spid="_x0000_s45835" name="Formula" r:id="rId7" imgW="505800" imgH="177840" progId="Equation.Ribbit">
                  <p:embed/>
                </p:oleObj>
              </mc:Choice>
              <mc:Fallback>
                <p:oleObj name="Formula" r:id="rId7" imgW="505800" imgH="177840" progId="Equation.Ribbit">
                  <p:embed/>
                  <p:pic>
                    <p:nvPicPr>
                      <p:cNvPr id="0" name=""/>
                      <p:cNvPicPr/>
                      <p:nvPr/>
                    </p:nvPicPr>
                    <p:blipFill>
                      <a:blip r:embed="rId8"/>
                      <a:stretch>
                        <a:fillRect/>
                      </a:stretch>
                    </p:blipFill>
                    <p:spPr>
                      <a:xfrm>
                        <a:off x="2864530" y="2792953"/>
                        <a:ext cx="993095" cy="346596"/>
                      </a:xfrm>
                      <a:prstGeom prst="rect">
                        <a:avLst/>
                      </a:prstGeom>
                    </p:spPr>
                  </p:pic>
                </p:oleObj>
              </mc:Fallback>
            </mc:AlternateContent>
          </a:graphicData>
        </a:graphic>
      </p:graphicFrame>
      <p:graphicFrame>
        <p:nvGraphicFramePr>
          <p:cNvPr id="22" name="对象 21"/>
          <p:cNvGraphicFramePr>
            <a:graphicFrameLocks noChangeAspect="1"/>
          </p:cNvGraphicFramePr>
          <p:nvPr/>
        </p:nvGraphicFramePr>
        <p:xfrm>
          <a:off x="6421384" y="2701776"/>
          <a:ext cx="157256" cy="262688"/>
        </p:xfrm>
        <a:graphic>
          <a:graphicData uri="http://schemas.openxmlformats.org/presentationml/2006/ole">
            <mc:AlternateContent xmlns:mc="http://schemas.openxmlformats.org/markup-compatibility/2006">
              <mc:Choice xmlns:v="urn:schemas-microsoft-com:vml" Requires="v">
                <p:oleObj spid="_x0000_s45836" name="Formula" r:id="rId9" imgW="71280" imgH="119520" progId="Equation.Ribbit">
                  <p:embed/>
                </p:oleObj>
              </mc:Choice>
              <mc:Fallback>
                <p:oleObj name="Formula" r:id="rId9" imgW="71280" imgH="119520" progId="Equation.Ribbit">
                  <p:embed/>
                  <p:pic>
                    <p:nvPicPr>
                      <p:cNvPr id="0" name=""/>
                      <p:cNvPicPr/>
                      <p:nvPr/>
                    </p:nvPicPr>
                    <p:blipFill>
                      <a:blip r:embed="rId10"/>
                      <a:stretch>
                        <a:fillRect/>
                      </a:stretch>
                    </p:blipFill>
                    <p:spPr>
                      <a:xfrm>
                        <a:off x="6421384" y="2701776"/>
                        <a:ext cx="157256" cy="262688"/>
                      </a:xfrm>
                      <a:prstGeom prst="rect">
                        <a:avLst/>
                      </a:prstGeom>
                    </p:spPr>
                  </p:pic>
                </p:oleObj>
              </mc:Fallback>
            </mc:AlternateContent>
          </a:graphicData>
        </a:graphic>
      </p:graphicFrame>
      <p:graphicFrame>
        <p:nvGraphicFramePr>
          <p:cNvPr id="23" name="对象 22"/>
          <p:cNvGraphicFramePr>
            <a:graphicFrameLocks noChangeAspect="1"/>
          </p:cNvGraphicFramePr>
          <p:nvPr/>
        </p:nvGraphicFramePr>
        <p:xfrm>
          <a:off x="7877175" y="2683535"/>
          <a:ext cx="217488" cy="265112"/>
        </p:xfrm>
        <a:graphic>
          <a:graphicData uri="http://schemas.openxmlformats.org/presentationml/2006/ole">
            <mc:AlternateContent xmlns:mc="http://schemas.openxmlformats.org/markup-compatibility/2006">
              <mc:Choice xmlns:v="urn:schemas-microsoft-com:vml" Requires="v">
                <p:oleObj spid="_x0000_s45837" name="Formula" r:id="rId11" imgW="97920" imgH="120960" progId="Equation.Ribbit">
                  <p:embed/>
                </p:oleObj>
              </mc:Choice>
              <mc:Fallback>
                <p:oleObj name="Formula" r:id="rId11" imgW="97920" imgH="120960" progId="Equation.Ribbit">
                  <p:embed/>
                  <p:pic>
                    <p:nvPicPr>
                      <p:cNvPr id="0" name=""/>
                      <p:cNvPicPr/>
                      <p:nvPr/>
                    </p:nvPicPr>
                    <p:blipFill>
                      <a:blip r:embed="rId12"/>
                      <a:stretch>
                        <a:fillRect/>
                      </a:stretch>
                    </p:blipFill>
                    <p:spPr>
                      <a:xfrm>
                        <a:off x="7877175" y="2683535"/>
                        <a:ext cx="217488" cy="265112"/>
                      </a:xfrm>
                      <a:prstGeom prst="rect">
                        <a:avLst/>
                      </a:prstGeom>
                    </p:spPr>
                  </p:pic>
                </p:oleObj>
              </mc:Fallback>
            </mc:AlternateContent>
          </a:graphicData>
        </a:graphic>
      </p:graphicFrame>
      <p:pic>
        <p:nvPicPr>
          <p:cNvPr id="3" name="图片 2"/>
          <p:cNvPicPr>
            <a:picLocks noChangeAspect="1"/>
          </p:cNvPicPr>
          <p:nvPr/>
        </p:nvPicPr>
        <p:blipFill>
          <a:blip r:embed="rId13"/>
          <a:stretch>
            <a:fillRect/>
          </a:stretch>
        </p:blipFill>
        <p:spPr>
          <a:xfrm>
            <a:off x="7743860" y="4287960"/>
            <a:ext cx="618730" cy="344778"/>
          </a:xfrm>
          <a:prstGeom prst="rect">
            <a:avLst/>
          </a:prstGeom>
        </p:spPr>
      </p:pic>
      <p:pic>
        <p:nvPicPr>
          <p:cNvPr id="24" name="图片 23"/>
          <p:cNvPicPr>
            <a:picLocks noChangeAspect="1"/>
          </p:cNvPicPr>
          <p:nvPr/>
        </p:nvPicPr>
        <p:blipFill>
          <a:blip r:embed="rId14"/>
          <a:stretch>
            <a:fillRect/>
          </a:stretch>
        </p:blipFill>
        <p:spPr>
          <a:xfrm>
            <a:off x="7715427" y="1607467"/>
            <a:ext cx="628597" cy="345972"/>
          </a:xfrm>
          <a:prstGeom prst="rect">
            <a:avLst/>
          </a:prstGeom>
        </p:spPr>
      </p:pic>
    </p:spTree>
    <p:extLst>
      <p:ext uri="{BB962C8B-B14F-4D97-AF65-F5344CB8AC3E}">
        <p14:creationId xmlns:p14="http://schemas.microsoft.com/office/powerpoint/2010/main" val="40420201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目 录</a:t>
            </a:r>
          </a:p>
        </p:txBody>
      </p:sp>
      <p:sp>
        <p:nvSpPr>
          <p:cNvPr id="4" name="内容占位符 3"/>
          <p:cNvSpPr>
            <a:spLocks noGrp="1"/>
          </p:cNvSpPr>
          <p:nvPr>
            <p:ph idx="1"/>
          </p:nvPr>
        </p:nvSpPr>
        <p:spPr>
          <a:xfrm>
            <a:off x="260350" y="1242562"/>
            <a:ext cx="8616950" cy="3698081"/>
          </a:xfrm>
        </p:spPr>
        <p:txBody>
          <a:bodyPr>
            <a:noAutofit/>
          </a:bodyPr>
          <a:lstStyle/>
          <a:p>
            <a:pPr>
              <a:lnSpc>
                <a:spcPct val="150000"/>
              </a:lnSpc>
            </a:pPr>
            <a:r>
              <a:rPr lang="zh-CN" altLang="en-US" b="1" dirty="0">
                <a:solidFill>
                  <a:schemeClr val="bg1">
                    <a:lumMod val="85000"/>
                  </a:schemeClr>
                </a:solidFill>
                <a:latin typeface="+mn-ea"/>
                <a:ea typeface="+mn-ea"/>
                <a:cs typeface="宋体"/>
              </a:rPr>
              <a:t>贝叶斯决策论</a:t>
            </a:r>
            <a:endParaRPr lang="en-US" altLang="zh-CN" b="1" dirty="0">
              <a:solidFill>
                <a:schemeClr val="bg1">
                  <a:lumMod val="85000"/>
                </a:schemeClr>
              </a:solidFill>
              <a:latin typeface="+mn-ea"/>
              <a:ea typeface="+mn-ea"/>
              <a:cs typeface="宋体"/>
            </a:endParaRPr>
          </a:p>
          <a:p>
            <a:pPr>
              <a:lnSpc>
                <a:spcPct val="150000"/>
              </a:lnSpc>
            </a:pPr>
            <a:r>
              <a:rPr lang="zh-CN" altLang="en-US" b="1" dirty="0">
                <a:latin typeface="黑体" panose="02010609060101010101" pitchFamily="49" charset="-122"/>
                <a:ea typeface="黑体" panose="02010609060101010101" pitchFamily="49" charset="-122"/>
                <a:cs typeface="宋体"/>
              </a:rPr>
              <a:t>极大似然估计</a:t>
            </a:r>
            <a:endParaRPr lang="en-US" altLang="zh-CN" b="1" dirty="0">
              <a:latin typeface="黑体" panose="02010609060101010101" pitchFamily="49" charset="-122"/>
              <a:ea typeface="黑体" panose="02010609060101010101" pitchFamily="49" charset="-122"/>
              <a:cs typeface="宋体"/>
            </a:endParaRPr>
          </a:p>
          <a:p>
            <a:pPr>
              <a:lnSpc>
                <a:spcPct val="150000"/>
              </a:lnSpc>
            </a:pPr>
            <a:r>
              <a:rPr lang="zh-CN" altLang="en-US" b="1" dirty="0">
                <a:solidFill>
                  <a:schemeClr val="bg1">
                    <a:lumMod val="85000"/>
                  </a:schemeClr>
                </a:solidFill>
                <a:latin typeface="+mn-ea"/>
                <a:ea typeface="+mn-ea"/>
                <a:cs typeface="宋体"/>
              </a:rPr>
              <a:t>朴素贝叶斯分类器</a:t>
            </a:r>
            <a:endParaRPr lang="en-US" altLang="zh-CN" b="1" dirty="0">
              <a:solidFill>
                <a:schemeClr val="bg1">
                  <a:lumMod val="85000"/>
                </a:schemeClr>
              </a:solidFill>
              <a:latin typeface="+mn-ea"/>
              <a:ea typeface="+mn-ea"/>
              <a:cs typeface="宋体"/>
            </a:endParaRPr>
          </a:p>
          <a:p>
            <a:pPr>
              <a:lnSpc>
                <a:spcPct val="150000"/>
              </a:lnSpc>
            </a:pPr>
            <a:r>
              <a:rPr lang="zh-CN" altLang="en-US" b="1" dirty="0">
                <a:solidFill>
                  <a:schemeClr val="bg1">
                    <a:lumMod val="85000"/>
                  </a:schemeClr>
                </a:solidFill>
                <a:latin typeface="+mn-ea"/>
                <a:ea typeface="+mn-ea"/>
                <a:cs typeface="宋体"/>
              </a:rPr>
              <a:t>半朴素贝叶斯分类器</a:t>
            </a:r>
            <a:endParaRPr lang="en-US" altLang="zh-CN" b="1" dirty="0">
              <a:solidFill>
                <a:schemeClr val="bg1">
                  <a:lumMod val="85000"/>
                </a:schemeClr>
              </a:solidFill>
              <a:latin typeface="+mn-ea"/>
              <a:ea typeface="+mn-ea"/>
              <a:cs typeface="宋体"/>
            </a:endParaRPr>
          </a:p>
          <a:p>
            <a:pPr>
              <a:lnSpc>
                <a:spcPct val="150000"/>
              </a:lnSpc>
            </a:pPr>
            <a:r>
              <a:rPr lang="zh-CN" altLang="en-US" b="1" dirty="0">
                <a:solidFill>
                  <a:schemeClr val="bg1">
                    <a:lumMod val="85000"/>
                  </a:schemeClr>
                </a:solidFill>
                <a:latin typeface="+mn-ea"/>
                <a:ea typeface="+mn-ea"/>
                <a:cs typeface="宋体"/>
              </a:rPr>
              <a:t>贝叶斯网</a:t>
            </a:r>
            <a:endParaRPr lang="en-US" altLang="zh-CN" b="1" dirty="0">
              <a:solidFill>
                <a:schemeClr val="bg1">
                  <a:lumMod val="85000"/>
                </a:schemeClr>
              </a:solidFill>
              <a:latin typeface="+mn-ea"/>
              <a:ea typeface="+mn-ea"/>
              <a:cs typeface="宋体"/>
            </a:endParaRPr>
          </a:p>
          <a:p>
            <a:pPr>
              <a:lnSpc>
                <a:spcPct val="150000"/>
              </a:lnSpc>
            </a:pPr>
            <a:r>
              <a:rPr lang="en-US" altLang="zh-CN" b="1" dirty="0">
                <a:solidFill>
                  <a:schemeClr val="bg1">
                    <a:lumMod val="85000"/>
                  </a:schemeClr>
                </a:solidFill>
                <a:latin typeface="Verdana" charset="0"/>
                <a:ea typeface="Verdana" charset="0"/>
                <a:cs typeface="Verdana" charset="0"/>
              </a:rPr>
              <a:t>EM</a:t>
            </a:r>
            <a:r>
              <a:rPr lang="zh-CN" altLang="en-US" b="1" dirty="0">
                <a:solidFill>
                  <a:schemeClr val="bg1">
                    <a:lumMod val="85000"/>
                  </a:schemeClr>
                </a:solidFill>
                <a:latin typeface="+mn-ea"/>
                <a:ea typeface="+mn-ea"/>
                <a:cs typeface="宋体"/>
              </a:rPr>
              <a:t>算法</a:t>
            </a:r>
            <a:endParaRPr lang="en-US" altLang="zh-CN" b="1" dirty="0">
              <a:solidFill>
                <a:schemeClr val="bg1">
                  <a:lumMod val="85000"/>
                </a:schemeClr>
              </a:solidFill>
              <a:latin typeface="+mn-ea"/>
              <a:ea typeface="+mn-ea"/>
              <a:cs typeface="宋体"/>
            </a:endParaRPr>
          </a:p>
        </p:txBody>
      </p:sp>
    </p:spTree>
    <p:extLst>
      <p:ext uri="{BB962C8B-B14F-4D97-AF65-F5344CB8AC3E}">
        <p14:creationId xmlns:p14="http://schemas.microsoft.com/office/powerpoint/2010/main" val="10187957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概率 </a:t>
            </a:r>
            <a:r>
              <a:rPr lang="en-US" altLang="zh-CN" dirty="0">
                <a:latin typeface="黑体" panose="02010609060101010101" pitchFamily="49" charset="-122"/>
                <a:ea typeface="黑体" panose="02010609060101010101" pitchFamily="49" charset="-122"/>
              </a:rPr>
              <a:t>VS </a:t>
            </a:r>
            <a:r>
              <a:rPr lang="zh-CN" altLang="en-US" dirty="0">
                <a:latin typeface="黑体" panose="02010609060101010101" pitchFamily="49" charset="-122"/>
                <a:ea typeface="黑体" panose="02010609060101010101" pitchFamily="49" charset="-122"/>
              </a:rPr>
              <a:t>统计</a:t>
            </a:r>
          </a:p>
        </p:txBody>
      </p:sp>
      <p:sp>
        <p:nvSpPr>
          <p:cNvPr id="2" name="内容占位符 1"/>
          <p:cNvSpPr>
            <a:spLocks noGrp="1"/>
          </p:cNvSpPr>
          <p:nvPr>
            <p:ph sz="quarter" idx="14"/>
          </p:nvPr>
        </p:nvSpPr>
        <p:spPr>
          <a:xfrm>
            <a:off x="173851" y="1040892"/>
            <a:ext cx="8970149" cy="1973978"/>
          </a:xfrm>
        </p:spPr>
        <p:txBody>
          <a:bodyPr>
            <a:normAutofit/>
          </a:bodyPr>
          <a:lstStyle/>
          <a:p>
            <a:r>
              <a:rPr lang="zh-CN" altLang="en-US" b="1" dirty="0">
                <a:latin typeface="黑体" panose="02010609060101010101" pitchFamily="49" charset="-122"/>
                <a:ea typeface="黑体" panose="02010609060101010101" pitchFamily="49" charset="-122"/>
              </a:rPr>
              <a:t>统计和</a:t>
            </a:r>
            <a:r>
              <a:rPr lang="zh-CN" altLang="en-US" b="1" dirty="0" smtClean="0">
                <a:latin typeface="黑体" panose="02010609060101010101" pitchFamily="49" charset="-122"/>
                <a:ea typeface="黑体" panose="02010609060101010101" pitchFamily="49" charset="-122"/>
              </a:rPr>
              <a:t>概率在方法论</a:t>
            </a:r>
            <a:r>
              <a:rPr lang="zh-CN" altLang="en-US" b="1" dirty="0">
                <a:latin typeface="黑体" panose="02010609060101010101" pitchFamily="49" charset="-122"/>
                <a:ea typeface="黑体" panose="02010609060101010101" pitchFamily="49" charset="-122"/>
              </a:rPr>
              <a:t>上的区别，一个是</a:t>
            </a:r>
            <a:r>
              <a:rPr lang="zh-CN" altLang="en-US" b="1" dirty="0" smtClean="0">
                <a:latin typeface="黑体" panose="02010609060101010101" pitchFamily="49" charset="-122"/>
                <a:ea typeface="黑体" panose="02010609060101010101" pitchFamily="49" charset="-122"/>
              </a:rPr>
              <a:t>归纳，</a:t>
            </a:r>
            <a:r>
              <a:rPr lang="zh-CN" altLang="en-US" b="1" dirty="0">
                <a:latin typeface="黑体" panose="02010609060101010101" pitchFamily="49" charset="-122"/>
                <a:ea typeface="黑体" panose="02010609060101010101" pitchFamily="49" charset="-122"/>
              </a:rPr>
              <a:t>一个是推理。</a:t>
            </a:r>
            <a:endParaRPr lang="en-US" altLang="zh-CN" b="1" dirty="0">
              <a:latin typeface="黑体" panose="02010609060101010101" pitchFamily="49" charset="-122"/>
              <a:ea typeface="黑体" panose="02010609060101010101" pitchFamily="49" charset="-122"/>
            </a:endParaRPr>
          </a:p>
          <a:p>
            <a:r>
              <a:rPr lang="zh-CN" altLang="en-US" b="1" dirty="0">
                <a:latin typeface="黑体" panose="02010609060101010101" pitchFamily="49" charset="-122"/>
                <a:ea typeface="黑体" panose="02010609060101010101" pitchFamily="49" charset="-122"/>
              </a:rPr>
              <a:t>统计学：根据手中信息，猜猜桶里有啥？</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样本归纳总结出总体</a:t>
            </a:r>
            <a:r>
              <a:rPr lang="en-US" altLang="zh-CN" b="1" dirty="0">
                <a:latin typeface="黑体" panose="02010609060101010101" pitchFamily="49" charset="-122"/>
                <a:ea typeface="黑体" panose="02010609060101010101" pitchFamily="49" charset="-122"/>
              </a:rPr>
              <a:t>)</a:t>
            </a:r>
          </a:p>
          <a:p>
            <a:r>
              <a:rPr lang="zh-CN" altLang="en-US" b="1" dirty="0">
                <a:latin typeface="黑体" panose="02010609060101010101" pitchFamily="49" charset="-122"/>
                <a:ea typeface="黑体" panose="02010609060101010101" pitchFamily="49" charset="-122"/>
              </a:rPr>
              <a:t>概率论：根据桶中信息，猜猜手里有啥？</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总体对样本进行预测</a:t>
            </a:r>
            <a:r>
              <a:rPr lang="en-US" altLang="zh-CN" b="1" dirty="0">
                <a:latin typeface="黑体" panose="02010609060101010101" pitchFamily="49" charset="-122"/>
                <a:ea typeface="黑体" panose="02010609060101010101" pitchFamily="49" charset="-122"/>
              </a:rPr>
              <a:t>)</a:t>
            </a:r>
          </a:p>
          <a:p>
            <a:pPr marL="0" indent="0">
              <a:buNone/>
            </a:pPr>
            <a:endParaRPr lang="zh-CN" altLang="en-US" dirty="0"/>
          </a:p>
          <a:p>
            <a:pPr marL="0" indent="0">
              <a:buNone/>
            </a:pPr>
            <a:endParaRPr lang="en-US" altLang="zh-CN" dirty="0"/>
          </a:p>
          <a:p>
            <a:endParaRPr lang="en-US" altLang="zh-CN" dirty="0"/>
          </a:p>
          <a:p>
            <a:endParaRPr lang="en-US" altLang="zh-CN" dirty="0"/>
          </a:p>
        </p:txBody>
      </p:sp>
      <p:pic>
        <p:nvPicPr>
          <p:cNvPr id="3" name="图片 2"/>
          <p:cNvPicPr>
            <a:picLocks noChangeAspect="1"/>
          </p:cNvPicPr>
          <p:nvPr/>
        </p:nvPicPr>
        <p:blipFill>
          <a:blip r:embed="rId2"/>
          <a:stretch>
            <a:fillRect/>
          </a:stretch>
        </p:blipFill>
        <p:spPr>
          <a:xfrm>
            <a:off x="2657061" y="2568285"/>
            <a:ext cx="4903857" cy="3741899"/>
          </a:xfrm>
          <a:prstGeom prst="rect">
            <a:avLst/>
          </a:prstGeom>
        </p:spPr>
      </p:pic>
    </p:spTree>
    <p:extLst>
      <p:ext uri="{BB962C8B-B14F-4D97-AF65-F5344CB8AC3E}">
        <p14:creationId xmlns:p14="http://schemas.microsoft.com/office/powerpoint/2010/main" val="18530207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概率 </a:t>
            </a:r>
            <a:r>
              <a:rPr lang="en-US" altLang="zh-CN" dirty="0">
                <a:latin typeface="黑体" panose="02010609060101010101" pitchFamily="49" charset="-122"/>
                <a:ea typeface="黑体" panose="02010609060101010101" pitchFamily="49" charset="-122"/>
              </a:rPr>
              <a:t>VS </a:t>
            </a:r>
            <a:r>
              <a:rPr lang="zh-CN" altLang="en-US" dirty="0">
                <a:latin typeface="黑体" panose="02010609060101010101" pitchFamily="49" charset="-122"/>
                <a:ea typeface="黑体" panose="02010609060101010101" pitchFamily="49" charset="-122"/>
              </a:rPr>
              <a:t>统计</a:t>
            </a:r>
          </a:p>
        </p:txBody>
      </p:sp>
      <p:sp>
        <p:nvSpPr>
          <p:cNvPr id="2" name="内容占位符 1"/>
          <p:cNvSpPr>
            <a:spLocks noGrp="1"/>
          </p:cNvSpPr>
          <p:nvPr>
            <p:ph sz="quarter" idx="14"/>
          </p:nvPr>
        </p:nvSpPr>
        <p:spPr>
          <a:xfrm>
            <a:off x="173851" y="1040892"/>
            <a:ext cx="8970149" cy="4359370"/>
          </a:xfrm>
        </p:spPr>
        <p:txBody>
          <a:bodyPr>
            <a:normAutofit fontScale="92500"/>
          </a:bodyPr>
          <a:lstStyle/>
          <a:p>
            <a:pPr>
              <a:lnSpc>
                <a:spcPct val="150000"/>
              </a:lnSpc>
            </a:pPr>
            <a:r>
              <a:rPr lang="zh-CN" altLang="en-US" b="1" dirty="0">
                <a:latin typeface="黑体" panose="02010609060101010101" pitchFamily="49" charset="-122"/>
                <a:ea typeface="黑体" panose="02010609060101010101" pitchFamily="49" charset="-122"/>
              </a:rPr>
              <a:t>概率论</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有一个白箱子，已知这个箱子的构造（里面有几个红球、几个白球，也就是所谓的分布函数），然后计算下一个摸出来的球是红球的概率。</a:t>
            </a:r>
            <a:endParaRPr lang="en-US" altLang="zh-CN" b="1" dirty="0">
              <a:latin typeface="黑体" panose="02010609060101010101" pitchFamily="49" charset="-122"/>
              <a:ea typeface="黑体" panose="02010609060101010101" pitchFamily="49" charset="-122"/>
            </a:endParaRPr>
          </a:p>
          <a:p>
            <a:pPr>
              <a:lnSpc>
                <a:spcPct val="150000"/>
              </a:lnSpc>
            </a:pPr>
            <a:r>
              <a:rPr lang="zh-CN" altLang="en-US" b="1" dirty="0">
                <a:latin typeface="黑体" panose="02010609060101010101" pitchFamily="49" charset="-122"/>
                <a:ea typeface="黑体" panose="02010609060101010101" pitchFamily="49" charset="-122"/>
              </a:rPr>
              <a:t>统计学：有一个黑箱子，只看得到每次摸出来的是红球还是白球，然后需要猜测这个黑箱子的内部结构，例如红球和白球的比例是多少？（参数估计）能不能认为红球</a:t>
            </a:r>
            <a:r>
              <a:rPr lang="en-US" altLang="zh-CN" b="1" dirty="0">
                <a:latin typeface="黑体" panose="02010609060101010101" pitchFamily="49" charset="-122"/>
                <a:ea typeface="黑体" panose="02010609060101010101" pitchFamily="49" charset="-122"/>
              </a:rPr>
              <a:t>40%</a:t>
            </a:r>
            <a:r>
              <a:rPr lang="zh-CN" altLang="en-US" b="1" dirty="0">
                <a:latin typeface="黑体" panose="02010609060101010101" pitchFamily="49" charset="-122"/>
                <a:ea typeface="黑体" panose="02010609060101010101" pitchFamily="49" charset="-122"/>
              </a:rPr>
              <a:t>，白球</a:t>
            </a:r>
            <a:r>
              <a:rPr lang="en-US" altLang="zh-CN" b="1" dirty="0">
                <a:latin typeface="黑体" panose="02010609060101010101" pitchFamily="49" charset="-122"/>
                <a:ea typeface="黑体" panose="02010609060101010101" pitchFamily="49" charset="-122"/>
              </a:rPr>
              <a:t>60%</a:t>
            </a:r>
            <a:r>
              <a:rPr lang="zh-CN" altLang="en-US" b="1" dirty="0">
                <a:latin typeface="黑体" panose="02010609060101010101" pitchFamily="49" charset="-122"/>
                <a:ea typeface="黑体" panose="02010609060101010101" pitchFamily="49" charset="-122"/>
              </a:rPr>
              <a:t>？（假设检验）</a:t>
            </a:r>
          </a:p>
          <a:p>
            <a:pPr>
              <a:lnSpc>
                <a:spcPct val="150000"/>
              </a:lnSpc>
            </a:pPr>
            <a:r>
              <a:rPr lang="zh-CN" altLang="en-US" b="1" dirty="0">
                <a:latin typeface="黑体" panose="02010609060101010101" pitchFamily="49" charset="-122"/>
                <a:ea typeface="黑体" panose="02010609060101010101" pitchFamily="49" charset="-122"/>
              </a:rPr>
              <a:t>概率论中的许多定理与结论，如</a:t>
            </a:r>
            <a:r>
              <a:rPr lang="zh-CN" altLang="en-US" b="1" dirty="0">
                <a:solidFill>
                  <a:srgbClr val="FF0000"/>
                </a:solidFill>
                <a:latin typeface="黑体" panose="02010609060101010101" pitchFamily="49" charset="-122"/>
                <a:ea typeface="黑体" panose="02010609060101010101" pitchFamily="49" charset="-122"/>
              </a:rPr>
              <a:t>大数定理</a:t>
            </a:r>
            <a:r>
              <a:rPr lang="zh-CN" altLang="en-US" b="1" dirty="0">
                <a:latin typeface="黑体" panose="02010609060101010101" pitchFamily="49" charset="-122"/>
                <a:ea typeface="黑体" panose="02010609060101010101" pitchFamily="49" charset="-122"/>
              </a:rPr>
              <a:t>、</a:t>
            </a:r>
            <a:r>
              <a:rPr lang="zh-CN" altLang="en-US" b="1" dirty="0">
                <a:solidFill>
                  <a:srgbClr val="FF0000"/>
                </a:solidFill>
                <a:latin typeface="黑体" panose="02010609060101010101" pitchFamily="49" charset="-122"/>
                <a:ea typeface="黑体" panose="02010609060101010101" pitchFamily="49" charset="-122"/>
              </a:rPr>
              <a:t>中心极限定理</a:t>
            </a:r>
            <a:r>
              <a:rPr lang="zh-CN" altLang="en-US" b="1" dirty="0">
                <a:latin typeface="黑体" panose="02010609060101010101" pitchFamily="49" charset="-122"/>
                <a:ea typeface="黑体" panose="02010609060101010101" pitchFamily="49" charset="-122"/>
              </a:rPr>
              <a:t>等保证了统计推断的合理性。做统计推断一般都需要对那个黑箱子做各种各样的假设，这些假设都是概率模型，</a:t>
            </a:r>
            <a:r>
              <a:rPr lang="zh-CN" altLang="en-US" b="1" dirty="0">
                <a:solidFill>
                  <a:srgbClr val="FF0000"/>
                </a:solidFill>
                <a:latin typeface="黑体" panose="02010609060101010101" pitchFamily="49" charset="-122"/>
                <a:ea typeface="黑体" panose="02010609060101010101" pitchFamily="49" charset="-122"/>
              </a:rPr>
              <a:t>统计推断实际上就是在估计这些模型的参数</a:t>
            </a:r>
            <a:r>
              <a:rPr lang="zh-CN" altLang="en-US" b="1" dirty="0">
                <a:latin typeface="黑体" panose="02010609060101010101" pitchFamily="49" charset="-122"/>
                <a:ea typeface="黑体" panose="02010609060101010101" pitchFamily="49" charset="-122"/>
              </a:rPr>
              <a:t>。</a:t>
            </a:r>
            <a:endParaRPr lang="en-US" altLang="zh-CN" b="1" dirty="0">
              <a:latin typeface="黑体" panose="02010609060101010101" pitchFamily="49" charset="-122"/>
              <a:ea typeface="黑体" panose="02010609060101010101" pitchFamily="49" charset="-122"/>
            </a:endParaRPr>
          </a:p>
          <a:p>
            <a:pPr>
              <a:lnSpc>
                <a:spcPct val="150000"/>
              </a:lnSpc>
            </a:pPr>
            <a:endParaRPr lang="en-US" altLang="zh-CN" dirty="0"/>
          </a:p>
          <a:p>
            <a:pPr>
              <a:lnSpc>
                <a:spcPct val="150000"/>
              </a:lnSpc>
            </a:pPr>
            <a:endParaRPr lang="en-US" altLang="zh-CN" dirty="0"/>
          </a:p>
        </p:txBody>
      </p:sp>
    </p:spTree>
    <p:extLst>
      <p:ext uri="{BB962C8B-B14F-4D97-AF65-F5344CB8AC3E}">
        <p14:creationId xmlns:p14="http://schemas.microsoft.com/office/powerpoint/2010/main" val="25616599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66262" y="3078390"/>
            <a:ext cx="9144000" cy="1632125"/>
          </a:xfrm>
          <a:prstGeom prst="rect">
            <a:avLst/>
          </a:prstGeom>
        </p:spPr>
      </p:pic>
      <p:pic>
        <p:nvPicPr>
          <p:cNvPr id="6" name="图片 5"/>
          <p:cNvPicPr>
            <a:picLocks noChangeAspect="1"/>
          </p:cNvPicPr>
          <p:nvPr/>
        </p:nvPicPr>
        <p:blipFill>
          <a:blip r:embed="rId3"/>
          <a:stretch>
            <a:fillRect/>
          </a:stretch>
        </p:blipFill>
        <p:spPr>
          <a:xfrm>
            <a:off x="510208" y="4669131"/>
            <a:ext cx="5043901" cy="739382"/>
          </a:xfrm>
          <a:prstGeom prst="rect">
            <a:avLst/>
          </a:prstGeom>
        </p:spPr>
      </p:pic>
      <p:sp>
        <p:nvSpPr>
          <p:cNvPr id="7" name="矩形 6"/>
          <p:cNvSpPr/>
          <p:nvPr/>
        </p:nvSpPr>
        <p:spPr>
          <a:xfrm>
            <a:off x="876162" y="5644642"/>
            <a:ext cx="4135748" cy="529889"/>
          </a:xfrm>
          <a:prstGeom prst="rect">
            <a:avLst/>
          </a:prstGeom>
        </p:spPr>
        <p:txBody>
          <a:bodyPr vert="horz" lIns="91440" tIns="45720" rIns="91440" bIns="45720" rtlCol="0">
            <a:normAutofit fontScale="92500" lnSpcReduction="10000"/>
          </a:bodyPr>
          <a:lstStyle/>
          <a:p>
            <a:pPr marL="228600" indent="-360000">
              <a:lnSpc>
                <a:spcPct val="150000"/>
              </a:lnSpc>
              <a:spcBef>
                <a:spcPts val="1000"/>
              </a:spcBef>
              <a:buClr>
                <a:schemeClr val="accent1"/>
              </a:buClr>
              <a:buSzPct val="120000"/>
              <a:buFont typeface="Wingdings" panose="05000000000000000000" pitchFamily="2" charset="2"/>
              <a:buChar char="p"/>
            </a:pPr>
            <a:r>
              <a:rPr lang="zh-CN" altLang="en-US" sz="2200" b="1" dirty="0">
                <a:latin typeface="黑体" panose="02010609060101010101" pitchFamily="49" charset="-122"/>
                <a:ea typeface="黑体" panose="02010609060101010101" pitchFamily="49" charset="-122"/>
              </a:rPr>
              <a:t>令导数为</a:t>
            </a:r>
            <a:r>
              <a:rPr lang="en-US" altLang="zh-CN" sz="2200" b="1" dirty="0">
                <a:latin typeface="黑体" panose="02010609060101010101" pitchFamily="49" charset="-122"/>
                <a:ea typeface="黑体" panose="02010609060101010101" pitchFamily="49" charset="-122"/>
              </a:rPr>
              <a:t>0</a:t>
            </a:r>
            <a:r>
              <a:rPr lang="zh-CN" altLang="en-US" sz="2200" b="1" dirty="0">
                <a:latin typeface="黑体" panose="02010609060101010101" pitchFamily="49" charset="-122"/>
                <a:ea typeface="黑体" panose="02010609060101010101" pitchFamily="49" charset="-122"/>
              </a:rPr>
              <a:t>则可以求出</a:t>
            </a:r>
            <a:r>
              <a:rPr lang="en-US" altLang="zh-CN" sz="2200" b="1" dirty="0">
                <a:latin typeface="黑体" panose="02010609060101010101" pitchFamily="49" charset="-122"/>
                <a:ea typeface="黑体" panose="02010609060101010101" pitchFamily="49" charset="-122"/>
              </a:rPr>
              <a:t>p=0.7</a:t>
            </a:r>
            <a:endParaRPr lang="zh-CN" altLang="en-US" sz="2200" b="1" dirty="0">
              <a:latin typeface="黑体" panose="02010609060101010101" pitchFamily="49" charset="-122"/>
              <a:ea typeface="黑体" panose="02010609060101010101" pitchFamily="49" charset="-122"/>
            </a:endParaRPr>
          </a:p>
        </p:txBody>
      </p:sp>
      <p:sp>
        <p:nvSpPr>
          <p:cNvPr id="8" name="内容占位符 1"/>
          <p:cNvSpPr>
            <a:spLocks noGrp="1"/>
          </p:cNvSpPr>
          <p:nvPr>
            <p:ph sz="quarter" idx="14"/>
          </p:nvPr>
        </p:nvSpPr>
        <p:spPr>
          <a:xfrm>
            <a:off x="-46381" y="881867"/>
            <a:ext cx="8970149" cy="2530568"/>
          </a:xfrm>
        </p:spPr>
        <p:txBody>
          <a:bodyPr>
            <a:normAutofit lnSpcReduction="10000"/>
          </a:bodyPr>
          <a:lstStyle/>
          <a:p>
            <a:pPr>
              <a:lnSpc>
                <a:spcPct val="150000"/>
              </a:lnSpc>
            </a:pPr>
            <a:r>
              <a:rPr lang="zh-CN" altLang="en-US" b="1" dirty="0">
                <a:latin typeface="黑体" panose="02010609060101010101" pitchFamily="49" charset="-122"/>
                <a:ea typeface="黑体" panose="02010609060101010101" pitchFamily="49" charset="-122"/>
              </a:rPr>
              <a:t>假设有一个袋子，里面装着白球和黑球，但是不知道他们分别有多少个，这时候需要估计每次取出一个球是白球的概率是多少？如何估计呢？ 可以通过连续有放回的从袋子里面取一百次，看看是白球还是黑球。假设取</a:t>
            </a:r>
            <a:r>
              <a:rPr lang="en-US" altLang="zh-CN" b="1" dirty="0">
                <a:latin typeface="黑体" panose="02010609060101010101" pitchFamily="49" charset="-122"/>
                <a:ea typeface="黑体" panose="02010609060101010101" pitchFamily="49" charset="-122"/>
              </a:rPr>
              <a:t>100</a:t>
            </a:r>
            <a:r>
              <a:rPr lang="zh-CN" altLang="en-US" b="1" dirty="0">
                <a:latin typeface="黑体" panose="02010609060101010101" pitchFamily="49" charset="-122"/>
                <a:ea typeface="黑体" panose="02010609060101010101" pitchFamily="49" charset="-122"/>
              </a:rPr>
              <a:t>次里面 白球占</a:t>
            </a:r>
            <a:r>
              <a:rPr lang="en-US" altLang="zh-CN" b="1" dirty="0">
                <a:latin typeface="黑体" panose="02010609060101010101" pitchFamily="49" charset="-122"/>
                <a:ea typeface="黑体" panose="02010609060101010101" pitchFamily="49" charset="-122"/>
              </a:rPr>
              <a:t>70</a:t>
            </a:r>
            <a:r>
              <a:rPr lang="zh-CN" altLang="en-US" b="1" dirty="0">
                <a:latin typeface="黑体" panose="02010609060101010101" pitchFamily="49" charset="-122"/>
                <a:ea typeface="黑体" panose="02010609060101010101" pitchFamily="49" charset="-122"/>
              </a:rPr>
              <a:t>次，黑球</a:t>
            </a:r>
            <a:r>
              <a:rPr lang="en-US" altLang="zh-CN" b="1" dirty="0">
                <a:latin typeface="黑体" panose="02010609060101010101" pitchFamily="49" charset="-122"/>
                <a:ea typeface="黑体" panose="02010609060101010101" pitchFamily="49" charset="-122"/>
              </a:rPr>
              <a:t>30</a:t>
            </a:r>
            <a:r>
              <a:rPr lang="zh-CN" altLang="en-US" b="1" dirty="0">
                <a:latin typeface="黑体" panose="02010609060101010101" pitchFamily="49" charset="-122"/>
                <a:ea typeface="黑体" panose="02010609060101010101" pitchFamily="49" charset="-122"/>
              </a:rPr>
              <a:t>次。设抽取是白球的概率为</a:t>
            </a:r>
            <a:r>
              <a:rPr lang="en-US" altLang="zh-CN" b="1" dirty="0">
                <a:latin typeface="黑体" panose="02010609060101010101" pitchFamily="49" charset="-122"/>
                <a:ea typeface="黑体" panose="02010609060101010101" pitchFamily="49" charset="-122"/>
              </a:rPr>
              <a:t>P</a:t>
            </a:r>
            <a:r>
              <a:rPr lang="zh-CN" altLang="en-US" b="1" dirty="0">
                <a:latin typeface="黑体" panose="02010609060101010101" pitchFamily="49" charset="-122"/>
                <a:ea typeface="黑体" panose="02010609060101010101" pitchFamily="49" charset="-122"/>
              </a:rPr>
              <a:t>。 那么一百次抽取的总概率为 </a:t>
            </a:r>
            <a:r>
              <a:rPr lang="en-US" altLang="zh-CN" b="1" dirty="0">
                <a:latin typeface="黑体" panose="02010609060101010101" pitchFamily="49" charset="-122"/>
                <a:ea typeface="黑体" panose="02010609060101010101" pitchFamily="49" charset="-122"/>
              </a:rPr>
              <a:t>p(</a:t>
            </a:r>
            <a:r>
              <a:rPr lang="en-US" altLang="zh-CN" b="1" dirty="0" err="1">
                <a:latin typeface="黑体" panose="02010609060101010101" pitchFamily="49" charset="-122"/>
                <a:ea typeface="黑体" panose="02010609060101010101" pitchFamily="49" charset="-122"/>
              </a:rPr>
              <a:t>x;p</a:t>
            </a:r>
            <a:r>
              <a:rPr lang="en-US" altLang="zh-CN" b="1" dirty="0">
                <a:latin typeface="黑体" panose="02010609060101010101" pitchFamily="49" charset="-122"/>
                <a:ea typeface="黑体" panose="02010609060101010101" pitchFamily="49" charset="-122"/>
              </a:rPr>
              <a:t>)</a:t>
            </a:r>
          </a:p>
          <a:p>
            <a:pPr>
              <a:lnSpc>
                <a:spcPct val="150000"/>
              </a:lnSpc>
            </a:pPr>
            <a:endParaRPr lang="en-US" altLang="zh-CN" dirty="0"/>
          </a:p>
          <a:p>
            <a:pPr>
              <a:lnSpc>
                <a:spcPct val="150000"/>
              </a:lnSpc>
            </a:pPr>
            <a:endParaRPr lang="en-US" altLang="zh-CN" dirty="0"/>
          </a:p>
        </p:txBody>
      </p:sp>
    </p:spTree>
    <p:extLst>
      <p:ext uri="{BB962C8B-B14F-4D97-AF65-F5344CB8AC3E}">
        <p14:creationId xmlns:p14="http://schemas.microsoft.com/office/powerpoint/2010/main" val="5878901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极大似然估计</a:t>
            </a:r>
          </a:p>
        </p:txBody>
      </p:sp>
      <p:sp>
        <p:nvSpPr>
          <p:cNvPr id="2" name="内容占位符 1"/>
          <p:cNvSpPr>
            <a:spLocks noGrp="1"/>
          </p:cNvSpPr>
          <p:nvPr>
            <p:ph sz="quarter" idx="14"/>
          </p:nvPr>
        </p:nvSpPr>
        <p:spPr>
          <a:xfrm>
            <a:off x="173851" y="1040892"/>
            <a:ext cx="8970149" cy="5093208"/>
          </a:xfrm>
        </p:spPr>
        <p:txBody>
          <a:bodyPr>
            <a:normAutofit/>
          </a:bodyPr>
          <a:lstStyle/>
          <a:p>
            <a:r>
              <a:rPr lang="zh-CN" altLang="en-US" dirty="0">
                <a:solidFill>
                  <a:srgbClr val="FF0000"/>
                </a:solidFill>
                <a:latin typeface="黑体" panose="02010609060101010101" pitchFamily="49" charset="-122"/>
                <a:ea typeface="黑体" panose="02010609060101010101" pitchFamily="49" charset="-122"/>
              </a:rPr>
              <a:t>估计类条件概率的常用策略</a:t>
            </a:r>
            <a:r>
              <a:rPr lang="zh-CN" altLang="en-US" dirty="0">
                <a:latin typeface="黑体" panose="02010609060101010101" pitchFamily="49" charset="-122"/>
                <a:ea typeface="黑体" panose="02010609060101010101" pitchFamily="49" charset="-122"/>
              </a:rPr>
              <a:t>：先假定其具有某种确定的概率分布形式，再基于训练样本对概率分布参数估计。</a:t>
            </a:r>
            <a:endParaRPr lang="en-US" altLang="zh-CN" dirty="0">
              <a:latin typeface="黑体" panose="02010609060101010101" pitchFamily="49" charset="-122"/>
              <a:ea typeface="黑体" panose="02010609060101010101" pitchFamily="49" charset="-122"/>
            </a:endParaRPr>
          </a:p>
          <a:p>
            <a:pPr lvl="1"/>
            <a:endParaRPr lang="zh-CN" altLang="en-US"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记关于类别  的类条件概率为        ，</a:t>
            </a:r>
          </a:p>
          <a:p>
            <a:pPr lvl="1"/>
            <a:r>
              <a:rPr lang="zh-CN" altLang="en-US" dirty="0">
                <a:latin typeface="黑体" panose="02010609060101010101" pitchFamily="49" charset="-122"/>
                <a:ea typeface="黑体" panose="02010609060101010101" pitchFamily="49" charset="-122"/>
              </a:rPr>
              <a:t>假设        具有确定的形式被参数   唯一确定，我们的任务就是利用训练集   估计参数        </a:t>
            </a:r>
            <a:endParaRPr lang="en-US" altLang="zh-CN" dirty="0">
              <a:latin typeface="黑体" panose="02010609060101010101" pitchFamily="49" charset="-122"/>
              <a:ea typeface="黑体" panose="02010609060101010101" pitchFamily="49" charset="-122"/>
            </a:endParaRPr>
          </a:p>
          <a:p>
            <a:endParaRPr lang="en-US" altLang="zh-CN" dirty="0"/>
          </a:p>
          <a:p>
            <a:endParaRPr lang="en-US" altLang="zh-CN" dirty="0"/>
          </a:p>
          <a:p>
            <a:endParaRPr lang="en-US" altLang="zh-CN" dirty="0"/>
          </a:p>
        </p:txBody>
      </p:sp>
      <p:graphicFrame>
        <p:nvGraphicFramePr>
          <p:cNvPr id="11" name="对象 10"/>
          <p:cNvGraphicFramePr>
            <a:graphicFrameLocks noChangeAspect="1"/>
          </p:cNvGraphicFramePr>
          <p:nvPr/>
        </p:nvGraphicFramePr>
        <p:xfrm>
          <a:off x="2092325" y="2209638"/>
          <a:ext cx="188384" cy="314686"/>
        </p:xfrm>
        <a:graphic>
          <a:graphicData uri="http://schemas.openxmlformats.org/presentationml/2006/ole">
            <mc:AlternateContent xmlns:mc="http://schemas.openxmlformats.org/markup-compatibility/2006">
              <mc:Choice xmlns:v="urn:schemas-microsoft-com:vml" Requires="v">
                <p:oleObj spid="_x0000_s50060" name="Formula" r:id="rId3" imgW="71280" imgH="119520" progId="Equation.Ribbit">
                  <p:embed/>
                </p:oleObj>
              </mc:Choice>
              <mc:Fallback>
                <p:oleObj name="Formula" r:id="rId3" imgW="71280" imgH="119520" progId="Equation.Ribbit">
                  <p:embed/>
                  <p:pic>
                    <p:nvPicPr>
                      <p:cNvPr id="0" name=""/>
                      <p:cNvPicPr/>
                      <p:nvPr/>
                    </p:nvPicPr>
                    <p:blipFill>
                      <a:blip r:embed="rId4"/>
                      <a:stretch>
                        <a:fillRect/>
                      </a:stretch>
                    </p:blipFill>
                    <p:spPr>
                      <a:xfrm>
                        <a:off x="2092325" y="2209638"/>
                        <a:ext cx="188384" cy="314686"/>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4341572" y="2184557"/>
          <a:ext cx="878128" cy="310982"/>
        </p:xfrm>
        <a:graphic>
          <a:graphicData uri="http://schemas.openxmlformats.org/presentationml/2006/ole">
            <mc:AlternateContent xmlns:mc="http://schemas.openxmlformats.org/markup-compatibility/2006">
              <mc:Choice xmlns:v="urn:schemas-microsoft-com:vml" Requires="v">
                <p:oleObj spid="_x0000_s50061" name="Formula" r:id="rId5" imgW="504360" imgH="177840" progId="Equation.Ribbit">
                  <p:embed/>
                </p:oleObj>
              </mc:Choice>
              <mc:Fallback>
                <p:oleObj name="Formula" r:id="rId5" imgW="504360" imgH="177840" progId="Equation.Ribbit">
                  <p:embed/>
                  <p:pic>
                    <p:nvPicPr>
                      <p:cNvPr id="0" name=""/>
                      <p:cNvPicPr/>
                      <p:nvPr/>
                    </p:nvPicPr>
                    <p:blipFill>
                      <a:blip r:embed="rId6"/>
                      <a:stretch>
                        <a:fillRect/>
                      </a:stretch>
                    </p:blipFill>
                    <p:spPr>
                      <a:xfrm>
                        <a:off x="4341572" y="2184557"/>
                        <a:ext cx="878128" cy="310982"/>
                      </a:xfrm>
                      <a:prstGeom prst="rect">
                        <a:avLst/>
                      </a:prstGeom>
                    </p:spPr>
                  </p:pic>
                </p:oleObj>
              </mc:Fallback>
            </mc:AlternateContent>
          </a:graphicData>
        </a:graphic>
      </p:graphicFrame>
      <p:graphicFrame>
        <p:nvGraphicFramePr>
          <p:cNvPr id="14" name="对象 13"/>
          <p:cNvGraphicFramePr>
            <a:graphicFrameLocks noChangeAspect="1"/>
          </p:cNvGraphicFramePr>
          <p:nvPr/>
        </p:nvGraphicFramePr>
        <p:xfrm>
          <a:off x="1552635" y="2536717"/>
          <a:ext cx="769352" cy="272460"/>
        </p:xfrm>
        <a:graphic>
          <a:graphicData uri="http://schemas.openxmlformats.org/presentationml/2006/ole">
            <mc:AlternateContent xmlns:mc="http://schemas.openxmlformats.org/markup-compatibility/2006">
              <mc:Choice xmlns:v="urn:schemas-microsoft-com:vml" Requires="v">
                <p:oleObj spid="_x0000_s50062" name="Formula" r:id="rId7" imgW="504360" imgH="177840" progId="Equation.Ribbit">
                  <p:embed/>
                </p:oleObj>
              </mc:Choice>
              <mc:Fallback>
                <p:oleObj name="Formula" r:id="rId7" imgW="504360" imgH="177840" progId="Equation.Ribbit">
                  <p:embed/>
                  <p:pic>
                    <p:nvPicPr>
                      <p:cNvPr id="0" name=""/>
                      <p:cNvPicPr/>
                      <p:nvPr/>
                    </p:nvPicPr>
                    <p:blipFill>
                      <a:blip r:embed="rId6"/>
                      <a:stretch>
                        <a:fillRect/>
                      </a:stretch>
                    </p:blipFill>
                    <p:spPr>
                      <a:xfrm>
                        <a:off x="1552635" y="2536717"/>
                        <a:ext cx="769352" cy="272460"/>
                      </a:xfrm>
                      <a:prstGeom prst="rect">
                        <a:avLst/>
                      </a:prstGeom>
                    </p:spPr>
                  </p:pic>
                </p:oleObj>
              </mc:Fallback>
            </mc:AlternateContent>
          </a:graphicData>
        </a:graphic>
      </p:graphicFrame>
      <p:graphicFrame>
        <p:nvGraphicFramePr>
          <p:cNvPr id="15" name="对象 14"/>
          <p:cNvGraphicFramePr>
            <a:graphicFrameLocks noChangeAspect="1"/>
          </p:cNvGraphicFramePr>
          <p:nvPr/>
        </p:nvGraphicFramePr>
        <p:xfrm>
          <a:off x="5067300" y="2525713"/>
          <a:ext cx="239713" cy="282575"/>
        </p:xfrm>
        <a:graphic>
          <a:graphicData uri="http://schemas.openxmlformats.org/presentationml/2006/ole">
            <mc:AlternateContent xmlns:mc="http://schemas.openxmlformats.org/markup-compatibility/2006">
              <mc:Choice xmlns:v="urn:schemas-microsoft-com:vml" Requires="v">
                <p:oleObj spid="_x0000_s50063" name="Formula" r:id="rId8" imgW="138600" imgH="158760" progId="Equation.Ribbit">
                  <p:embed/>
                </p:oleObj>
              </mc:Choice>
              <mc:Fallback>
                <p:oleObj name="Formula" r:id="rId8" imgW="138600" imgH="158760" progId="Equation.Ribbit">
                  <p:embed/>
                  <p:pic>
                    <p:nvPicPr>
                      <p:cNvPr id="0" name=""/>
                      <p:cNvPicPr/>
                      <p:nvPr/>
                    </p:nvPicPr>
                    <p:blipFill>
                      <a:blip r:embed="rId9"/>
                      <a:stretch>
                        <a:fillRect/>
                      </a:stretch>
                    </p:blipFill>
                    <p:spPr>
                      <a:xfrm>
                        <a:off x="5067300" y="2525713"/>
                        <a:ext cx="239713" cy="282575"/>
                      </a:xfrm>
                      <a:prstGeom prst="rect">
                        <a:avLst/>
                      </a:prstGeom>
                    </p:spPr>
                  </p:pic>
                </p:oleObj>
              </mc:Fallback>
            </mc:AlternateContent>
          </a:graphicData>
        </a:graphic>
      </p:graphicFrame>
      <p:graphicFrame>
        <p:nvGraphicFramePr>
          <p:cNvPr id="16" name="对象 15"/>
          <p:cNvGraphicFramePr>
            <a:graphicFrameLocks noChangeAspect="1"/>
          </p:cNvGraphicFramePr>
          <p:nvPr/>
        </p:nvGraphicFramePr>
        <p:xfrm>
          <a:off x="1798638" y="2830781"/>
          <a:ext cx="193675" cy="238125"/>
        </p:xfrm>
        <a:graphic>
          <a:graphicData uri="http://schemas.openxmlformats.org/presentationml/2006/ole">
            <mc:AlternateContent xmlns:mc="http://schemas.openxmlformats.org/markup-compatibility/2006">
              <mc:Choice xmlns:v="urn:schemas-microsoft-com:vml" Requires="v">
                <p:oleObj spid="_x0000_s50064" name="Formula" r:id="rId10" imgW="127080" imgH="155160" progId="Equation.Ribbit">
                  <p:embed/>
                </p:oleObj>
              </mc:Choice>
              <mc:Fallback>
                <p:oleObj name="Formula" r:id="rId10" imgW="127080" imgH="155160" progId="Equation.Ribbit">
                  <p:embed/>
                  <p:pic>
                    <p:nvPicPr>
                      <p:cNvPr id="0" name=""/>
                      <p:cNvPicPr/>
                      <p:nvPr/>
                    </p:nvPicPr>
                    <p:blipFill>
                      <a:blip r:embed="rId11"/>
                      <a:stretch>
                        <a:fillRect/>
                      </a:stretch>
                    </p:blipFill>
                    <p:spPr>
                      <a:xfrm>
                        <a:off x="1798638" y="2830781"/>
                        <a:ext cx="193675" cy="238125"/>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3167062" y="2808288"/>
          <a:ext cx="239713" cy="282575"/>
        </p:xfrm>
        <a:graphic>
          <a:graphicData uri="http://schemas.openxmlformats.org/presentationml/2006/ole">
            <mc:AlternateContent xmlns:mc="http://schemas.openxmlformats.org/markup-compatibility/2006">
              <mc:Choice xmlns:v="urn:schemas-microsoft-com:vml" Requires="v">
                <p:oleObj spid="_x0000_s50065" name="Formula" r:id="rId12" imgW="138600" imgH="158760" progId="Equation.Ribbit">
                  <p:embed/>
                </p:oleObj>
              </mc:Choice>
              <mc:Fallback>
                <p:oleObj name="Formula" r:id="rId12" imgW="138600" imgH="158760" progId="Equation.Ribbit">
                  <p:embed/>
                  <p:pic>
                    <p:nvPicPr>
                      <p:cNvPr id="0" name=""/>
                      <p:cNvPicPr/>
                      <p:nvPr/>
                    </p:nvPicPr>
                    <p:blipFill>
                      <a:blip r:embed="rId9"/>
                      <a:stretch>
                        <a:fillRect/>
                      </a:stretch>
                    </p:blipFill>
                    <p:spPr>
                      <a:xfrm>
                        <a:off x="3167062" y="2808288"/>
                        <a:ext cx="239713" cy="282575"/>
                      </a:xfrm>
                      <a:prstGeom prst="rect">
                        <a:avLst/>
                      </a:prstGeom>
                    </p:spPr>
                  </p:pic>
                </p:oleObj>
              </mc:Fallback>
            </mc:AlternateContent>
          </a:graphicData>
        </a:graphic>
      </p:graphicFrame>
    </p:spTree>
    <p:extLst>
      <p:ext uri="{BB962C8B-B14F-4D97-AF65-F5344CB8AC3E}">
        <p14:creationId xmlns:p14="http://schemas.microsoft.com/office/powerpoint/2010/main" val="1624515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223" y="197071"/>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基本原理</a:t>
            </a:r>
            <a:endParaRPr altLang="zh-CN" dirty="0">
              <a:latin typeface="黑体" panose="02010609060101010101" pitchFamily="49" charset="-122"/>
              <a:ea typeface="黑体" panose="02010609060101010101" pitchFamily="49" charset="-122"/>
            </a:endParaRPr>
          </a:p>
        </p:txBody>
      </p:sp>
      <p:sp>
        <p:nvSpPr>
          <p:cNvPr id="18435" name="内容占位符 2"/>
          <p:cNvSpPr>
            <a:spLocks noGrp="1"/>
          </p:cNvSpPr>
          <p:nvPr>
            <p:ph idx="1"/>
          </p:nvPr>
        </p:nvSpPr>
        <p:spPr>
          <a:xfrm>
            <a:off x="413148" y="1459138"/>
            <a:ext cx="3726656" cy="3725465"/>
          </a:xfrm>
        </p:spPr>
        <p:txBody>
          <a:bodyPr>
            <a:noAutofit/>
          </a:bodyPr>
          <a:lstStyle/>
          <a:p>
            <a:pPr eaLnBrk="1" hangingPunct="1">
              <a:lnSpc>
                <a:spcPct val="150000"/>
              </a:lnSpc>
            </a:pPr>
            <a:r>
              <a:rPr altLang="en-US" sz="2000" b="1" dirty="0">
                <a:latin typeface="黑体" panose="02010609060101010101" pitchFamily="49" charset="-122"/>
                <a:ea typeface="黑体" panose="02010609060101010101" pitchFamily="49" charset="-122"/>
              </a:rPr>
              <a:t> 假设现有一个数据集，由两类数据组成</a:t>
            </a:r>
            <a:r>
              <a:rPr lang="en-US" altLang="zh-CN" sz="2000" b="1" dirty="0">
                <a:latin typeface="黑体" panose="02010609060101010101" pitchFamily="49" charset="-122"/>
                <a:ea typeface="黑体" panose="02010609060101010101" pitchFamily="49" charset="-122"/>
              </a:rPr>
              <a:t>:</a:t>
            </a:r>
          </a:p>
          <a:p>
            <a:pPr eaLnBrk="1" hangingPunct="1">
              <a:lnSpc>
                <a:spcPct val="150000"/>
              </a:lnSpc>
            </a:pPr>
            <a:r>
              <a:rPr altLang="en-US" sz="2000" b="1" dirty="0">
                <a:latin typeface="黑体" panose="02010609060101010101" pitchFamily="49" charset="-122"/>
                <a:ea typeface="黑体" panose="02010609060101010101" pitchFamily="49" charset="-122"/>
              </a:rPr>
              <a:t>现在用</a:t>
            </a:r>
            <a:r>
              <a:rPr lang="en-US" altLang="zh-CN" sz="2000" b="1" dirty="0">
                <a:latin typeface="黑体" panose="02010609060101010101" pitchFamily="49" charset="-122"/>
                <a:ea typeface="黑体" panose="02010609060101010101" pitchFamily="49" charset="-122"/>
              </a:rPr>
              <a:t>p1(</a:t>
            </a:r>
            <a:r>
              <a:rPr lang="en-US" altLang="zh-CN" sz="2000" b="1" dirty="0" err="1">
                <a:latin typeface="黑体" panose="02010609060101010101" pitchFamily="49" charset="-122"/>
                <a:ea typeface="黑体" panose="02010609060101010101" pitchFamily="49" charset="-122"/>
              </a:rPr>
              <a:t>x,y</a:t>
            </a:r>
            <a:r>
              <a:rPr lang="en-US" altLang="zh-CN" sz="2000" b="1" dirty="0">
                <a:latin typeface="黑体" panose="02010609060101010101" pitchFamily="49" charset="-122"/>
                <a:ea typeface="黑体" panose="02010609060101010101" pitchFamily="49" charset="-122"/>
              </a:rPr>
              <a:t>)</a:t>
            </a:r>
            <a:r>
              <a:rPr altLang="en-US" sz="2000" b="1" dirty="0">
                <a:latin typeface="黑体" panose="02010609060101010101" pitchFamily="49" charset="-122"/>
                <a:ea typeface="黑体" panose="02010609060101010101" pitchFamily="49" charset="-122"/>
              </a:rPr>
              <a:t>表示数据点</a:t>
            </a:r>
            <a:r>
              <a:rPr lang="en-US" altLang="zh-CN" sz="2000" b="1" dirty="0">
                <a:latin typeface="黑体" panose="02010609060101010101" pitchFamily="49" charset="-122"/>
                <a:ea typeface="黑体" panose="02010609060101010101" pitchFamily="49" charset="-122"/>
              </a:rPr>
              <a:t>(</a:t>
            </a:r>
            <a:r>
              <a:rPr lang="en-US" altLang="zh-CN" sz="2000" b="1" dirty="0" err="1">
                <a:latin typeface="黑体" panose="02010609060101010101" pitchFamily="49" charset="-122"/>
                <a:ea typeface="黑体" panose="02010609060101010101" pitchFamily="49" charset="-122"/>
              </a:rPr>
              <a:t>x,y</a:t>
            </a:r>
            <a:r>
              <a:rPr lang="en-US" altLang="zh-CN" sz="2000" b="1" dirty="0">
                <a:latin typeface="黑体" panose="02010609060101010101" pitchFamily="49" charset="-122"/>
                <a:ea typeface="黑体" panose="02010609060101010101" pitchFamily="49" charset="-122"/>
              </a:rPr>
              <a:t>)</a:t>
            </a:r>
            <a:r>
              <a:rPr altLang="en-US" sz="2000" b="1" dirty="0">
                <a:latin typeface="黑体" panose="02010609060101010101" pitchFamily="49" charset="-122"/>
                <a:ea typeface="黑体" panose="02010609060101010101" pitchFamily="49" charset="-122"/>
              </a:rPr>
              <a:t>属于类别</a:t>
            </a:r>
            <a:r>
              <a:rPr lang="en-US" altLang="zh-CN" sz="2000" b="1" dirty="0">
                <a:latin typeface="黑体" panose="02010609060101010101" pitchFamily="49" charset="-122"/>
                <a:ea typeface="黑体" panose="02010609060101010101" pitchFamily="49" charset="-122"/>
              </a:rPr>
              <a:t>1(</a:t>
            </a:r>
            <a:r>
              <a:rPr altLang="en-US" sz="2000" b="1" dirty="0">
                <a:latin typeface="黑体" panose="02010609060101010101" pitchFamily="49" charset="-122"/>
                <a:ea typeface="黑体" panose="02010609060101010101" pitchFamily="49" charset="-122"/>
              </a:rPr>
              <a:t>图中红色圆点表示的类别</a:t>
            </a:r>
            <a:r>
              <a:rPr lang="en-US" altLang="zh-CN" sz="2000" b="1" dirty="0">
                <a:latin typeface="黑体" panose="02010609060101010101" pitchFamily="49" charset="-122"/>
                <a:ea typeface="黑体" panose="02010609060101010101" pitchFamily="49" charset="-122"/>
              </a:rPr>
              <a:t>)</a:t>
            </a:r>
            <a:r>
              <a:rPr altLang="en-US" sz="2000" b="1" dirty="0">
                <a:latin typeface="黑体" panose="02010609060101010101" pitchFamily="49" charset="-122"/>
                <a:ea typeface="黑体" panose="02010609060101010101" pitchFamily="49" charset="-122"/>
              </a:rPr>
              <a:t>的概率，用</a:t>
            </a:r>
            <a:r>
              <a:rPr lang="en-US" altLang="zh-CN" sz="2000" b="1" dirty="0">
                <a:latin typeface="黑体" panose="02010609060101010101" pitchFamily="49" charset="-122"/>
                <a:ea typeface="黑体" panose="02010609060101010101" pitchFamily="49" charset="-122"/>
              </a:rPr>
              <a:t>p2(</a:t>
            </a:r>
            <a:r>
              <a:rPr lang="en-US" altLang="zh-CN" sz="2000" b="1" dirty="0" err="1">
                <a:latin typeface="黑体" panose="02010609060101010101" pitchFamily="49" charset="-122"/>
                <a:ea typeface="黑体" panose="02010609060101010101" pitchFamily="49" charset="-122"/>
              </a:rPr>
              <a:t>x,y</a:t>
            </a:r>
            <a:r>
              <a:rPr lang="en-US" altLang="zh-CN" sz="2000" b="1" dirty="0">
                <a:latin typeface="黑体" panose="02010609060101010101" pitchFamily="49" charset="-122"/>
                <a:ea typeface="黑体" panose="02010609060101010101" pitchFamily="49" charset="-122"/>
              </a:rPr>
              <a:t>)</a:t>
            </a:r>
            <a:r>
              <a:rPr altLang="en-US" sz="2000" b="1" dirty="0">
                <a:latin typeface="黑体" panose="02010609060101010101" pitchFamily="49" charset="-122"/>
                <a:ea typeface="黑体" panose="02010609060101010101" pitchFamily="49" charset="-122"/>
              </a:rPr>
              <a:t>表示数据点</a:t>
            </a:r>
            <a:r>
              <a:rPr lang="en-US" altLang="zh-CN" sz="2000" b="1" dirty="0">
                <a:latin typeface="黑体" panose="02010609060101010101" pitchFamily="49" charset="-122"/>
                <a:ea typeface="黑体" panose="02010609060101010101" pitchFamily="49" charset="-122"/>
              </a:rPr>
              <a:t>(</a:t>
            </a:r>
            <a:r>
              <a:rPr lang="en-US" altLang="zh-CN" sz="2000" b="1" dirty="0" err="1">
                <a:latin typeface="黑体" panose="02010609060101010101" pitchFamily="49" charset="-122"/>
                <a:ea typeface="黑体" panose="02010609060101010101" pitchFamily="49" charset="-122"/>
              </a:rPr>
              <a:t>x,y</a:t>
            </a:r>
            <a:r>
              <a:rPr lang="en-US" altLang="zh-CN" sz="2000" b="1" dirty="0">
                <a:latin typeface="黑体" panose="02010609060101010101" pitchFamily="49" charset="-122"/>
                <a:ea typeface="黑体" panose="02010609060101010101" pitchFamily="49" charset="-122"/>
              </a:rPr>
              <a:t>)</a:t>
            </a:r>
            <a:r>
              <a:rPr altLang="en-US" sz="2000" b="1" dirty="0">
                <a:latin typeface="黑体" panose="02010609060101010101" pitchFamily="49" charset="-122"/>
                <a:ea typeface="黑体" panose="02010609060101010101" pitchFamily="49" charset="-122"/>
              </a:rPr>
              <a:t>属于类别</a:t>
            </a:r>
            <a:r>
              <a:rPr lang="en-US" altLang="zh-CN" sz="2000" b="1" dirty="0">
                <a:latin typeface="黑体" panose="02010609060101010101" pitchFamily="49" charset="-122"/>
                <a:ea typeface="黑体" panose="02010609060101010101" pitchFamily="49" charset="-122"/>
              </a:rPr>
              <a:t>2(</a:t>
            </a:r>
            <a:r>
              <a:rPr altLang="en-US" sz="2000" b="1" dirty="0">
                <a:latin typeface="黑体" panose="02010609060101010101" pitchFamily="49" charset="-122"/>
                <a:ea typeface="黑体" panose="02010609060101010101" pitchFamily="49" charset="-122"/>
              </a:rPr>
              <a:t>图中蓝色三角形表示的类别</a:t>
            </a:r>
            <a:r>
              <a:rPr lang="en-US" altLang="zh-CN" sz="2000" b="1" dirty="0">
                <a:latin typeface="黑体" panose="02010609060101010101" pitchFamily="49" charset="-122"/>
                <a:ea typeface="黑体" panose="02010609060101010101" pitchFamily="49" charset="-122"/>
              </a:rPr>
              <a:t>)</a:t>
            </a:r>
            <a:r>
              <a:rPr altLang="en-US" sz="2000" b="1" dirty="0">
                <a:latin typeface="黑体" panose="02010609060101010101" pitchFamily="49" charset="-122"/>
                <a:ea typeface="黑体" panose="02010609060101010101" pitchFamily="49" charset="-122"/>
              </a:rPr>
              <a:t>的概率。</a:t>
            </a:r>
          </a:p>
        </p:txBody>
      </p:sp>
      <p:pic>
        <p:nvPicPr>
          <p:cNvPr id="18436" name="图片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39804" y="1459138"/>
            <a:ext cx="4768453" cy="3765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40045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极大似然估计</a:t>
            </a:r>
          </a:p>
        </p:txBody>
      </p:sp>
      <p:sp>
        <p:nvSpPr>
          <p:cNvPr id="2" name="内容占位符 1"/>
          <p:cNvSpPr>
            <a:spLocks noGrp="1"/>
          </p:cNvSpPr>
          <p:nvPr>
            <p:ph sz="quarter" idx="14"/>
          </p:nvPr>
        </p:nvSpPr>
        <p:spPr>
          <a:xfrm>
            <a:off x="173851" y="1040892"/>
            <a:ext cx="8970149" cy="5093208"/>
          </a:xfrm>
        </p:spPr>
        <p:txBody>
          <a:bodyPr>
            <a:normAutofit/>
          </a:bodyPr>
          <a:lstStyle/>
          <a:p>
            <a:r>
              <a:rPr lang="zh-CN" altLang="en-US" dirty="0">
                <a:solidFill>
                  <a:srgbClr val="FF0000"/>
                </a:solidFill>
                <a:latin typeface="黑体" panose="02010609060101010101" pitchFamily="49" charset="-122"/>
                <a:ea typeface="黑体" panose="02010609060101010101" pitchFamily="49" charset="-122"/>
              </a:rPr>
              <a:t>估计类条件概率的常用策略</a:t>
            </a:r>
            <a:r>
              <a:rPr lang="zh-CN" altLang="en-US" dirty="0">
                <a:latin typeface="黑体" panose="02010609060101010101" pitchFamily="49" charset="-122"/>
                <a:ea typeface="黑体" panose="02010609060101010101" pitchFamily="49" charset="-122"/>
              </a:rPr>
              <a:t>：先假定其具有某种确定的概率分布形式，再基于训练样本对概率分布参数估计。</a:t>
            </a:r>
            <a:endParaRPr lang="en-US" altLang="zh-CN" dirty="0">
              <a:latin typeface="黑体" panose="02010609060101010101" pitchFamily="49" charset="-122"/>
              <a:ea typeface="黑体" panose="02010609060101010101" pitchFamily="49" charset="-122"/>
            </a:endParaRPr>
          </a:p>
          <a:p>
            <a:pPr lvl="1"/>
            <a:endParaRPr lang="zh-CN" altLang="en-US"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记关于类别  的类条件概率为        ，</a:t>
            </a:r>
          </a:p>
          <a:p>
            <a:pPr lvl="1"/>
            <a:r>
              <a:rPr lang="zh-CN" altLang="en-US" dirty="0">
                <a:latin typeface="黑体" panose="02010609060101010101" pitchFamily="49" charset="-122"/>
                <a:ea typeface="黑体" panose="02010609060101010101" pitchFamily="49" charset="-122"/>
              </a:rPr>
              <a:t>假设        具有确定的形式被参数   唯一确定，我们的任务就是利用训练集   估计参数        </a:t>
            </a:r>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概率模型的训练过程就是参数估计过程，统计学界的两个学派提供了不同的方案：</a:t>
            </a:r>
            <a:endParaRPr lang="en-US" altLang="zh-CN" dirty="0">
              <a:latin typeface="黑体" panose="02010609060101010101" pitchFamily="49" charset="-122"/>
              <a:ea typeface="黑体" panose="02010609060101010101" pitchFamily="49" charset="-122"/>
            </a:endParaRPr>
          </a:p>
          <a:p>
            <a:pPr lvl="1"/>
            <a:r>
              <a:rPr lang="zh-CN" altLang="en-US" dirty="0">
                <a:latin typeface="黑体" panose="02010609060101010101" pitchFamily="49" charset="-122"/>
                <a:ea typeface="黑体" panose="02010609060101010101" pitchFamily="49" charset="-122"/>
              </a:rPr>
              <a:t>频率主义学派</a:t>
            </a:r>
            <a:r>
              <a:rPr lang="en-US" altLang="zh-CN" dirty="0">
                <a:latin typeface="黑体" panose="02010609060101010101" pitchFamily="49" charset="-122"/>
                <a:ea typeface="黑体" panose="02010609060101010101" pitchFamily="49" charset="-122"/>
              </a:rPr>
              <a:t> (</a:t>
            </a:r>
            <a:r>
              <a:rPr lang="en-US" altLang="zh-CN" dirty="0" err="1">
                <a:latin typeface="黑体" panose="02010609060101010101" pitchFamily="49" charset="-122"/>
                <a:ea typeface="黑体" panose="02010609060101010101" pitchFamily="49" charset="-122"/>
              </a:rPr>
              <a:t>frequentist</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认为参数虽然未知，但却存在客观值，因此可通过优化似然函数等准则来确定参数值</a:t>
            </a:r>
            <a:endParaRPr lang="en-US" altLang="zh-CN" dirty="0">
              <a:latin typeface="黑体" panose="02010609060101010101" pitchFamily="49" charset="-122"/>
              <a:ea typeface="黑体" panose="02010609060101010101" pitchFamily="49" charset="-122"/>
            </a:endParaRPr>
          </a:p>
          <a:p>
            <a:pPr lvl="1"/>
            <a:r>
              <a:rPr lang="zh-CN" altLang="en-US" dirty="0">
                <a:latin typeface="黑体" panose="02010609060101010101" pitchFamily="49" charset="-122"/>
                <a:ea typeface="黑体" panose="02010609060101010101" pitchFamily="49" charset="-122"/>
              </a:rPr>
              <a:t>贝叶斯学派</a:t>
            </a:r>
            <a:r>
              <a:rPr lang="en-US" altLang="zh-CN" dirty="0">
                <a:latin typeface="黑体" panose="02010609060101010101" pitchFamily="49" charset="-122"/>
                <a:ea typeface="黑体" panose="02010609060101010101" pitchFamily="49" charset="-122"/>
              </a:rPr>
              <a:t> (Bayesian)</a:t>
            </a:r>
            <a:r>
              <a:rPr lang="zh-CN" altLang="en-US" dirty="0">
                <a:latin typeface="黑体" panose="02010609060101010101" pitchFamily="49" charset="-122"/>
                <a:ea typeface="黑体" panose="02010609060101010101" pitchFamily="49" charset="-122"/>
              </a:rPr>
              <a:t>认为参数是未观察到的随机变量、其本身也可有分布，因此可假定参数服从一个先验分布，然后基于观测到的数据计算参数的后验分布。</a:t>
            </a:r>
            <a:endParaRPr lang="en-US" altLang="zh-CN" dirty="0">
              <a:latin typeface="黑体" panose="02010609060101010101" pitchFamily="49" charset="-122"/>
              <a:ea typeface="黑体" panose="02010609060101010101" pitchFamily="49" charset="-122"/>
            </a:endParaRPr>
          </a:p>
          <a:p>
            <a:endParaRPr lang="en-US" altLang="zh-CN" dirty="0"/>
          </a:p>
          <a:p>
            <a:endParaRPr lang="en-US" altLang="zh-CN" dirty="0"/>
          </a:p>
        </p:txBody>
      </p:sp>
      <p:graphicFrame>
        <p:nvGraphicFramePr>
          <p:cNvPr id="11" name="对象 10"/>
          <p:cNvGraphicFramePr>
            <a:graphicFrameLocks noChangeAspect="1"/>
          </p:cNvGraphicFramePr>
          <p:nvPr>
            <p:extLst>
              <p:ext uri="{D42A27DB-BD31-4B8C-83A1-F6EECF244321}">
                <p14:modId xmlns:p14="http://schemas.microsoft.com/office/powerpoint/2010/main" val="2645076204"/>
              </p:ext>
            </p:extLst>
          </p:nvPr>
        </p:nvGraphicFramePr>
        <p:xfrm>
          <a:off x="2092325" y="2209638"/>
          <a:ext cx="188384" cy="314686"/>
        </p:xfrm>
        <a:graphic>
          <a:graphicData uri="http://schemas.openxmlformats.org/presentationml/2006/ole">
            <mc:AlternateContent xmlns:mc="http://schemas.openxmlformats.org/markup-compatibility/2006">
              <mc:Choice xmlns:v="urn:schemas-microsoft-com:vml" Requires="v">
                <p:oleObj spid="_x0000_s58863" name="Formula" r:id="rId3" imgW="71280" imgH="119520" progId="Equation.Ribbit">
                  <p:embed/>
                </p:oleObj>
              </mc:Choice>
              <mc:Fallback>
                <p:oleObj name="Formula" r:id="rId3" imgW="71280" imgH="119520" progId="Equation.Ribbit">
                  <p:embed/>
                  <p:pic>
                    <p:nvPicPr>
                      <p:cNvPr id="0" name=""/>
                      <p:cNvPicPr/>
                      <p:nvPr/>
                    </p:nvPicPr>
                    <p:blipFill>
                      <a:blip r:embed="rId4"/>
                      <a:stretch>
                        <a:fillRect/>
                      </a:stretch>
                    </p:blipFill>
                    <p:spPr>
                      <a:xfrm>
                        <a:off x="2092325" y="2209638"/>
                        <a:ext cx="188384" cy="314686"/>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3216509200"/>
              </p:ext>
            </p:extLst>
          </p:nvPr>
        </p:nvGraphicFramePr>
        <p:xfrm>
          <a:off x="4341572" y="2184557"/>
          <a:ext cx="878128" cy="310982"/>
        </p:xfrm>
        <a:graphic>
          <a:graphicData uri="http://schemas.openxmlformats.org/presentationml/2006/ole">
            <mc:AlternateContent xmlns:mc="http://schemas.openxmlformats.org/markup-compatibility/2006">
              <mc:Choice xmlns:v="urn:schemas-microsoft-com:vml" Requires="v">
                <p:oleObj spid="_x0000_s58864" name="Formula" r:id="rId5" imgW="504360" imgH="177840" progId="Equation.Ribbit">
                  <p:embed/>
                </p:oleObj>
              </mc:Choice>
              <mc:Fallback>
                <p:oleObj name="Formula" r:id="rId5" imgW="504360" imgH="177840" progId="Equation.Ribbit">
                  <p:embed/>
                  <p:pic>
                    <p:nvPicPr>
                      <p:cNvPr id="0" name=""/>
                      <p:cNvPicPr/>
                      <p:nvPr/>
                    </p:nvPicPr>
                    <p:blipFill>
                      <a:blip r:embed="rId6"/>
                      <a:stretch>
                        <a:fillRect/>
                      </a:stretch>
                    </p:blipFill>
                    <p:spPr>
                      <a:xfrm>
                        <a:off x="4341572" y="2184557"/>
                        <a:ext cx="878128" cy="310982"/>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590292834"/>
              </p:ext>
            </p:extLst>
          </p:nvPr>
        </p:nvGraphicFramePr>
        <p:xfrm>
          <a:off x="1552635" y="2536717"/>
          <a:ext cx="769352" cy="272460"/>
        </p:xfrm>
        <a:graphic>
          <a:graphicData uri="http://schemas.openxmlformats.org/presentationml/2006/ole">
            <mc:AlternateContent xmlns:mc="http://schemas.openxmlformats.org/markup-compatibility/2006">
              <mc:Choice xmlns:v="urn:schemas-microsoft-com:vml" Requires="v">
                <p:oleObj spid="_x0000_s58865" name="Formula" r:id="rId7" imgW="504360" imgH="177840" progId="Equation.Ribbit">
                  <p:embed/>
                </p:oleObj>
              </mc:Choice>
              <mc:Fallback>
                <p:oleObj name="Formula" r:id="rId7" imgW="504360" imgH="177840" progId="Equation.Ribbit">
                  <p:embed/>
                  <p:pic>
                    <p:nvPicPr>
                      <p:cNvPr id="0" name=""/>
                      <p:cNvPicPr/>
                      <p:nvPr/>
                    </p:nvPicPr>
                    <p:blipFill>
                      <a:blip r:embed="rId6"/>
                      <a:stretch>
                        <a:fillRect/>
                      </a:stretch>
                    </p:blipFill>
                    <p:spPr>
                      <a:xfrm>
                        <a:off x="1552635" y="2536717"/>
                        <a:ext cx="769352" cy="272460"/>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3605874315"/>
              </p:ext>
            </p:extLst>
          </p:nvPr>
        </p:nvGraphicFramePr>
        <p:xfrm>
          <a:off x="5067300" y="2525713"/>
          <a:ext cx="239713" cy="282575"/>
        </p:xfrm>
        <a:graphic>
          <a:graphicData uri="http://schemas.openxmlformats.org/presentationml/2006/ole">
            <mc:AlternateContent xmlns:mc="http://schemas.openxmlformats.org/markup-compatibility/2006">
              <mc:Choice xmlns:v="urn:schemas-microsoft-com:vml" Requires="v">
                <p:oleObj spid="_x0000_s58866" name="Formula" r:id="rId8" imgW="138600" imgH="158760" progId="Equation.Ribbit">
                  <p:embed/>
                </p:oleObj>
              </mc:Choice>
              <mc:Fallback>
                <p:oleObj name="Formula" r:id="rId8" imgW="138600" imgH="158760" progId="Equation.Ribbit">
                  <p:embed/>
                  <p:pic>
                    <p:nvPicPr>
                      <p:cNvPr id="0" name=""/>
                      <p:cNvPicPr/>
                      <p:nvPr/>
                    </p:nvPicPr>
                    <p:blipFill>
                      <a:blip r:embed="rId9"/>
                      <a:stretch>
                        <a:fillRect/>
                      </a:stretch>
                    </p:blipFill>
                    <p:spPr>
                      <a:xfrm>
                        <a:off x="5067300" y="2525713"/>
                        <a:ext cx="239713" cy="282575"/>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3096680884"/>
              </p:ext>
            </p:extLst>
          </p:nvPr>
        </p:nvGraphicFramePr>
        <p:xfrm>
          <a:off x="1798638" y="2830781"/>
          <a:ext cx="193675" cy="238125"/>
        </p:xfrm>
        <a:graphic>
          <a:graphicData uri="http://schemas.openxmlformats.org/presentationml/2006/ole">
            <mc:AlternateContent xmlns:mc="http://schemas.openxmlformats.org/markup-compatibility/2006">
              <mc:Choice xmlns:v="urn:schemas-microsoft-com:vml" Requires="v">
                <p:oleObj spid="_x0000_s58867" name="Formula" r:id="rId10" imgW="127080" imgH="155160" progId="Equation.Ribbit">
                  <p:embed/>
                </p:oleObj>
              </mc:Choice>
              <mc:Fallback>
                <p:oleObj name="Formula" r:id="rId10" imgW="127080" imgH="155160" progId="Equation.Ribbit">
                  <p:embed/>
                  <p:pic>
                    <p:nvPicPr>
                      <p:cNvPr id="0" name=""/>
                      <p:cNvPicPr/>
                      <p:nvPr/>
                    </p:nvPicPr>
                    <p:blipFill>
                      <a:blip r:embed="rId11"/>
                      <a:stretch>
                        <a:fillRect/>
                      </a:stretch>
                    </p:blipFill>
                    <p:spPr>
                      <a:xfrm>
                        <a:off x="1798638" y="2830781"/>
                        <a:ext cx="193675" cy="238125"/>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3123065179"/>
              </p:ext>
            </p:extLst>
          </p:nvPr>
        </p:nvGraphicFramePr>
        <p:xfrm>
          <a:off x="3167062" y="2808288"/>
          <a:ext cx="239713" cy="282575"/>
        </p:xfrm>
        <a:graphic>
          <a:graphicData uri="http://schemas.openxmlformats.org/presentationml/2006/ole">
            <mc:AlternateContent xmlns:mc="http://schemas.openxmlformats.org/markup-compatibility/2006">
              <mc:Choice xmlns:v="urn:schemas-microsoft-com:vml" Requires="v">
                <p:oleObj spid="_x0000_s58868" name="Formula" r:id="rId12" imgW="138600" imgH="158760" progId="Equation.Ribbit">
                  <p:embed/>
                </p:oleObj>
              </mc:Choice>
              <mc:Fallback>
                <p:oleObj name="Formula" r:id="rId12" imgW="138600" imgH="158760" progId="Equation.Ribbit">
                  <p:embed/>
                  <p:pic>
                    <p:nvPicPr>
                      <p:cNvPr id="0" name=""/>
                      <p:cNvPicPr/>
                      <p:nvPr/>
                    </p:nvPicPr>
                    <p:blipFill>
                      <a:blip r:embed="rId9"/>
                      <a:stretch>
                        <a:fillRect/>
                      </a:stretch>
                    </p:blipFill>
                    <p:spPr>
                      <a:xfrm>
                        <a:off x="3167062" y="2808288"/>
                        <a:ext cx="239713" cy="282575"/>
                      </a:xfrm>
                      <a:prstGeom prst="rect">
                        <a:avLst/>
                      </a:prstGeom>
                    </p:spPr>
                  </p:pic>
                </p:oleObj>
              </mc:Fallback>
            </mc:AlternateContent>
          </a:graphicData>
        </a:graphic>
      </p:graphicFrame>
    </p:spTree>
    <p:extLst>
      <p:ext uri="{BB962C8B-B14F-4D97-AF65-F5344CB8AC3E}">
        <p14:creationId xmlns:p14="http://schemas.microsoft.com/office/powerpoint/2010/main" val="3999141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极大似然估计</a:t>
            </a:r>
          </a:p>
        </p:txBody>
      </p:sp>
      <p:sp>
        <p:nvSpPr>
          <p:cNvPr id="2" name="内容占位符 1"/>
          <p:cNvSpPr>
            <a:spLocks noGrp="1"/>
          </p:cNvSpPr>
          <p:nvPr>
            <p:ph sz="quarter" idx="14"/>
          </p:nvPr>
        </p:nvSpPr>
        <p:spPr>
          <a:xfrm>
            <a:off x="173851" y="1040891"/>
            <a:ext cx="8970149" cy="5198067"/>
          </a:xfrm>
        </p:spPr>
        <p:txBody>
          <a:bodyPr>
            <a:normAutofit/>
          </a:bodyPr>
          <a:lstStyle/>
          <a:p>
            <a:r>
              <a:rPr lang="zh-CN" altLang="en-US" b="1" dirty="0">
                <a:latin typeface="黑体" panose="02010609060101010101" pitchFamily="49" charset="-122"/>
                <a:ea typeface="黑体" panose="02010609060101010101" pitchFamily="49" charset="-122"/>
              </a:rPr>
              <a:t>令    表示训练集中第  类样本</a:t>
            </a:r>
            <a:r>
              <a:rPr lang="zh-CN" altLang="en-US" b="1" dirty="0" smtClean="0">
                <a:latin typeface="黑体" panose="02010609060101010101" pitchFamily="49" charset="-122"/>
                <a:ea typeface="黑体" panose="02010609060101010101" pitchFamily="49" charset="-122"/>
              </a:rPr>
              <a:t>的组成的</a:t>
            </a:r>
            <a:r>
              <a:rPr lang="zh-CN" altLang="en-US" b="1" dirty="0">
                <a:latin typeface="黑体" panose="02010609060101010101" pitchFamily="49" charset="-122"/>
                <a:ea typeface="黑体" panose="02010609060101010101" pitchFamily="49" charset="-122"/>
              </a:rPr>
              <a:t>集合，假设这些样本是独立的，则参数   对于数据集    的似然是</a:t>
            </a:r>
            <a:endParaRPr lang="en-US" altLang="zh-CN" b="1" dirty="0">
              <a:latin typeface="黑体" panose="02010609060101010101" pitchFamily="49" charset="-122"/>
              <a:ea typeface="黑体" panose="02010609060101010101" pitchFamily="49" charset="-122"/>
            </a:endParaRPr>
          </a:p>
          <a:p>
            <a:endParaRPr lang="en-US" altLang="zh-CN" b="1" dirty="0">
              <a:latin typeface="黑体" panose="02010609060101010101" pitchFamily="49" charset="-122"/>
              <a:ea typeface="黑体" panose="02010609060101010101" pitchFamily="49" charset="-122"/>
            </a:endParaRPr>
          </a:p>
          <a:p>
            <a:endParaRPr lang="en-US" altLang="zh-CN" b="1" dirty="0">
              <a:latin typeface="黑体" panose="02010609060101010101" pitchFamily="49" charset="-122"/>
              <a:ea typeface="黑体" panose="02010609060101010101" pitchFamily="49" charset="-122"/>
            </a:endParaRPr>
          </a:p>
          <a:p>
            <a:pPr lvl="1"/>
            <a:r>
              <a:rPr lang="zh-CN" altLang="en-US" b="1" dirty="0">
                <a:latin typeface="黑体" panose="02010609060101010101" pitchFamily="49" charset="-122"/>
                <a:ea typeface="黑体" panose="02010609060101010101" pitchFamily="49" charset="-122"/>
              </a:rPr>
              <a:t>对   进行极大似然估计，寻找能最大化似然           的参数值   。直观上看，极大似然估计是试图在   所有可能的取值中，找到一个使数据出现的“可能性”最大值。</a:t>
            </a:r>
          </a:p>
          <a:p>
            <a:endParaRPr lang="en-US" altLang="zh-CN" dirty="0"/>
          </a:p>
          <a:p>
            <a:endParaRPr lang="en-US" altLang="zh-CN" dirty="0"/>
          </a:p>
          <a:p>
            <a:endParaRPr lang="en-US" altLang="zh-CN" dirty="0"/>
          </a:p>
        </p:txBody>
      </p:sp>
      <p:pic>
        <p:nvPicPr>
          <p:cNvPr id="18" name="图片 17"/>
          <p:cNvPicPr>
            <a:picLocks noChangeAspect="1"/>
          </p:cNvPicPr>
          <p:nvPr/>
        </p:nvPicPr>
        <p:blipFill>
          <a:blip r:embed="rId3"/>
          <a:stretch>
            <a:fillRect/>
          </a:stretch>
        </p:blipFill>
        <p:spPr>
          <a:xfrm>
            <a:off x="5941729" y="2624349"/>
            <a:ext cx="1290557" cy="285570"/>
          </a:xfrm>
          <a:prstGeom prst="rect">
            <a:avLst/>
          </a:prstGeom>
        </p:spPr>
      </p:pic>
      <p:pic>
        <p:nvPicPr>
          <p:cNvPr id="20" name="图片 19"/>
          <p:cNvPicPr>
            <a:picLocks noChangeAspect="1"/>
          </p:cNvPicPr>
          <p:nvPr/>
        </p:nvPicPr>
        <p:blipFill>
          <a:blip r:embed="rId4"/>
          <a:stretch>
            <a:fillRect/>
          </a:stretch>
        </p:blipFill>
        <p:spPr>
          <a:xfrm>
            <a:off x="8389814" y="2609971"/>
            <a:ext cx="230644" cy="272929"/>
          </a:xfrm>
          <a:prstGeom prst="rect">
            <a:avLst/>
          </a:prstGeom>
        </p:spPr>
      </p:pic>
      <p:pic>
        <p:nvPicPr>
          <p:cNvPr id="21" name="图片 20"/>
          <p:cNvPicPr>
            <a:picLocks noChangeAspect="1"/>
          </p:cNvPicPr>
          <p:nvPr/>
        </p:nvPicPr>
        <p:blipFill>
          <a:blip r:embed="rId5"/>
          <a:stretch>
            <a:fillRect/>
          </a:stretch>
        </p:blipFill>
        <p:spPr>
          <a:xfrm>
            <a:off x="4830856" y="2891577"/>
            <a:ext cx="259533" cy="263056"/>
          </a:xfrm>
          <a:prstGeom prst="rect">
            <a:avLst/>
          </a:prstGeom>
        </p:spPr>
      </p:pic>
      <p:graphicFrame>
        <p:nvGraphicFramePr>
          <p:cNvPr id="19" name="对象 18"/>
          <p:cNvGraphicFramePr>
            <a:graphicFrameLocks noChangeAspect="1"/>
          </p:cNvGraphicFramePr>
          <p:nvPr>
            <p:extLst>
              <p:ext uri="{D42A27DB-BD31-4B8C-83A1-F6EECF244321}">
                <p14:modId xmlns:p14="http://schemas.microsoft.com/office/powerpoint/2010/main" val="473941897"/>
              </p:ext>
            </p:extLst>
          </p:nvPr>
        </p:nvGraphicFramePr>
        <p:xfrm>
          <a:off x="1020297" y="1147803"/>
          <a:ext cx="286433" cy="252334"/>
        </p:xfrm>
        <a:graphic>
          <a:graphicData uri="http://schemas.openxmlformats.org/presentationml/2006/ole">
            <mc:AlternateContent xmlns:mc="http://schemas.openxmlformats.org/markup-compatibility/2006">
              <mc:Choice xmlns:v="urn:schemas-microsoft-com:vml" Requires="v">
                <p:oleObj spid="_x0000_s39881" name="Formula" r:id="rId6" imgW="176760" imgH="156240" progId="Equation.Ribbit">
                  <p:embed/>
                </p:oleObj>
              </mc:Choice>
              <mc:Fallback>
                <p:oleObj name="Formula" r:id="rId6" imgW="176760" imgH="156240" progId="Equation.Ribbit">
                  <p:embed/>
                  <p:pic>
                    <p:nvPicPr>
                      <p:cNvPr id="0" name=""/>
                      <p:cNvPicPr/>
                      <p:nvPr/>
                    </p:nvPicPr>
                    <p:blipFill>
                      <a:blip r:embed="rId7"/>
                      <a:stretch>
                        <a:fillRect/>
                      </a:stretch>
                    </p:blipFill>
                    <p:spPr>
                      <a:xfrm>
                        <a:off x="1020297" y="1147803"/>
                        <a:ext cx="286433" cy="252334"/>
                      </a:xfrm>
                      <a:prstGeom prst="rect">
                        <a:avLst/>
                      </a:prstGeom>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3535008135"/>
              </p:ext>
            </p:extLst>
          </p:nvPr>
        </p:nvGraphicFramePr>
        <p:xfrm>
          <a:off x="3443344" y="1147803"/>
          <a:ext cx="157218" cy="265076"/>
        </p:xfrm>
        <a:graphic>
          <a:graphicData uri="http://schemas.openxmlformats.org/presentationml/2006/ole">
            <mc:AlternateContent xmlns:mc="http://schemas.openxmlformats.org/markup-compatibility/2006">
              <mc:Choice xmlns:v="urn:schemas-microsoft-com:vml" Requires="v">
                <p:oleObj spid="_x0000_s39882" name="Formula" r:id="rId8" imgW="71280" imgH="119520" progId="Equation.Ribbit">
                  <p:embed/>
                </p:oleObj>
              </mc:Choice>
              <mc:Fallback>
                <p:oleObj name="Formula" r:id="rId8" imgW="71280" imgH="119520" progId="Equation.Ribbit">
                  <p:embed/>
                  <p:pic>
                    <p:nvPicPr>
                      <p:cNvPr id="0" name=""/>
                      <p:cNvPicPr/>
                      <p:nvPr/>
                    </p:nvPicPr>
                    <p:blipFill>
                      <a:blip r:embed="rId9"/>
                      <a:stretch>
                        <a:fillRect/>
                      </a:stretch>
                    </p:blipFill>
                    <p:spPr>
                      <a:xfrm>
                        <a:off x="3443344" y="1147803"/>
                        <a:ext cx="157218" cy="265076"/>
                      </a:xfrm>
                      <a:prstGeom prst="rect">
                        <a:avLst/>
                      </a:prstGeom>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674849702"/>
              </p:ext>
            </p:extLst>
          </p:nvPr>
        </p:nvGraphicFramePr>
        <p:xfrm>
          <a:off x="2266114" y="1412879"/>
          <a:ext cx="239713" cy="282575"/>
        </p:xfrm>
        <a:graphic>
          <a:graphicData uri="http://schemas.openxmlformats.org/presentationml/2006/ole">
            <mc:AlternateContent xmlns:mc="http://schemas.openxmlformats.org/markup-compatibility/2006">
              <mc:Choice xmlns:v="urn:schemas-microsoft-com:vml" Requires="v">
                <p:oleObj spid="_x0000_s39883" name="Formula" r:id="rId10" imgW="138600" imgH="158760" progId="Equation.Ribbit">
                  <p:embed/>
                </p:oleObj>
              </mc:Choice>
              <mc:Fallback>
                <p:oleObj name="Formula" r:id="rId10" imgW="138600" imgH="158760" progId="Equation.Ribbit">
                  <p:embed/>
                  <p:pic>
                    <p:nvPicPr>
                      <p:cNvPr id="0" name=""/>
                      <p:cNvPicPr/>
                      <p:nvPr/>
                    </p:nvPicPr>
                    <p:blipFill>
                      <a:blip r:embed="rId11"/>
                      <a:stretch>
                        <a:fillRect/>
                      </a:stretch>
                    </p:blipFill>
                    <p:spPr>
                      <a:xfrm>
                        <a:off x="2266114" y="1412879"/>
                        <a:ext cx="239713" cy="282575"/>
                      </a:xfrm>
                      <a:prstGeom prst="rect">
                        <a:avLst/>
                      </a:prstGeom>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3938887543"/>
              </p:ext>
            </p:extLst>
          </p:nvPr>
        </p:nvGraphicFramePr>
        <p:xfrm>
          <a:off x="4137451" y="1419624"/>
          <a:ext cx="305447" cy="269084"/>
        </p:xfrm>
        <a:graphic>
          <a:graphicData uri="http://schemas.openxmlformats.org/presentationml/2006/ole">
            <mc:AlternateContent xmlns:mc="http://schemas.openxmlformats.org/markup-compatibility/2006">
              <mc:Choice xmlns:v="urn:schemas-microsoft-com:vml" Requires="v">
                <p:oleObj spid="_x0000_s39884" name="Formula" r:id="rId12" imgW="176760" imgH="156240" progId="Equation.Ribbit">
                  <p:embed/>
                </p:oleObj>
              </mc:Choice>
              <mc:Fallback>
                <p:oleObj name="Formula" r:id="rId12" imgW="176760" imgH="156240" progId="Equation.Ribbit">
                  <p:embed/>
                  <p:pic>
                    <p:nvPicPr>
                      <p:cNvPr id="0" name=""/>
                      <p:cNvPicPr/>
                      <p:nvPr/>
                    </p:nvPicPr>
                    <p:blipFill>
                      <a:blip r:embed="rId7"/>
                      <a:stretch>
                        <a:fillRect/>
                      </a:stretch>
                    </p:blipFill>
                    <p:spPr>
                      <a:xfrm>
                        <a:off x="4137451" y="1419624"/>
                        <a:ext cx="305447" cy="269084"/>
                      </a:xfrm>
                      <a:prstGeom prst="rect">
                        <a:avLst/>
                      </a:prstGeom>
                    </p:spPr>
                  </p:pic>
                </p:oleObj>
              </mc:Fallback>
            </mc:AlternateContent>
          </a:graphicData>
        </a:graphic>
      </p:graphicFrame>
      <p:grpSp>
        <p:nvGrpSpPr>
          <p:cNvPr id="5" name="组合 4"/>
          <p:cNvGrpSpPr/>
          <p:nvPr/>
        </p:nvGrpSpPr>
        <p:grpSpPr>
          <a:xfrm>
            <a:off x="2369179" y="1859147"/>
            <a:ext cx="4831219" cy="677009"/>
            <a:chOff x="2369179" y="1859147"/>
            <a:chExt cx="4831219" cy="677009"/>
          </a:xfrm>
        </p:grpSpPr>
        <p:graphicFrame>
          <p:nvGraphicFramePr>
            <p:cNvPr id="29" name="对象 28"/>
            <p:cNvGraphicFramePr>
              <a:graphicFrameLocks noChangeAspect="1"/>
            </p:cNvGraphicFramePr>
            <p:nvPr>
              <p:extLst>
                <p:ext uri="{D42A27DB-BD31-4B8C-83A1-F6EECF244321}">
                  <p14:modId xmlns:p14="http://schemas.microsoft.com/office/powerpoint/2010/main" val="3881883258"/>
                </p:ext>
              </p:extLst>
            </p:nvPr>
          </p:nvGraphicFramePr>
          <p:xfrm>
            <a:off x="2369179" y="1859147"/>
            <a:ext cx="3269622" cy="677009"/>
          </p:xfrm>
          <a:graphic>
            <a:graphicData uri="http://schemas.openxmlformats.org/presentationml/2006/ole">
              <mc:AlternateContent xmlns:mc="http://schemas.openxmlformats.org/markup-compatibility/2006">
                <mc:Choice xmlns:v="urn:schemas-microsoft-com:vml" Requires="v">
                  <p:oleObj spid="_x0000_s39885" name="Formula" r:id="rId13" imgW="1742760" imgH="362160" progId="Equation.Ribbit">
                    <p:embed/>
                  </p:oleObj>
                </mc:Choice>
                <mc:Fallback>
                  <p:oleObj name="Formula" r:id="rId13" imgW="1742760" imgH="362160" progId="Equation.Ribbit">
                    <p:embed/>
                    <p:pic>
                      <p:nvPicPr>
                        <p:cNvPr id="0" name=""/>
                        <p:cNvPicPr/>
                        <p:nvPr/>
                      </p:nvPicPr>
                      <p:blipFill>
                        <a:blip r:embed="rId14"/>
                        <a:stretch>
                          <a:fillRect/>
                        </a:stretch>
                      </p:blipFill>
                      <p:spPr>
                        <a:xfrm>
                          <a:off x="2369179" y="1859147"/>
                          <a:ext cx="3269622" cy="677009"/>
                        </a:xfrm>
                        <a:prstGeom prst="rect">
                          <a:avLst/>
                        </a:prstGeom>
                      </p:spPr>
                    </p:pic>
                  </p:oleObj>
                </mc:Fallback>
              </mc:AlternateContent>
            </a:graphicData>
          </a:graphic>
        </p:graphicFrame>
        <p:pic>
          <p:nvPicPr>
            <p:cNvPr id="3" name="图片 2"/>
            <p:cNvPicPr>
              <a:picLocks noChangeAspect="1"/>
            </p:cNvPicPr>
            <p:nvPr/>
          </p:nvPicPr>
          <p:blipFill>
            <a:blip r:embed="rId15"/>
            <a:stretch>
              <a:fillRect/>
            </a:stretch>
          </p:blipFill>
          <p:spPr>
            <a:xfrm>
              <a:off x="6694304" y="1905000"/>
              <a:ext cx="506094" cy="314392"/>
            </a:xfrm>
            <a:prstGeom prst="rect">
              <a:avLst/>
            </a:prstGeom>
          </p:spPr>
        </p:pic>
      </p:grpSp>
      <p:graphicFrame>
        <p:nvGraphicFramePr>
          <p:cNvPr id="30" name="对象 29"/>
          <p:cNvGraphicFramePr>
            <a:graphicFrameLocks noChangeAspect="1"/>
          </p:cNvGraphicFramePr>
          <p:nvPr>
            <p:extLst>
              <p:ext uri="{D42A27DB-BD31-4B8C-83A1-F6EECF244321}">
                <p14:modId xmlns:p14="http://schemas.microsoft.com/office/powerpoint/2010/main" val="82462207"/>
              </p:ext>
            </p:extLst>
          </p:nvPr>
        </p:nvGraphicFramePr>
        <p:xfrm>
          <a:off x="1306730" y="2633026"/>
          <a:ext cx="219333" cy="258551"/>
        </p:xfrm>
        <a:graphic>
          <a:graphicData uri="http://schemas.openxmlformats.org/presentationml/2006/ole">
            <mc:AlternateContent xmlns:mc="http://schemas.openxmlformats.org/markup-compatibility/2006">
              <mc:Choice xmlns:v="urn:schemas-microsoft-com:vml" Requires="v">
                <p:oleObj spid="_x0000_s39886" name="Formula" r:id="rId16" imgW="138600" imgH="158760" progId="Equation.Ribbit">
                  <p:embed/>
                </p:oleObj>
              </mc:Choice>
              <mc:Fallback>
                <p:oleObj name="Formula" r:id="rId16" imgW="138600" imgH="158760" progId="Equation.Ribbit">
                  <p:embed/>
                  <p:pic>
                    <p:nvPicPr>
                      <p:cNvPr id="0" name=""/>
                      <p:cNvPicPr/>
                      <p:nvPr/>
                    </p:nvPicPr>
                    <p:blipFill>
                      <a:blip r:embed="rId11"/>
                      <a:stretch>
                        <a:fillRect/>
                      </a:stretch>
                    </p:blipFill>
                    <p:spPr>
                      <a:xfrm>
                        <a:off x="1306730" y="2633026"/>
                        <a:ext cx="219333" cy="258551"/>
                      </a:xfrm>
                      <a:prstGeom prst="rect">
                        <a:avLst/>
                      </a:prstGeom>
                    </p:spPr>
                  </p:pic>
                </p:oleObj>
              </mc:Fallback>
            </mc:AlternateContent>
          </a:graphicData>
        </a:graphic>
      </p:graphicFrame>
    </p:spTree>
    <p:extLst>
      <p:ext uri="{BB962C8B-B14F-4D97-AF65-F5344CB8AC3E}">
        <p14:creationId xmlns:p14="http://schemas.microsoft.com/office/powerpoint/2010/main" val="1743758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极大似然估计</a:t>
            </a:r>
          </a:p>
        </p:txBody>
      </p:sp>
      <p:sp>
        <p:nvSpPr>
          <p:cNvPr id="2" name="内容占位符 1"/>
          <p:cNvSpPr>
            <a:spLocks noGrp="1"/>
          </p:cNvSpPr>
          <p:nvPr>
            <p:ph sz="quarter" idx="14"/>
          </p:nvPr>
        </p:nvSpPr>
        <p:spPr>
          <a:xfrm>
            <a:off x="173851" y="1040891"/>
            <a:ext cx="8970149" cy="5198067"/>
          </a:xfrm>
        </p:spPr>
        <p:txBody>
          <a:bodyPr>
            <a:normAutofit lnSpcReduction="10000"/>
          </a:bodyPr>
          <a:lstStyle/>
          <a:p>
            <a:r>
              <a:rPr lang="zh-CN" altLang="en-US" b="1" dirty="0">
                <a:latin typeface="黑体" panose="02010609060101010101" pitchFamily="49" charset="-122"/>
                <a:ea typeface="黑体" panose="02010609060101010101" pitchFamily="49" charset="-122"/>
              </a:rPr>
              <a:t>令   表示训练集中第   类样本的组合的集合，假设这些样本是独立的，则参数  对于数据集    的似然是</a:t>
            </a:r>
            <a:endParaRPr lang="en-US" altLang="zh-CN" b="1" dirty="0">
              <a:latin typeface="黑体" panose="02010609060101010101" pitchFamily="49" charset="-122"/>
              <a:ea typeface="黑体" panose="02010609060101010101" pitchFamily="49" charset="-122"/>
            </a:endParaRPr>
          </a:p>
          <a:p>
            <a:endParaRPr lang="en-US" altLang="zh-CN" b="1" dirty="0">
              <a:latin typeface="黑体" panose="02010609060101010101" pitchFamily="49" charset="-122"/>
              <a:ea typeface="黑体" panose="02010609060101010101" pitchFamily="49" charset="-122"/>
            </a:endParaRPr>
          </a:p>
          <a:p>
            <a:endParaRPr lang="en-US" altLang="zh-CN" b="1" dirty="0">
              <a:latin typeface="黑体" panose="02010609060101010101" pitchFamily="49" charset="-122"/>
              <a:ea typeface="黑体" panose="02010609060101010101" pitchFamily="49" charset="-122"/>
            </a:endParaRPr>
          </a:p>
          <a:p>
            <a:pPr lvl="1"/>
            <a:r>
              <a:rPr lang="zh-CN" altLang="en-US" b="1" dirty="0">
                <a:latin typeface="黑体" panose="02010609060101010101" pitchFamily="49" charset="-122"/>
                <a:ea typeface="黑体" panose="02010609060101010101" pitchFamily="49" charset="-122"/>
              </a:rPr>
              <a:t>对   进行极大似然估计，寻找能最大化似然            的参数值   。直观上看，极大似然估计是试图在   所有可能的取值中，找到一个使数据出现的“可能性”最大值。</a:t>
            </a:r>
          </a:p>
          <a:p>
            <a:r>
              <a:rPr lang="zh-CN" altLang="en-US" b="1" dirty="0">
                <a:latin typeface="黑体" panose="02010609060101010101" pitchFamily="49" charset="-122"/>
                <a:ea typeface="黑体" panose="02010609060101010101" pitchFamily="49" charset="-122"/>
              </a:rPr>
              <a:t>式</a:t>
            </a:r>
            <a:r>
              <a:rPr lang="en-US" altLang="zh-CN" b="1" dirty="0">
                <a:latin typeface="黑体" panose="02010609060101010101" pitchFamily="49" charset="-122"/>
                <a:ea typeface="黑体" panose="02010609060101010101" pitchFamily="49" charset="-122"/>
              </a:rPr>
              <a:t> (7.9)</a:t>
            </a:r>
            <a:r>
              <a:rPr lang="zh-CN" altLang="en-US" b="1" dirty="0">
                <a:latin typeface="黑体" panose="02010609060101010101" pitchFamily="49" charset="-122"/>
                <a:ea typeface="黑体" panose="02010609060101010101" pitchFamily="49" charset="-122"/>
              </a:rPr>
              <a:t>的连乘操作易造成下溢，通常使用</a:t>
            </a:r>
            <a:r>
              <a:rPr lang="zh-CN" altLang="en-US" b="1" dirty="0">
                <a:solidFill>
                  <a:srgbClr val="FF0000"/>
                </a:solidFill>
                <a:latin typeface="黑体" panose="02010609060101010101" pitchFamily="49" charset="-122"/>
                <a:ea typeface="黑体" panose="02010609060101010101" pitchFamily="49" charset="-122"/>
              </a:rPr>
              <a:t>对数似然</a:t>
            </a:r>
            <a:r>
              <a:rPr lang="en-US" altLang="zh-CN" b="1" dirty="0">
                <a:latin typeface="黑体" panose="02010609060101010101" pitchFamily="49" charset="-122"/>
                <a:ea typeface="黑体" panose="02010609060101010101" pitchFamily="49" charset="-122"/>
              </a:rPr>
              <a:t>(log-likelihood)</a:t>
            </a:r>
          </a:p>
          <a:p>
            <a:endParaRPr lang="en-US" altLang="zh-CN" b="1" dirty="0">
              <a:latin typeface="黑体" panose="02010609060101010101" pitchFamily="49" charset="-122"/>
              <a:ea typeface="黑体" panose="02010609060101010101" pitchFamily="49" charset="-122"/>
            </a:endParaRPr>
          </a:p>
          <a:p>
            <a:endParaRPr lang="en-US" altLang="zh-CN" b="1" dirty="0">
              <a:latin typeface="黑体" panose="02010609060101010101" pitchFamily="49" charset="-122"/>
              <a:ea typeface="黑体" panose="02010609060101010101" pitchFamily="49" charset="-122"/>
            </a:endParaRPr>
          </a:p>
          <a:p>
            <a:endParaRPr lang="en-US" altLang="zh-CN" b="1" dirty="0">
              <a:latin typeface="黑体" panose="02010609060101010101" pitchFamily="49" charset="-122"/>
              <a:ea typeface="黑体" panose="02010609060101010101" pitchFamily="49" charset="-122"/>
            </a:endParaRPr>
          </a:p>
          <a:p>
            <a:pPr marL="0" indent="0">
              <a:buNone/>
            </a:pPr>
            <a:endParaRPr lang="en-US" altLang="zh-CN" b="1" dirty="0">
              <a:latin typeface="黑体" panose="02010609060101010101" pitchFamily="49" charset="-122"/>
              <a:ea typeface="黑体" panose="02010609060101010101" pitchFamily="49" charset="-122"/>
            </a:endParaRPr>
          </a:p>
          <a:p>
            <a:r>
              <a:rPr lang="zh-CN" altLang="en-US" b="1" dirty="0">
                <a:latin typeface="黑体" panose="02010609060101010101" pitchFamily="49" charset="-122"/>
                <a:ea typeface="黑体" panose="02010609060101010101" pitchFamily="49" charset="-122"/>
              </a:rPr>
              <a:t>此时参数   的极大似然估计   为            </a:t>
            </a:r>
          </a:p>
          <a:p>
            <a:endParaRPr lang="en-US" altLang="zh-CN" dirty="0"/>
          </a:p>
          <a:p>
            <a:endParaRPr lang="en-US" altLang="zh-CN" dirty="0"/>
          </a:p>
          <a:p>
            <a:endParaRPr lang="en-US" altLang="zh-CN" dirty="0"/>
          </a:p>
        </p:txBody>
      </p:sp>
      <p:pic>
        <p:nvPicPr>
          <p:cNvPr id="18" name="图片 17"/>
          <p:cNvPicPr>
            <a:picLocks noChangeAspect="1"/>
          </p:cNvPicPr>
          <p:nvPr/>
        </p:nvPicPr>
        <p:blipFill>
          <a:blip r:embed="rId3"/>
          <a:stretch>
            <a:fillRect/>
          </a:stretch>
        </p:blipFill>
        <p:spPr>
          <a:xfrm>
            <a:off x="6037884" y="2418072"/>
            <a:ext cx="1290557" cy="285570"/>
          </a:xfrm>
          <a:prstGeom prst="rect">
            <a:avLst/>
          </a:prstGeom>
        </p:spPr>
      </p:pic>
      <p:pic>
        <p:nvPicPr>
          <p:cNvPr id="20" name="图片 19"/>
          <p:cNvPicPr>
            <a:picLocks noChangeAspect="1"/>
          </p:cNvPicPr>
          <p:nvPr/>
        </p:nvPicPr>
        <p:blipFill>
          <a:blip r:embed="rId4"/>
          <a:stretch>
            <a:fillRect/>
          </a:stretch>
        </p:blipFill>
        <p:spPr>
          <a:xfrm>
            <a:off x="8550873" y="2437986"/>
            <a:ext cx="230644" cy="272929"/>
          </a:xfrm>
          <a:prstGeom prst="rect">
            <a:avLst/>
          </a:prstGeom>
        </p:spPr>
      </p:pic>
      <p:pic>
        <p:nvPicPr>
          <p:cNvPr id="21" name="图片 20"/>
          <p:cNvPicPr>
            <a:picLocks noChangeAspect="1"/>
          </p:cNvPicPr>
          <p:nvPr/>
        </p:nvPicPr>
        <p:blipFill>
          <a:blip r:embed="rId5"/>
          <a:stretch>
            <a:fillRect/>
          </a:stretch>
        </p:blipFill>
        <p:spPr>
          <a:xfrm>
            <a:off x="4855584" y="2751372"/>
            <a:ext cx="259533" cy="263056"/>
          </a:xfrm>
          <a:prstGeom prst="rect">
            <a:avLst/>
          </a:prstGeom>
        </p:spPr>
      </p:pic>
      <p:graphicFrame>
        <p:nvGraphicFramePr>
          <p:cNvPr id="19" name="对象 18"/>
          <p:cNvGraphicFramePr>
            <a:graphicFrameLocks noChangeAspect="1"/>
          </p:cNvGraphicFramePr>
          <p:nvPr>
            <p:extLst>
              <p:ext uri="{D42A27DB-BD31-4B8C-83A1-F6EECF244321}">
                <p14:modId xmlns:p14="http://schemas.microsoft.com/office/powerpoint/2010/main" val="1628494966"/>
              </p:ext>
            </p:extLst>
          </p:nvPr>
        </p:nvGraphicFramePr>
        <p:xfrm>
          <a:off x="945652" y="1082626"/>
          <a:ext cx="286433" cy="252334"/>
        </p:xfrm>
        <a:graphic>
          <a:graphicData uri="http://schemas.openxmlformats.org/presentationml/2006/ole">
            <mc:AlternateContent xmlns:mc="http://schemas.openxmlformats.org/markup-compatibility/2006">
              <mc:Choice xmlns:v="urn:schemas-microsoft-com:vml" Requires="v">
                <p:oleObj spid="_x0000_s64182" name="Formula" r:id="rId6" imgW="176760" imgH="156240" progId="Equation.Ribbit">
                  <p:embed/>
                </p:oleObj>
              </mc:Choice>
              <mc:Fallback>
                <p:oleObj name="Formula" r:id="rId6" imgW="176760" imgH="156240" progId="Equation.Ribbit">
                  <p:embed/>
                  <p:pic>
                    <p:nvPicPr>
                      <p:cNvPr id="0" name=""/>
                      <p:cNvPicPr/>
                      <p:nvPr/>
                    </p:nvPicPr>
                    <p:blipFill>
                      <a:blip r:embed="rId7"/>
                      <a:stretch>
                        <a:fillRect/>
                      </a:stretch>
                    </p:blipFill>
                    <p:spPr>
                      <a:xfrm>
                        <a:off x="945652" y="1082626"/>
                        <a:ext cx="286433" cy="252334"/>
                      </a:xfrm>
                      <a:prstGeom prst="rect">
                        <a:avLst/>
                      </a:prstGeom>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2026200608"/>
              </p:ext>
            </p:extLst>
          </p:nvPr>
        </p:nvGraphicFramePr>
        <p:xfrm>
          <a:off x="3436586" y="1076255"/>
          <a:ext cx="157218" cy="265076"/>
        </p:xfrm>
        <a:graphic>
          <a:graphicData uri="http://schemas.openxmlformats.org/presentationml/2006/ole">
            <mc:AlternateContent xmlns:mc="http://schemas.openxmlformats.org/markup-compatibility/2006">
              <mc:Choice xmlns:v="urn:schemas-microsoft-com:vml" Requires="v">
                <p:oleObj spid="_x0000_s64183" name="Formula" r:id="rId8" imgW="71280" imgH="119520" progId="Equation.Ribbit">
                  <p:embed/>
                </p:oleObj>
              </mc:Choice>
              <mc:Fallback>
                <p:oleObj name="Formula" r:id="rId8" imgW="71280" imgH="119520" progId="Equation.Ribbit">
                  <p:embed/>
                  <p:pic>
                    <p:nvPicPr>
                      <p:cNvPr id="0" name=""/>
                      <p:cNvPicPr/>
                      <p:nvPr/>
                    </p:nvPicPr>
                    <p:blipFill>
                      <a:blip r:embed="rId9"/>
                      <a:stretch>
                        <a:fillRect/>
                      </a:stretch>
                    </p:blipFill>
                    <p:spPr>
                      <a:xfrm>
                        <a:off x="3436586" y="1076255"/>
                        <a:ext cx="157218" cy="265076"/>
                      </a:xfrm>
                      <a:prstGeom prst="rect">
                        <a:avLst/>
                      </a:prstGeom>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2466121402"/>
              </p:ext>
            </p:extLst>
          </p:nvPr>
        </p:nvGraphicFramePr>
        <p:xfrm>
          <a:off x="2207241" y="1350065"/>
          <a:ext cx="239713" cy="282575"/>
        </p:xfrm>
        <a:graphic>
          <a:graphicData uri="http://schemas.openxmlformats.org/presentationml/2006/ole">
            <mc:AlternateContent xmlns:mc="http://schemas.openxmlformats.org/markup-compatibility/2006">
              <mc:Choice xmlns:v="urn:schemas-microsoft-com:vml" Requires="v">
                <p:oleObj spid="_x0000_s64184" name="Formula" r:id="rId10" imgW="138600" imgH="158760" progId="Equation.Ribbit">
                  <p:embed/>
                </p:oleObj>
              </mc:Choice>
              <mc:Fallback>
                <p:oleObj name="Formula" r:id="rId10" imgW="138600" imgH="158760" progId="Equation.Ribbit">
                  <p:embed/>
                  <p:pic>
                    <p:nvPicPr>
                      <p:cNvPr id="0" name=""/>
                      <p:cNvPicPr/>
                      <p:nvPr/>
                    </p:nvPicPr>
                    <p:blipFill>
                      <a:blip r:embed="rId11"/>
                      <a:stretch>
                        <a:fillRect/>
                      </a:stretch>
                    </p:blipFill>
                    <p:spPr>
                      <a:xfrm>
                        <a:off x="2207241" y="1350065"/>
                        <a:ext cx="239713" cy="282575"/>
                      </a:xfrm>
                      <a:prstGeom prst="rect">
                        <a:avLst/>
                      </a:prstGeom>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2907596323"/>
              </p:ext>
            </p:extLst>
          </p:nvPr>
        </p:nvGraphicFramePr>
        <p:xfrm>
          <a:off x="3976266" y="1373858"/>
          <a:ext cx="305447" cy="269084"/>
        </p:xfrm>
        <a:graphic>
          <a:graphicData uri="http://schemas.openxmlformats.org/presentationml/2006/ole">
            <mc:AlternateContent xmlns:mc="http://schemas.openxmlformats.org/markup-compatibility/2006">
              <mc:Choice xmlns:v="urn:schemas-microsoft-com:vml" Requires="v">
                <p:oleObj spid="_x0000_s64185" name="Formula" r:id="rId12" imgW="176760" imgH="156240" progId="Equation.Ribbit">
                  <p:embed/>
                </p:oleObj>
              </mc:Choice>
              <mc:Fallback>
                <p:oleObj name="Formula" r:id="rId12" imgW="176760" imgH="156240" progId="Equation.Ribbit">
                  <p:embed/>
                  <p:pic>
                    <p:nvPicPr>
                      <p:cNvPr id="0" name=""/>
                      <p:cNvPicPr/>
                      <p:nvPr/>
                    </p:nvPicPr>
                    <p:blipFill>
                      <a:blip r:embed="rId7"/>
                      <a:stretch>
                        <a:fillRect/>
                      </a:stretch>
                    </p:blipFill>
                    <p:spPr>
                      <a:xfrm>
                        <a:off x="3976266" y="1373858"/>
                        <a:ext cx="305447" cy="269084"/>
                      </a:xfrm>
                      <a:prstGeom prst="rect">
                        <a:avLst/>
                      </a:prstGeom>
                    </p:spPr>
                  </p:pic>
                </p:oleObj>
              </mc:Fallback>
            </mc:AlternateContent>
          </a:graphicData>
        </a:graphic>
      </p:graphicFrame>
      <p:grpSp>
        <p:nvGrpSpPr>
          <p:cNvPr id="5" name="组合 4"/>
          <p:cNvGrpSpPr/>
          <p:nvPr/>
        </p:nvGrpSpPr>
        <p:grpSpPr>
          <a:xfrm>
            <a:off x="2358038" y="1760977"/>
            <a:ext cx="4831219" cy="677009"/>
            <a:chOff x="2369179" y="1859147"/>
            <a:chExt cx="4831219" cy="677009"/>
          </a:xfrm>
        </p:grpSpPr>
        <p:graphicFrame>
          <p:nvGraphicFramePr>
            <p:cNvPr id="29" name="对象 28"/>
            <p:cNvGraphicFramePr>
              <a:graphicFrameLocks noChangeAspect="1"/>
            </p:cNvGraphicFramePr>
            <p:nvPr/>
          </p:nvGraphicFramePr>
          <p:xfrm>
            <a:off x="2369179" y="1859147"/>
            <a:ext cx="3269622" cy="677009"/>
          </p:xfrm>
          <a:graphic>
            <a:graphicData uri="http://schemas.openxmlformats.org/presentationml/2006/ole">
              <mc:AlternateContent xmlns:mc="http://schemas.openxmlformats.org/markup-compatibility/2006">
                <mc:Choice xmlns:v="urn:schemas-microsoft-com:vml" Requires="v">
                  <p:oleObj spid="_x0000_s64186" name="Formula" r:id="rId13" imgW="1742760" imgH="362160" progId="Equation.Ribbit">
                    <p:embed/>
                  </p:oleObj>
                </mc:Choice>
                <mc:Fallback>
                  <p:oleObj name="Formula" r:id="rId13" imgW="1742760" imgH="362160" progId="Equation.Ribbit">
                    <p:embed/>
                    <p:pic>
                      <p:nvPicPr>
                        <p:cNvPr id="0" name=""/>
                        <p:cNvPicPr/>
                        <p:nvPr/>
                      </p:nvPicPr>
                      <p:blipFill>
                        <a:blip r:embed="rId14"/>
                        <a:stretch>
                          <a:fillRect/>
                        </a:stretch>
                      </p:blipFill>
                      <p:spPr>
                        <a:xfrm>
                          <a:off x="2369179" y="1859147"/>
                          <a:ext cx="3269622" cy="677009"/>
                        </a:xfrm>
                        <a:prstGeom prst="rect">
                          <a:avLst/>
                        </a:prstGeom>
                      </p:spPr>
                    </p:pic>
                  </p:oleObj>
                </mc:Fallback>
              </mc:AlternateContent>
            </a:graphicData>
          </a:graphic>
        </p:graphicFrame>
        <p:pic>
          <p:nvPicPr>
            <p:cNvPr id="3" name="图片 2"/>
            <p:cNvPicPr>
              <a:picLocks noChangeAspect="1"/>
            </p:cNvPicPr>
            <p:nvPr/>
          </p:nvPicPr>
          <p:blipFill>
            <a:blip r:embed="rId15"/>
            <a:stretch>
              <a:fillRect/>
            </a:stretch>
          </p:blipFill>
          <p:spPr>
            <a:xfrm>
              <a:off x="6694304" y="1905000"/>
              <a:ext cx="506094" cy="314392"/>
            </a:xfrm>
            <a:prstGeom prst="rect">
              <a:avLst/>
            </a:prstGeom>
          </p:spPr>
        </p:pic>
      </p:grpSp>
      <p:graphicFrame>
        <p:nvGraphicFramePr>
          <p:cNvPr id="30" name="对象 29"/>
          <p:cNvGraphicFramePr>
            <a:graphicFrameLocks noChangeAspect="1"/>
          </p:cNvGraphicFramePr>
          <p:nvPr>
            <p:extLst>
              <p:ext uri="{D42A27DB-BD31-4B8C-83A1-F6EECF244321}">
                <p14:modId xmlns:p14="http://schemas.microsoft.com/office/powerpoint/2010/main" val="2035987574"/>
              </p:ext>
            </p:extLst>
          </p:nvPr>
        </p:nvGraphicFramePr>
        <p:xfrm>
          <a:off x="1306730" y="2467201"/>
          <a:ext cx="219333" cy="258551"/>
        </p:xfrm>
        <a:graphic>
          <a:graphicData uri="http://schemas.openxmlformats.org/presentationml/2006/ole">
            <mc:AlternateContent xmlns:mc="http://schemas.openxmlformats.org/markup-compatibility/2006">
              <mc:Choice xmlns:v="urn:schemas-microsoft-com:vml" Requires="v">
                <p:oleObj spid="_x0000_s64187" name="Formula" r:id="rId16" imgW="138600" imgH="158760" progId="Equation.Ribbit">
                  <p:embed/>
                </p:oleObj>
              </mc:Choice>
              <mc:Fallback>
                <p:oleObj name="Formula" r:id="rId16" imgW="138600" imgH="158760" progId="Equation.Ribbit">
                  <p:embed/>
                  <p:pic>
                    <p:nvPicPr>
                      <p:cNvPr id="0" name=""/>
                      <p:cNvPicPr/>
                      <p:nvPr/>
                    </p:nvPicPr>
                    <p:blipFill>
                      <a:blip r:embed="rId11"/>
                      <a:stretch>
                        <a:fillRect/>
                      </a:stretch>
                    </p:blipFill>
                    <p:spPr>
                      <a:xfrm>
                        <a:off x="1306730" y="2467201"/>
                        <a:ext cx="219333" cy="258551"/>
                      </a:xfrm>
                      <a:prstGeom prst="rect">
                        <a:avLst/>
                      </a:prstGeom>
                    </p:spPr>
                  </p:pic>
                </p:oleObj>
              </mc:Fallback>
            </mc:AlternateContent>
          </a:graphicData>
        </a:graphic>
      </p:graphicFrame>
      <p:grpSp>
        <p:nvGrpSpPr>
          <p:cNvPr id="8" name="组合 7"/>
          <p:cNvGrpSpPr/>
          <p:nvPr/>
        </p:nvGrpSpPr>
        <p:grpSpPr>
          <a:xfrm>
            <a:off x="2290122" y="4019538"/>
            <a:ext cx="4999495" cy="1211272"/>
            <a:chOff x="2290122" y="4019538"/>
            <a:chExt cx="4999495" cy="1211272"/>
          </a:xfrm>
        </p:grpSpPr>
        <p:grpSp>
          <p:nvGrpSpPr>
            <p:cNvPr id="6" name="组合 5"/>
            <p:cNvGrpSpPr/>
            <p:nvPr/>
          </p:nvGrpSpPr>
          <p:grpSpPr>
            <a:xfrm>
              <a:off x="2290122" y="4019538"/>
              <a:ext cx="3432702" cy="1211272"/>
              <a:chOff x="4406" y="4111625"/>
              <a:chExt cx="3432702" cy="1211272"/>
            </a:xfrm>
          </p:grpSpPr>
          <p:graphicFrame>
            <p:nvGraphicFramePr>
              <p:cNvPr id="31" name="对象 30"/>
              <p:cNvGraphicFramePr>
                <a:graphicFrameLocks noChangeAspect="1"/>
              </p:cNvGraphicFramePr>
              <p:nvPr/>
            </p:nvGraphicFramePr>
            <p:xfrm>
              <a:off x="4406" y="4111625"/>
              <a:ext cx="3319819" cy="380740"/>
            </p:xfrm>
            <a:graphic>
              <a:graphicData uri="http://schemas.openxmlformats.org/presentationml/2006/ole">
                <mc:AlternateContent xmlns:mc="http://schemas.openxmlformats.org/markup-compatibility/2006">
                  <mc:Choice xmlns:v="urn:schemas-microsoft-com:vml" Requires="v">
                    <p:oleObj spid="_x0000_s64188" name="Formula" r:id="rId17" imgW="1557360" imgH="177840" progId="Equation.Ribbit">
                      <p:embed/>
                    </p:oleObj>
                  </mc:Choice>
                  <mc:Fallback>
                    <p:oleObj name="Formula" r:id="rId17" imgW="1557360" imgH="177840" progId="Equation.Ribbit">
                      <p:embed/>
                      <p:pic>
                        <p:nvPicPr>
                          <p:cNvPr id="0" name=""/>
                          <p:cNvPicPr/>
                          <p:nvPr/>
                        </p:nvPicPr>
                        <p:blipFill>
                          <a:blip r:embed="rId18"/>
                          <a:stretch>
                            <a:fillRect/>
                          </a:stretch>
                        </p:blipFill>
                        <p:spPr>
                          <a:xfrm>
                            <a:off x="4406" y="4111625"/>
                            <a:ext cx="3319819" cy="380740"/>
                          </a:xfrm>
                          <a:prstGeom prst="rect">
                            <a:avLst/>
                          </a:prstGeom>
                        </p:spPr>
                      </p:pic>
                    </p:oleObj>
                  </mc:Fallback>
                </mc:AlternateContent>
              </a:graphicData>
            </a:graphic>
          </p:graphicFrame>
          <p:graphicFrame>
            <p:nvGraphicFramePr>
              <p:cNvPr id="33" name="对象 32"/>
              <p:cNvGraphicFramePr>
                <a:graphicFrameLocks noChangeAspect="1"/>
              </p:cNvGraphicFramePr>
              <p:nvPr/>
            </p:nvGraphicFramePr>
            <p:xfrm>
              <a:off x="1095941" y="4647659"/>
              <a:ext cx="2341167" cy="675238"/>
            </p:xfrm>
            <a:graphic>
              <a:graphicData uri="http://schemas.openxmlformats.org/presentationml/2006/ole">
                <mc:AlternateContent xmlns:mc="http://schemas.openxmlformats.org/markup-compatibility/2006">
                  <mc:Choice xmlns:v="urn:schemas-microsoft-com:vml" Requires="v">
                    <p:oleObj spid="_x0000_s64189" name="Formula" r:id="rId19" imgW="1251000" imgH="362160" progId="Equation.Ribbit">
                      <p:embed/>
                    </p:oleObj>
                  </mc:Choice>
                  <mc:Fallback>
                    <p:oleObj name="Formula" r:id="rId19" imgW="1251000" imgH="362160" progId="Equation.Ribbit">
                      <p:embed/>
                      <p:pic>
                        <p:nvPicPr>
                          <p:cNvPr id="0" name=""/>
                          <p:cNvPicPr/>
                          <p:nvPr/>
                        </p:nvPicPr>
                        <p:blipFill>
                          <a:blip r:embed="rId20"/>
                          <a:stretch>
                            <a:fillRect/>
                          </a:stretch>
                        </p:blipFill>
                        <p:spPr>
                          <a:xfrm>
                            <a:off x="1095941" y="4647659"/>
                            <a:ext cx="2341167" cy="675238"/>
                          </a:xfrm>
                          <a:prstGeom prst="rect">
                            <a:avLst/>
                          </a:prstGeom>
                        </p:spPr>
                      </p:pic>
                    </p:oleObj>
                  </mc:Fallback>
                </mc:AlternateContent>
              </a:graphicData>
            </a:graphic>
          </p:graphicFrame>
        </p:grpSp>
        <p:pic>
          <p:nvPicPr>
            <p:cNvPr id="7" name="图片 6"/>
            <p:cNvPicPr>
              <a:picLocks noChangeAspect="1"/>
            </p:cNvPicPr>
            <p:nvPr/>
          </p:nvPicPr>
          <p:blipFill>
            <a:blip r:embed="rId21"/>
            <a:stretch>
              <a:fillRect/>
            </a:stretch>
          </p:blipFill>
          <p:spPr>
            <a:xfrm>
              <a:off x="6694304" y="4592288"/>
              <a:ext cx="595313" cy="256165"/>
            </a:xfrm>
            <a:prstGeom prst="rect">
              <a:avLst/>
            </a:prstGeom>
          </p:spPr>
        </p:pic>
      </p:grpSp>
      <p:graphicFrame>
        <p:nvGraphicFramePr>
          <p:cNvPr id="34" name="对象 33"/>
          <p:cNvGraphicFramePr>
            <a:graphicFrameLocks noChangeAspect="1"/>
          </p:cNvGraphicFramePr>
          <p:nvPr>
            <p:extLst>
              <p:ext uri="{D42A27DB-BD31-4B8C-83A1-F6EECF244321}">
                <p14:modId xmlns:p14="http://schemas.microsoft.com/office/powerpoint/2010/main" val="203597454"/>
              </p:ext>
            </p:extLst>
          </p:nvPr>
        </p:nvGraphicFramePr>
        <p:xfrm>
          <a:off x="1844793" y="5572610"/>
          <a:ext cx="255326" cy="300980"/>
        </p:xfrm>
        <a:graphic>
          <a:graphicData uri="http://schemas.openxmlformats.org/presentationml/2006/ole">
            <mc:AlternateContent xmlns:mc="http://schemas.openxmlformats.org/markup-compatibility/2006">
              <mc:Choice xmlns:v="urn:schemas-microsoft-com:vml" Requires="v">
                <p:oleObj spid="_x0000_s64190" name="Formula" r:id="rId22" imgW="138600" imgH="158760" progId="Equation.Ribbit">
                  <p:embed/>
                </p:oleObj>
              </mc:Choice>
              <mc:Fallback>
                <p:oleObj name="Formula" r:id="rId22" imgW="138600" imgH="158760" progId="Equation.Ribbit">
                  <p:embed/>
                  <p:pic>
                    <p:nvPicPr>
                      <p:cNvPr id="0" name=""/>
                      <p:cNvPicPr/>
                      <p:nvPr/>
                    </p:nvPicPr>
                    <p:blipFill>
                      <a:blip r:embed="rId11"/>
                      <a:stretch>
                        <a:fillRect/>
                      </a:stretch>
                    </p:blipFill>
                    <p:spPr>
                      <a:xfrm>
                        <a:off x="1844793" y="5572610"/>
                        <a:ext cx="255326" cy="300980"/>
                      </a:xfrm>
                      <a:prstGeom prst="rect">
                        <a:avLst/>
                      </a:prstGeom>
                    </p:spPr>
                  </p:pic>
                </p:oleObj>
              </mc:Fallback>
            </mc:AlternateContent>
          </a:graphicData>
        </a:graphic>
      </p:graphicFrame>
      <p:graphicFrame>
        <p:nvGraphicFramePr>
          <p:cNvPr id="35" name="对象 34"/>
          <p:cNvGraphicFramePr>
            <a:graphicFrameLocks noChangeAspect="1"/>
          </p:cNvGraphicFramePr>
          <p:nvPr>
            <p:extLst>
              <p:ext uri="{D42A27DB-BD31-4B8C-83A1-F6EECF244321}">
                <p14:modId xmlns:p14="http://schemas.microsoft.com/office/powerpoint/2010/main" val="2284020291"/>
              </p:ext>
            </p:extLst>
          </p:nvPr>
        </p:nvGraphicFramePr>
        <p:xfrm>
          <a:off x="4281713" y="5500322"/>
          <a:ext cx="226105" cy="348927"/>
        </p:xfrm>
        <a:graphic>
          <a:graphicData uri="http://schemas.openxmlformats.org/presentationml/2006/ole">
            <mc:AlternateContent xmlns:mc="http://schemas.openxmlformats.org/markup-compatibility/2006">
              <mc:Choice xmlns:v="urn:schemas-microsoft-com:vml" Requires="v">
                <p:oleObj spid="_x0000_s64191" name="Formula" r:id="rId23" imgW="138600" imgH="209880" progId="Equation.Ribbit">
                  <p:embed/>
                </p:oleObj>
              </mc:Choice>
              <mc:Fallback>
                <p:oleObj name="Formula" r:id="rId23" imgW="138600" imgH="209880" progId="Equation.Ribbit">
                  <p:embed/>
                  <p:pic>
                    <p:nvPicPr>
                      <p:cNvPr id="0" name=""/>
                      <p:cNvPicPr/>
                      <p:nvPr/>
                    </p:nvPicPr>
                    <p:blipFill>
                      <a:blip r:embed="rId24"/>
                      <a:stretch>
                        <a:fillRect/>
                      </a:stretch>
                    </p:blipFill>
                    <p:spPr>
                      <a:xfrm>
                        <a:off x="4281713" y="5500322"/>
                        <a:ext cx="226105" cy="348927"/>
                      </a:xfrm>
                      <a:prstGeom prst="rect">
                        <a:avLst/>
                      </a:prstGeom>
                    </p:spPr>
                  </p:pic>
                </p:oleObj>
              </mc:Fallback>
            </mc:AlternateContent>
          </a:graphicData>
        </a:graphic>
      </p:graphicFrame>
      <p:grpSp>
        <p:nvGrpSpPr>
          <p:cNvPr id="10" name="组合 9"/>
          <p:cNvGrpSpPr/>
          <p:nvPr/>
        </p:nvGrpSpPr>
        <p:grpSpPr>
          <a:xfrm>
            <a:off x="5090284" y="5513033"/>
            <a:ext cx="3300770" cy="579438"/>
            <a:chOff x="5365425" y="5634935"/>
            <a:chExt cx="3300770" cy="579438"/>
          </a:xfrm>
        </p:grpSpPr>
        <p:graphicFrame>
          <p:nvGraphicFramePr>
            <p:cNvPr id="36" name="对象 35"/>
            <p:cNvGraphicFramePr>
              <a:graphicFrameLocks noChangeAspect="1"/>
            </p:cNvGraphicFramePr>
            <p:nvPr/>
          </p:nvGraphicFramePr>
          <p:xfrm>
            <a:off x="5365425" y="5634935"/>
            <a:ext cx="2443163" cy="579438"/>
          </p:xfrm>
          <a:graphic>
            <a:graphicData uri="http://schemas.openxmlformats.org/presentationml/2006/ole">
              <mc:AlternateContent xmlns:mc="http://schemas.openxmlformats.org/markup-compatibility/2006">
                <mc:Choice xmlns:v="urn:schemas-microsoft-com:vml" Requires="v">
                  <p:oleObj spid="_x0000_s64192" name="Formula" r:id="rId25" imgW="1303200" imgH="311400" progId="Equation.Ribbit">
                    <p:embed/>
                  </p:oleObj>
                </mc:Choice>
                <mc:Fallback>
                  <p:oleObj name="Formula" r:id="rId25" imgW="1303200" imgH="311400" progId="Equation.Ribbit">
                    <p:embed/>
                    <p:pic>
                      <p:nvPicPr>
                        <p:cNvPr id="0" name=""/>
                        <p:cNvPicPr/>
                        <p:nvPr/>
                      </p:nvPicPr>
                      <p:blipFill>
                        <a:blip r:embed="rId26"/>
                        <a:stretch>
                          <a:fillRect/>
                        </a:stretch>
                      </p:blipFill>
                      <p:spPr>
                        <a:xfrm>
                          <a:off x="5365425" y="5634935"/>
                          <a:ext cx="2443163" cy="579438"/>
                        </a:xfrm>
                        <a:prstGeom prst="rect">
                          <a:avLst/>
                        </a:prstGeom>
                      </p:spPr>
                    </p:pic>
                  </p:oleObj>
                </mc:Fallback>
              </mc:AlternateContent>
            </a:graphicData>
          </a:graphic>
        </p:graphicFrame>
        <p:pic>
          <p:nvPicPr>
            <p:cNvPr id="9" name="图片 8"/>
            <p:cNvPicPr>
              <a:picLocks noChangeAspect="1"/>
            </p:cNvPicPr>
            <p:nvPr/>
          </p:nvPicPr>
          <p:blipFill>
            <a:blip r:embed="rId27"/>
            <a:stretch>
              <a:fillRect/>
            </a:stretch>
          </p:blipFill>
          <p:spPr>
            <a:xfrm>
              <a:off x="8060405" y="5711393"/>
              <a:ext cx="605790" cy="275712"/>
            </a:xfrm>
            <a:prstGeom prst="rect">
              <a:avLst/>
            </a:prstGeom>
          </p:spPr>
        </p:pic>
      </p:grpSp>
    </p:spTree>
    <p:extLst>
      <p:ext uri="{BB962C8B-B14F-4D97-AF65-F5344CB8AC3E}">
        <p14:creationId xmlns:p14="http://schemas.microsoft.com/office/powerpoint/2010/main" val="28000359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极大似然估计</a:t>
            </a:r>
          </a:p>
        </p:txBody>
      </p:sp>
      <p:sp>
        <p:nvSpPr>
          <p:cNvPr id="2" name="内容占位符 1"/>
          <p:cNvSpPr>
            <a:spLocks noGrp="1"/>
          </p:cNvSpPr>
          <p:nvPr>
            <p:ph sz="quarter" idx="14"/>
          </p:nvPr>
        </p:nvSpPr>
        <p:spPr>
          <a:xfrm>
            <a:off x="173852" y="1040891"/>
            <a:ext cx="9035462" cy="5198067"/>
          </a:xfrm>
        </p:spPr>
        <p:txBody>
          <a:bodyPr>
            <a:normAutofit lnSpcReduction="10000"/>
          </a:bodyPr>
          <a:lstStyle/>
          <a:p>
            <a:pPr>
              <a:lnSpc>
                <a:spcPct val="110000"/>
              </a:lnSpc>
            </a:pPr>
            <a:r>
              <a:rPr lang="zh-CN" altLang="en-US" b="1" dirty="0">
                <a:latin typeface="黑体" panose="02010609060101010101" pitchFamily="49" charset="-122"/>
                <a:ea typeface="黑体" panose="02010609060101010101" pitchFamily="49" charset="-122"/>
              </a:rPr>
              <a:t>例如，在连续属性情形下，假设概率密度函数                  ，则参数    和    的极大似然估计为</a:t>
            </a:r>
          </a:p>
          <a:p>
            <a:pPr>
              <a:lnSpc>
                <a:spcPct val="110000"/>
              </a:lnSpc>
            </a:pPr>
            <a:endParaRPr lang="zh-CN" altLang="en-US" b="1" dirty="0">
              <a:latin typeface="黑体" panose="02010609060101010101" pitchFamily="49" charset="-122"/>
              <a:ea typeface="黑体" panose="02010609060101010101" pitchFamily="49" charset="-122"/>
            </a:endParaRPr>
          </a:p>
          <a:p>
            <a:pPr>
              <a:lnSpc>
                <a:spcPct val="110000"/>
              </a:lnSpc>
            </a:pPr>
            <a:endParaRPr lang="zh-CN" altLang="en-US" b="1" dirty="0">
              <a:latin typeface="黑体" panose="02010609060101010101" pitchFamily="49" charset="-122"/>
              <a:ea typeface="黑体" panose="02010609060101010101" pitchFamily="49" charset="-122"/>
            </a:endParaRPr>
          </a:p>
          <a:p>
            <a:pPr marL="0" indent="0">
              <a:lnSpc>
                <a:spcPct val="110000"/>
              </a:lnSpc>
              <a:buNone/>
            </a:pPr>
            <a:endParaRPr lang="zh-CN" altLang="en-US" b="1" dirty="0">
              <a:latin typeface="黑体" panose="02010609060101010101" pitchFamily="49" charset="-122"/>
              <a:ea typeface="黑体" panose="02010609060101010101" pitchFamily="49" charset="-122"/>
            </a:endParaRPr>
          </a:p>
          <a:p>
            <a:pPr>
              <a:lnSpc>
                <a:spcPct val="110000"/>
              </a:lnSpc>
            </a:pPr>
            <a:endParaRPr lang="zh-CN" altLang="en-US" b="1" dirty="0">
              <a:latin typeface="黑体" panose="02010609060101010101" pitchFamily="49" charset="-122"/>
              <a:ea typeface="黑体" panose="02010609060101010101" pitchFamily="49" charset="-122"/>
            </a:endParaRPr>
          </a:p>
          <a:p>
            <a:pPr>
              <a:lnSpc>
                <a:spcPct val="110000"/>
              </a:lnSpc>
            </a:pPr>
            <a:r>
              <a:rPr lang="zh-CN" altLang="en-US" b="1" dirty="0">
                <a:latin typeface="黑体" panose="02010609060101010101" pitchFamily="49" charset="-122"/>
                <a:ea typeface="黑体" panose="02010609060101010101" pitchFamily="49" charset="-122"/>
              </a:rPr>
              <a:t>也就是说，通过极大似然法得到的正态分布均值就是样本均值，方差就是                 的均值，这显然是一个符合直觉的结果。</a:t>
            </a:r>
          </a:p>
          <a:p>
            <a:pPr>
              <a:lnSpc>
                <a:spcPct val="110000"/>
              </a:lnSpc>
            </a:pPr>
            <a:endParaRPr lang="zh-CN" altLang="en-US" b="1" dirty="0">
              <a:latin typeface="黑体" panose="02010609060101010101" pitchFamily="49" charset="-122"/>
              <a:ea typeface="黑体" panose="02010609060101010101" pitchFamily="49" charset="-122"/>
            </a:endParaRPr>
          </a:p>
          <a:p>
            <a:pPr>
              <a:lnSpc>
                <a:spcPct val="110000"/>
              </a:lnSpc>
            </a:pPr>
            <a:r>
              <a:rPr lang="zh-CN" altLang="en-US" b="1" dirty="0">
                <a:latin typeface="黑体" panose="02010609060101010101" pitchFamily="49" charset="-122"/>
                <a:ea typeface="黑体" panose="02010609060101010101" pitchFamily="49" charset="-122"/>
              </a:rPr>
              <a:t>需注意的是，这种参数化的方法虽能使类条件概率估计变得相对简单，但估计结果的准确性严重依赖于所假设的概率分布形式是否符合潜在的真实数据分布。</a:t>
            </a:r>
            <a:endParaRPr lang="en-US" altLang="zh-CN" b="1" dirty="0">
              <a:latin typeface="黑体" panose="02010609060101010101" pitchFamily="49" charset="-122"/>
              <a:ea typeface="黑体" panose="02010609060101010101" pitchFamily="49" charset="-122"/>
            </a:endParaRPr>
          </a:p>
          <a:p>
            <a:endParaRPr lang="en-US" altLang="zh-CN" dirty="0"/>
          </a:p>
          <a:p>
            <a:endParaRPr lang="en-US" altLang="zh-CN" dirty="0"/>
          </a:p>
        </p:txBody>
      </p:sp>
      <p:graphicFrame>
        <p:nvGraphicFramePr>
          <p:cNvPr id="11" name="对象 10"/>
          <p:cNvGraphicFramePr>
            <a:graphicFrameLocks noChangeAspect="1"/>
          </p:cNvGraphicFramePr>
          <p:nvPr>
            <p:extLst>
              <p:ext uri="{D42A27DB-BD31-4B8C-83A1-F6EECF244321}">
                <p14:modId xmlns:p14="http://schemas.microsoft.com/office/powerpoint/2010/main" val="2267039291"/>
              </p:ext>
            </p:extLst>
          </p:nvPr>
        </p:nvGraphicFramePr>
        <p:xfrm>
          <a:off x="6211887" y="1067904"/>
          <a:ext cx="2486025" cy="365125"/>
        </p:xfrm>
        <a:graphic>
          <a:graphicData uri="http://schemas.openxmlformats.org/presentationml/2006/ole">
            <mc:AlternateContent xmlns:mc="http://schemas.openxmlformats.org/markup-compatibility/2006">
              <mc:Choice xmlns:v="urn:schemas-microsoft-com:vml" Requires="v">
                <p:oleObj spid="_x0000_s62892" name="Formula" r:id="rId3" imgW="1324800" imgH="195840" progId="Equation.Ribbit">
                  <p:embed/>
                </p:oleObj>
              </mc:Choice>
              <mc:Fallback>
                <p:oleObj name="Formula" r:id="rId3" imgW="1324800" imgH="195840" progId="Equation.Ribbit">
                  <p:embed/>
                  <p:pic>
                    <p:nvPicPr>
                      <p:cNvPr id="0" name=""/>
                      <p:cNvPicPr/>
                      <p:nvPr/>
                    </p:nvPicPr>
                    <p:blipFill>
                      <a:blip r:embed="rId4"/>
                      <a:stretch>
                        <a:fillRect/>
                      </a:stretch>
                    </p:blipFill>
                    <p:spPr>
                      <a:xfrm>
                        <a:off x="6211887" y="1067904"/>
                        <a:ext cx="2486025" cy="365125"/>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770112255"/>
              </p:ext>
            </p:extLst>
          </p:nvPr>
        </p:nvGraphicFramePr>
        <p:xfrm>
          <a:off x="1432559" y="1493121"/>
          <a:ext cx="340625" cy="254145"/>
        </p:xfrm>
        <a:graphic>
          <a:graphicData uri="http://schemas.openxmlformats.org/presentationml/2006/ole">
            <mc:AlternateContent xmlns:mc="http://schemas.openxmlformats.org/markup-compatibility/2006">
              <mc:Choice xmlns:v="urn:schemas-microsoft-com:vml" Requires="v">
                <p:oleObj spid="_x0000_s62893" name="Formula" r:id="rId5" imgW="162720" imgH="122040" progId="Equation.Ribbit">
                  <p:embed/>
                </p:oleObj>
              </mc:Choice>
              <mc:Fallback>
                <p:oleObj name="Formula" r:id="rId5" imgW="162720" imgH="122040" progId="Equation.Ribbit">
                  <p:embed/>
                  <p:pic>
                    <p:nvPicPr>
                      <p:cNvPr id="0" name=""/>
                      <p:cNvPicPr/>
                      <p:nvPr/>
                    </p:nvPicPr>
                    <p:blipFill>
                      <a:blip r:embed="rId6"/>
                      <a:stretch>
                        <a:fillRect/>
                      </a:stretch>
                    </p:blipFill>
                    <p:spPr>
                      <a:xfrm>
                        <a:off x="1432559" y="1493121"/>
                        <a:ext cx="340625" cy="254145"/>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3315280278"/>
              </p:ext>
            </p:extLst>
          </p:nvPr>
        </p:nvGraphicFramePr>
        <p:xfrm>
          <a:off x="2306433" y="1429695"/>
          <a:ext cx="274339" cy="322160"/>
        </p:xfrm>
        <a:graphic>
          <a:graphicData uri="http://schemas.openxmlformats.org/presentationml/2006/ole">
            <mc:AlternateContent xmlns:mc="http://schemas.openxmlformats.org/markup-compatibility/2006">
              <mc:Choice xmlns:v="urn:schemas-microsoft-com:vml" Requires="v">
                <p:oleObj spid="_x0000_s62894" name="Formula" r:id="rId7" imgW="166680" imgH="195840" progId="Equation.Ribbit">
                  <p:embed/>
                </p:oleObj>
              </mc:Choice>
              <mc:Fallback>
                <p:oleObj name="Formula" r:id="rId7" imgW="166680" imgH="195840" progId="Equation.Ribbit">
                  <p:embed/>
                  <p:pic>
                    <p:nvPicPr>
                      <p:cNvPr id="0" name=""/>
                      <p:cNvPicPr/>
                      <p:nvPr/>
                    </p:nvPicPr>
                    <p:blipFill>
                      <a:blip r:embed="rId8"/>
                      <a:stretch>
                        <a:fillRect/>
                      </a:stretch>
                    </p:blipFill>
                    <p:spPr>
                      <a:xfrm>
                        <a:off x="2306433" y="1429695"/>
                        <a:ext cx="274339" cy="322160"/>
                      </a:xfrm>
                      <a:prstGeom prst="rect">
                        <a:avLst/>
                      </a:prstGeom>
                    </p:spPr>
                  </p:pic>
                </p:oleObj>
              </mc:Fallback>
            </mc:AlternateContent>
          </a:graphicData>
        </a:graphic>
      </p:graphicFrame>
      <p:grpSp>
        <p:nvGrpSpPr>
          <p:cNvPr id="17" name="组合 16"/>
          <p:cNvGrpSpPr/>
          <p:nvPr/>
        </p:nvGrpSpPr>
        <p:grpSpPr>
          <a:xfrm>
            <a:off x="2557903" y="1852146"/>
            <a:ext cx="5245863" cy="1611238"/>
            <a:chOff x="2557903" y="1852146"/>
            <a:chExt cx="5245863" cy="1611238"/>
          </a:xfrm>
        </p:grpSpPr>
        <p:graphicFrame>
          <p:nvGraphicFramePr>
            <p:cNvPr id="14" name="对象 13"/>
            <p:cNvGraphicFramePr>
              <a:graphicFrameLocks noChangeAspect="1"/>
            </p:cNvGraphicFramePr>
            <p:nvPr>
              <p:extLst>
                <p:ext uri="{D42A27DB-BD31-4B8C-83A1-F6EECF244321}">
                  <p14:modId xmlns:p14="http://schemas.microsoft.com/office/powerpoint/2010/main" val="3896584076"/>
                </p:ext>
              </p:extLst>
            </p:nvPr>
          </p:nvGraphicFramePr>
          <p:xfrm>
            <a:off x="3176817" y="1852146"/>
            <a:ext cx="2051685" cy="799983"/>
          </p:xfrm>
          <a:graphic>
            <a:graphicData uri="http://schemas.openxmlformats.org/presentationml/2006/ole">
              <mc:AlternateContent xmlns:mc="http://schemas.openxmlformats.org/markup-compatibility/2006">
                <mc:Choice xmlns:v="urn:schemas-microsoft-com:vml" Requires="v">
                  <p:oleObj spid="_x0000_s62895" name="Formula" r:id="rId9" imgW="1072080" imgH="419400" progId="Equation.Ribbit">
                    <p:embed/>
                  </p:oleObj>
                </mc:Choice>
                <mc:Fallback>
                  <p:oleObj name="Formula" r:id="rId9" imgW="1072080" imgH="419400" progId="Equation.Ribbit">
                    <p:embed/>
                    <p:pic>
                      <p:nvPicPr>
                        <p:cNvPr id="0" name=""/>
                        <p:cNvPicPr/>
                        <p:nvPr/>
                      </p:nvPicPr>
                      <p:blipFill>
                        <a:blip r:embed="rId10"/>
                        <a:stretch>
                          <a:fillRect/>
                        </a:stretch>
                      </p:blipFill>
                      <p:spPr>
                        <a:xfrm>
                          <a:off x="3176817" y="1852146"/>
                          <a:ext cx="2051685" cy="799983"/>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3032183549"/>
                </p:ext>
              </p:extLst>
            </p:nvPr>
          </p:nvGraphicFramePr>
          <p:xfrm>
            <a:off x="2557903" y="2726098"/>
            <a:ext cx="3791552" cy="737286"/>
          </p:xfrm>
          <a:graphic>
            <a:graphicData uri="http://schemas.openxmlformats.org/presentationml/2006/ole">
              <mc:AlternateContent xmlns:mc="http://schemas.openxmlformats.org/markup-compatibility/2006">
                <mc:Choice xmlns:v="urn:schemas-microsoft-com:vml" Requires="v">
                  <p:oleObj spid="_x0000_s62896" name="Formula" r:id="rId11" imgW="2145240" imgH="419400" progId="Equation.Ribbit">
                    <p:embed/>
                  </p:oleObj>
                </mc:Choice>
                <mc:Fallback>
                  <p:oleObj name="Formula" r:id="rId11" imgW="2145240" imgH="419400" progId="Equation.Ribbit">
                    <p:embed/>
                    <p:pic>
                      <p:nvPicPr>
                        <p:cNvPr id="0" name=""/>
                        <p:cNvPicPr/>
                        <p:nvPr/>
                      </p:nvPicPr>
                      <p:blipFill>
                        <a:blip r:embed="rId12"/>
                        <a:stretch>
                          <a:fillRect/>
                        </a:stretch>
                      </p:blipFill>
                      <p:spPr>
                        <a:xfrm>
                          <a:off x="2557903" y="2726098"/>
                          <a:ext cx="3791552" cy="737286"/>
                        </a:xfrm>
                        <a:prstGeom prst="rect">
                          <a:avLst/>
                        </a:prstGeom>
                      </p:spPr>
                    </p:pic>
                  </p:oleObj>
                </mc:Fallback>
              </mc:AlternateContent>
            </a:graphicData>
          </a:graphic>
        </p:graphicFrame>
        <p:pic>
          <p:nvPicPr>
            <p:cNvPr id="3" name="图片 2"/>
            <p:cNvPicPr>
              <a:picLocks noChangeAspect="1"/>
            </p:cNvPicPr>
            <p:nvPr/>
          </p:nvPicPr>
          <p:blipFill>
            <a:blip r:embed="rId13"/>
            <a:stretch>
              <a:fillRect/>
            </a:stretch>
          </p:blipFill>
          <p:spPr>
            <a:xfrm>
              <a:off x="7114438" y="2052367"/>
              <a:ext cx="680924" cy="307934"/>
            </a:xfrm>
            <a:prstGeom prst="rect">
              <a:avLst/>
            </a:prstGeom>
          </p:spPr>
        </p:pic>
        <p:pic>
          <p:nvPicPr>
            <p:cNvPr id="16" name="图片 15"/>
            <p:cNvPicPr>
              <a:picLocks noChangeAspect="1"/>
            </p:cNvPicPr>
            <p:nvPr/>
          </p:nvPicPr>
          <p:blipFill>
            <a:blip r:embed="rId14"/>
            <a:stretch>
              <a:fillRect/>
            </a:stretch>
          </p:blipFill>
          <p:spPr>
            <a:xfrm>
              <a:off x="7106034" y="2867889"/>
              <a:ext cx="697732" cy="310603"/>
            </a:xfrm>
            <a:prstGeom prst="rect">
              <a:avLst/>
            </a:prstGeom>
          </p:spPr>
        </p:pic>
      </p:grpSp>
      <p:graphicFrame>
        <p:nvGraphicFramePr>
          <p:cNvPr id="18" name="对象 17"/>
          <p:cNvGraphicFramePr>
            <a:graphicFrameLocks noChangeAspect="1"/>
          </p:cNvGraphicFramePr>
          <p:nvPr>
            <p:extLst>
              <p:ext uri="{D42A27DB-BD31-4B8C-83A1-F6EECF244321}">
                <p14:modId xmlns:p14="http://schemas.microsoft.com/office/powerpoint/2010/main" val="3257193632"/>
              </p:ext>
            </p:extLst>
          </p:nvPr>
        </p:nvGraphicFramePr>
        <p:xfrm>
          <a:off x="1314201" y="4112430"/>
          <a:ext cx="1984463" cy="325197"/>
        </p:xfrm>
        <a:graphic>
          <a:graphicData uri="http://schemas.openxmlformats.org/presentationml/2006/ole">
            <mc:AlternateContent xmlns:mc="http://schemas.openxmlformats.org/markup-compatibility/2006">
              <mc:Choice xmlns:v="urn:schemas-microsoft-com:vml" Requires="v">
                <p:oleObj spid="_x0000_s62897" name="Formula" r:id="rId15" imgW="1177560" imgH="194400" progId="Equation.Ribbit">
                  <p:embed/>
                </p:oleObj>
              </mc:Choice>
              <mc:Fallback>
                <p:oleObj name="Formula" r:id="rId15" imgW="1177560" imgH="194400" progId="Equation.Ribbit">
                  <p:embed/>
                  <p:pic>
                    <p:nvPicPr>
                      <p:cNvPr id="0" name=""/>
                      <p:cNvPicPr/>
                      <p:nvPr/>
                    </p:nvPicPr>
                    <p:blipFill>
                      <a:blip r:embed="rId16"/>
                      <a:stretch>
                        <a:fillRect/>
                      </a:stretch>
                    </p:blipFill>
                    <p:spPr>
                      <a:xfrm>
                        <a:off x="1314201" y="4112430"/>
                        <a:ext cx="1984463" cy="325197"/>
                      </a:xfrm>
                      <a:prstGeom prst="rect">
                        <a:avLst/>
                      </a:prstGeom>
                    </p:spPr>
                  </p:pic>
                </p:oleObj>
              </mc:Fallback>
            </mc:AlternateContent>
          </a:graphicData>
        </a:graphic>
      </p:graphicFrame>
    </p:spTree>
    <p:extLst>
      <p:ext uri="{BB962C8B-B14F-4D97-AF65-F5344CB8AC3E}">
        <p14:creationId xmlns:p14="http://schemas.microsoft.com/office/powerpoint/2010/main" val="375039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目 录</a:t>
            </a:r>
          </a:p>
        </p:txBody>
      </p:sp>
      <p:sp>
        <p:nvSpPr>
          <p:cNvPr id="4" name="内容占位符 3"/>
          <p:cNvSpPr>
            <a:spLocks noGrp="1"/>
          </p:cNvSpPr>
          <p:nvPr>
            <p:ph idx="1"/>
          </p:nvPr>
        </p:nvSpPr>
        <p:spPr>
          <a:xfrm>
            <a:off x="260350" y="1242562"/>
            <a:ext cx="8616950" cy="3698081"/>
          </a:xfrm>
        </p:spPr>
        <p:txBody>
          <a:bodyPr>
            <a:noAutofit/>
          </a:bodyPr>
          <a:lstStyle/>
          <a:p>
            <a:pPr>
              <a:lnSpc>
                <a:spcPct val="150000"/>
              </a:lnSpc>
            </a:pPr>
            <a:r>
              <a:rPr lang="zh-CN" altLang="en-US" b="1" dirty="0">
                <a:solidFill>
                  <a:schemeClr val="bg1">
                    <a:lumMod val="85000"/>
                  </a:schemeClr>
                </a:solidFill>
                <a:latin typeface="+mn-ea"/>
                <a:ea typeface="+mn-ea"/>
                <a:cs typeface="宋体"/>
              </a:rPr>
              <a:t>贝叶斯决策论</a:t>
            </a:r>
            <a:endParaRPr lang="en-US" altLang="zh-CN" b="1" dirty="0">
              <a:solidFill>
                <a:schemeClr val="bg1">
                  <a:lumMod val="85000"/>
                </a:schemeClr>
              </a:solidFill>
              <a:latin typeface="+mn-ea"/>
              <a:ea typeface="+mn-ea"/>
              <a:cs typeface="宋体"/>
            </a:endParaRPr>
          </a:p>
          <a:p>
            <a:pPr>
              <a:lnSpc>
                <a:spcPct val="150000"/>
              </a:lnSpc>
            </a:pPr>
            <a:r>
              <a:rPr lang="zh-CN" altLang="en-US" b="1" dirty="0">
                <a:solidFill>
                  <a:schemeClr val="bg1">
                    <a:lumMod val="85000"/>
                  </a:schemeClr>
                </a:solidFill>
                <a:latin typeface="+mn-ea"/>
                <a:ea typeface="+mn-ea"/>
                <a:cs typeface="宋体"/>
              </a:rPr>
              <a:t>极大似然估计</a:t>
            </a:r>
            <a:endParaRPr lang="en-US" altLang="zh-CN" b="1" dirty="0">
              <a:solidFill>
                <a:schemeClr val="bg1">
                  <a:lumMod val="85000"/>
                </a:schemeClr>
              </a:solidFill>
              <a:latin typeface="+mn-ea"/>
              <a:ea typeface="+mn-ea"/>
              <a:cs typeface="宋体"/>
            </a:endParaRPr>
          </a:p>
          <a:p>
            <a:pPr>
              <a:lnSpc>
                <a:spcPct val="150000"/>
              </a:lnSpc>
            </a:pPr>
            <a:r>
              <a:rPr lang="zh-CN" altLang="en-US" b="1" dirty="0">
                <a:latin typeface="黑体" panose="02010609060101010101" pitchFamily="49" charset="-122"/>
                <a:ea typeface="黑体" panose="02010609060101010101" pitchFamily="49" charset="-122"/>
                <a:cs typeface="宋体"/>
              </a:rPr>
              <a:t>朴素贝叶斯分类器</a:t>
            </a:r>
            <a:endParaRPr lang="en-US" altLang="zh-CN" b="1" dirty="0">
              <a:latin typeface="黑体" panose="02010609060101010101" pitchFamily="49" charset="-122"/>
              <a:ea typeface="黑体" panose="02010609060101010101" pitchFamily="49" charset="-122"/>
              <a:cs typeface="宋体"/>
            </a:endParaRPr>
          </a:p>
          <a:p>
            <a:pPr>
              <a:lnSpc>
                <a:spcPct val="150000"/>
              </a:lnSpc>
            </a:pPr>
            <a:r>
              <a:rPr lang="zh-CN" altLang="en-US" b="1" dirty="0">
                <a:solidFill>
                  <a:schemeClr val="bg1">
                    <a:lumMod val="85000"/>
                  </a:schemeClr>
                </a:solidFill>
                <a:latin typeface="+mn-ea"/>
                <a:ea typeface="+mn-ea"/>
                <a:cs typeface="宋体"/>
              </a:rPr>
              <a:t>半朴素贝叶斯分类器</a:t>
            </a:r>
            <a:endParaRPr lang="en-US" altLang="zh-CN" b="1" dirty="0">
              <a:solidFill>
                <a:schemeClr val="bg1">
                  <a:lumMod val="85000"/>
                </a:schemeClr>
              </a:solidFill>
              <a:latin typeface="+mn-ea"/>
              <a:ea typeface="+mn-ea"/>
              <a:cs typeface="宋体"/>
            </a:endParaRPr>
          </a:p>
          <a:p>
            <a:pPr>
              <a:lnSpc>
                <a:spcPct val="150000"/>
              </a:lnSpc>
            </a:pPr>
            <a:r>
              <a:rPr lang="zh-CN" altLang="en-US" b="1" dirty="0">
                <a:solidFill>
                  <a:schemeClr val="bg1">
                    <a:lumMod val="85000"/>
                  </a:schemeClr>
                </a:solidFill>
                <a:latin typeface="+mn-ea"/>
                <a:ea typeface="+mn-ea"/>
                <a:cs typeface="宋体"/>
              </a:rPr>
              <a:t>贝叶斯网</a:t>
            </a:r>
            <a:endParaRPr lang="en-US" altLang="zh-CN" b="1" dirty="0">
              <a:solidFill>
                <a:schemeClr val="bg1">
                  <a:lumMod val="85000"/>
                </a:schemeClr>
              </a:solidFill>
              <a:latin typeface="+mn-ea"/>
              <a:ea typeface="+mn-ea"/>
              <a:cs typeface="宋体"/>
            </a:endParaRPr>
          </a:p>
          <a:p>
            <a:pPr>
              <a:lnSpc>
                <a:spcPct val="150000"/>
              </a:lnSpc>
            </a:pPr>
            <a:r>
              <a:rPr lang="en-US" altLang="zh-CN" b="1" dirty="0">
                <a:solidFill>
                  <a:schemeClr val="bg1">
                    <a:lumMod val="85000"/>
                  </a:schemeClr>
                </a:solidFill>
                <a:latin typeface="Verdana" charset="0"/>
                <a:ea typeface="Verdana" charset="0"/>
                <a:cs typeface="Verdana" charset="0"/>
              </a:rPr>
              <a:t>EM</a:t>
            </a:r>
            <a:r>
              <a:rPr lang="zh-CN" altLang="en-US" b="1" dirty="0">
                <a:solidFill>
                  <a:schemeClr val="bg1">
                    <a:lumMod val="85000"/>
                  </a:schemeClr>
                </a:solidFill>
                <a:latin typeface="+mn-ea"/>
                <a:ea typeface="+mn-ea"/>
                <a:cs typeface="宋体"/>
              </a:rPr>
              <a:t>算法</a:t>
            </a:r>
            <a:endParaRPr lang="en-US" altLang="zh-CN" b="1" dirty="0">
              <a:solidFill>
                <a:schemeClr val="bg1">
                  <a:lumMod val="85000"/>
                </a:schemeClr>
              </a:solidFill>
              <a:latin typeface="+mn-ea"/>
              <a:ea typeface="+mn-ea"/>
              <a:cs typeface="宋体"/>
            </a:endParaRPr>
          </a:p>
        </p:txBody>
      </p:sp>
    </p:spTree>
    <p:extLst>
      <p:ext uri="{BB962C8B-B14F-4D97-AF65-F5344CB8AC3E}">
        <p14:creationId xmlns:p14="http://schemas.microsoft.com/office/powerpoint/2010/main" val="1979582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cs typeface="Verdana" charset="0"/>
              </a:rPr>
              <a:t>朴素贝叶斯分类器</a:t>
            </a:r>
            <a:endParaRPr lang="zh-CN" altLang="en-US" dirty="0">
              <a:latin typeface="黑体" panose="02010609060101010101" pitchFamily="49" charset="-122"/>
              <a:ea typeface="黑体" panose="02010609060101010101" pitchFamily="49" charset="-122"/>
            </a:endParaRPr>
          </a:p>
        </p:txBody>
      </p:sp>
      <p:sp>
        <p:nvSpPr>
          <p:cNvPr id="3" name="内容占位符 2"/>
          <p:cNvSpPr>
            <a:spLocks noGrp="1"/>
          </p:cNvSpPr>
          <p:nvPr>
            <p:ph sz="quarter" idx="14"/>
          </p:nvPr>
        </p:nvSpPr>
        <p:spPr>
          <a:xfrm>
            <a:off x="260350" y="1053640"/>
            <a:ext cx="8629650" cy="5087515"/>
          </a:xfrm>
        </p:spPr>
        <p:txBody>
          <a:bodyPr>
            <a:normAutofit/>
          </a:bodyPr>
          <a:lstStyle/>
          <a:p>
            <a:r>
              <a:rPr kumimoji="1" lang="zh-CN" altLang="en-US" b="1" dirty="0">
                <a:latin typeface="黑体" panose="02010609060101010101" pitchFamily="49" charset="-122"/>
                <a:ea typeface="黑体" panose="02010609060101010101" pitchFamily="49" charset="-122"/>
              </a:rPr>
              <a:t>估计</a:t>
            </a:r>
            <a:r>
              <a:rPr lang="zh-CN" altLang="en-US" b="1" dirty="0">
                <a:latin typeface="黑体" panose="02010609060101010101" pitchFamily="49" charset="-122"/>
                <a:ea typeface="黑体" panose="02010609060101010101" pitchFamily="49" charset="-122"/>
              </a:rPr>
              <a:t>后验概率        主要困难：类条件概率       是所有属性上的联合概率难以从有限的训练样本估计获得。</a:t>
            </a:r>
          </a:p>
          <a:p>
            <a:endParaRPr kumimoji="1" lang="zh-CN" altLang="en-US" b="1" dirty="0">
              <a:latin typeface="黑体" panose="02010609060101010101" pitchFamily="49" charset="-122"/>
              <a:ea typeface="黑体" panose="02010609060101010101" pitchFamily="49" charset="-122"/>
            </a:endParaRPr>
          </a:p>
          <a:p>
            <a:r>
              <a:rPr lang="zh-CN" altLang="en-US" b="1" dirty="0">
                <a:latin typeface="黑体" panose="02010609060101010101" pitchFamily="49" charset="-122"/>
                <a:ea typeface="黑体" panose="02010609060101010101" pitchFamily="49" charset="-122"/>
              </a:rPr>
              <a:t>朴素贝叶斯分类器</a:t>
            </a:r>
            <a:r>
              <a:rPr lang="en-US" altLang="zh-CN" b="1" dirty="0">
                <a:latin typeface="黑体" panose="02010609060101010101" pitchFamily="49" charset="-122"/>
                <a:ea typeface="黑体" panose="02010609060101010101" pitchFamily="49" charset="-122"/>
              </a:rPr>
              <a:t>(Naïve Bayes Classifier)</a:t>
            </a:r>
            <a:r>
              <a:rPr lang="zh-CN" altLang="en-US" b="1" dirty="0">
                <a:latin typeface="黑体" panose="02010609060101010101" pitchFamily="49" charset="-122"/>
                <a:ea typeface="黑体" panose="02010609060101010101" pitchFamily="49" charset="-122"/>
              </a:rPr>
              <a:t>采用了“属性条件独立性假设”</a:t>
            </a:r>
            <a:r>
              <a:rPr lang="en-US" altLang="zh-CN" b="1" dirty="0">
                <a:latin typeface="黑体" panose="02010609060101010101" pitchFamily="49" charset="-122"/>
                <a:ea typeface="黑体" panose="02010609060101010101" pitchFamily="49" charset="-122"/>
              </a:rPr>
              <a:t>(attribute conditional independence assumption)</a:t>
            </a:r>
            <a:r>
              <a:rPr lang="zh-CN" altLang="en-US" b="1" dirty="0">
                <a:latin typeface="黑体" panose="02010609060101010101" pitchFamily="49" charset="-122"/>
                <a:ea typeface="黑体" panose="02010609060101010101" pitchFamily="49" charset="-122"/>
              </a:rPr>
              <a:t>：每个属性独立地对分类结果发生影响。</a:t>
            </a:r>
          </a:p>
          <a:p>
            <a:endParaRPr kumimoji="1" lang="zh-CN" altLang="en-US" b="1" dirty="0">
              <a:latin typeface="黑体" panose="02010609060101010101" pitchFamily="49" charset="-122"/>
              <a:ea typeface="黑体" panose="02010609060101010101" pitchFamily="49" charset="-122"/>
            </a:endParaRPr>
          </a:p>
          <a:p>
            <a:r>
              <a:rPr lang="zh-CN" altLang="en-US" b="1" dirty="0">
                <a:latin typeface="黑体" panose="02010609060101010101" pitchFamily="49" charset="-122"/>
                <a:ea typeface="黑体" panose="02010609060101010101" pitchFamily="49" charset="-122"/>
              </a:rPr>
              <a:t>基于属性条件独立性假设，</a:t>
            </a:r>
            <a:r>
              <a:rPr lang="en-US" altLang="zh-CN" b="1" dirty="0">
                <a:latin typeface="黑体" panose="02010609060101010101" pitchFamily="49" charset="-122"/>
                <a:ea typeface="黑体" panose="02010609060101010101" pitchFamily="49" charset="-122"/>
              </a:rPr>
              <a:t>(7.8)</a:t>
            </a:r>
            <a:r>
              <a:rPr lang="zh-CN" altLang="en-US" b="1" dirty="0">
                <a:latin typeface="黑体" panose="02010609060101010101" pitchFamily="49" charset="-122"/>
                <a:ea typeface="黑体" panose="02010609060101010101" pitchFamily="49" charset="-122"/>
              </a:rPr>
              <a:t>可重写为</a:t>
            </a:r>
          </a:p>
          <a:p>
            <a:pPr lvl="1"/>
            <a:endParaRPr kumimoji="1" lang="zh-CN" altLang="en-US" dirty="0">
              <a:latin typeface="黑体" panose="02010609060101010101" pitchFamily="49" charset="-122"/>
              <a:ea typeface="黑体" panose="02010609060101010101" pitchFamily="49" charset="-122"/>
            </a:endParaRPr>
          </a:p>
          <a:p>
            <a:pPr lvl="1"/>
            <a:endParaRPr kumimoji="1" lang="zh-CN" altLang="en-US" dirty="0"/>
          </a:p>
          <a:p>
            <a:pPr lvl="1"/>
            <a:endParaRPr kumimoji="1" lang="zh-CN" altLang="en-US" dirty="0"/>
          </a:p>
          <a:p>
            <a:pPr lvl="1"/>
            <a:endParaRPr kumimoji="1" lang="zh-CN" altLang="en-US" dirty="0"/>
          </a:p>
          <a:p>
            <a:pPr lvl="1"/>
            <a:r>
              <a:rPr kumimoji="1" lang="zh-CN" altLang="en-US" b="1" dirty="0">
                <a:latin typeface="黑体" panose="02010609060101010101" pitchFamily="49" charset="-122"/>
                <a:ea typeface="黑体" panose="02010609060101010101" pitchFamily="49" charset="-122"/>
              </a:rPr>
              <a:t>其中</a:t>
            </a:r>
            <a:r>
              <a:rPr kumimoji="1" lang="en-US" altLang="zh-CN" b="1" dirty="0">
                <a:latin typeface="黑体" panose="02010609060101010101" pitchFamily="49" charset="-122"/>
                <a:ea typeface="黑体" panose="02010609060101010101" pitchFamily="49" charset="-122"/>
              </a:rPr>
              <a:t> </a:t>
            </a:r>
            <a:r>
              <a:rPr kumimoji="1" lang="zh-CN" altLang="en-US"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为属性数目，  为   在第  个属性上的取值。</a:t>
            </a:r>
            <a:endParaRPr kumimoji="1" lang="zh-CN" altLang="en-US" b="1" dirty="0">
              <a:latin typeface="黑体" panose="02010609060101010101" pitchFamily="49" charset="-122"/>
              <a:ea typeface="黑体" panose="02010609060101010101" pitchFamily="49" charset="-122"/>
            </a:endParaRPr>
          </a:p>
          <a:p>
            <a:pPr lvl="1"/>
            <a:endParaRPr kumimoji="1" lang="zh-CN" altLang="en-US" b="1" dirty="0">
              <a:latin typeface="黑体" panose="02010609060101010101" pitchFamily="49" charset="-122"/>
              <a:ea typeface="黑体" panose="02010609060101010101" pitchFamily="49" charset="-122"/>
            </a:endParaRPr>
          </a:p>
          <a:p>
            <a:pPr lvl="1"/>
            <a:endParaRPr kumimoji="1" lang="zh-CN" altLang="en-US" dirty="0"/>
          </a:p>
        </p:txBody>
      </p:sp>
      <p:graphicFrame>
        <p:nvGraphicFramePr>
          <p:cNvPr id="12" name="对象 11"/>
          <p:cNvGraphicFramePr>
            <a:graphicFrameLocks noChangeAspect="1"/>
          </p:cNvGraphicFramePr>
          <p:nvPr>
            <p:extLst>
              <p:ext uri="{D42A27DB-BD31-4B8C-83A1-F6EECF244321}">
                <p14:modId xmlns:p14="http://schemas.microsoft.com/office/powerpoint/2010/main" val="4240978938"/>
              </p:ext>
            </p:extLst>
          </p:nvPr>
        </p:nvGraphicFramePr>
        <p:xfrm>
          <a:off x="2466241" y="1118700"/>
          <a:ext cx="852487" cy="296863"/>
        </p:xfrm>
        <a:graphic>
          <a:graphicData uri="http://schemas.openxmlformats.org/presentationml/2006/ole">
            <mc:AlternateContent xmlns:mc="http://schemas.openxmlformats.org/markup-compatibility/2006">
              <mc:Choice xmlns:v="urn:schemas-microsoft-com:vml" Requires="v">
                <p:oleObj spid="_x0000_s56956" name="Formula" r:id="rId3" imgW="505800" imgH="177840" progId="Equation.Ribbit">
                  <p:embed/>
                </p:oleObj>
              </mc:Choice>
              <mc:Fallback>
                <p:oleObj name="Formula" r:id="rId3" imgW="505800" imgH="177840" progId="Equation.Ribbit">
                  <p:embed/>
                  <p:pic>
                    <p:nvPicPr>
                      <p:cNvPr id="0" name=""/>
                      <p:cNvPicPr/>
                      <p:nvPr/>
                    </p:nvPicPr>
                    <p:blipFill>
                      <a:blip r:embed="rId4"/>
                      <a:stretch>
                        <a:fillRect/>
                      </a:stretch>
                    </p:blipFill>
                    <p:spPr>
                      <a:xfrm>
                        <a:off x="2466241" y="1118700"/>
                        <a:ext cx="852487" cy="296863"/>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373254104"/>
              </p:ext>
            </p:extLst>
          </p:nvPr>
        </p:nvGraphicFramePr>
        <p:xfrm>
          <a:off x="6384925" y="1118700"/>
          <a:ext cx="849313" cy="296862"/>
        </p:xfrm>
        <a:graphic>
          <a:graphicData uri="http://schemas.openxmlformats.org/presentationml/2006/ole">
            <mc:AlternateContent xmlns:mc="http://schemas.openxmlformats.org/markup-compatibility/2006">
              <mc:Choice xmlns:v="urn:schemas-microsoft-com:vml" Requires="v">
                <p:oleObj spid="_x0000_s56957" name="Formula" r:id="rId5" imgW="504360" imgH="177840" progId="Equation.Ribbit">
                  <p:embed/>
                </p:oleObj>
              </mc:Choice>
              <mc:Fallback>
                <p:oleObj name="Formula" r:id="rId5" imgW="504360" imgH="177840" progId="Equation.Ribbit">
                  <p:embed/>
                  <p:pic>
                    <p:nvPicPr>
                      <p:cNvPr id="0" name=""/>
                      <p:cNvPicPr/>
                      <p:nvPr/>
                    </p:nvPicPr>
                    <p:blipFill>
                      <a:blip r:embed="rId6"/>
                      <a:stretch>
                        <a:fillRect/>
                      </a:stretch>
                    </p:blipFill>
                    <p:spPr>
                      <a:xfrm>
                        <a:off x="6384925" y="1118700"/>
                        <a:ext cx="849313" cy="296862"/>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385125398"/>
              </p:ext>
            </p:extLst>
          </p:nvPr>
        </p:nvGraphicFramePr>
        <p:xfrm>
          <a:off x="1591233" y="5438329"/>
          <a:ext cx="162246" cy="294182"/>
        </p:xfrm>
        <a:graphic>
          <a:graphicData uri="http://schemas.openxmlformats.org/presentationml/2006/ole">
            <mc:AlternateContent xmlns:mc="http://schemas.openxmlformats.org/markup-compatibility/2006">
              <mc:Choice xmlns:v="urn:schemas-microsoft-com:vml" Requires="v">
                <p:oleObj spid="_x0000_s56958" name="Formula" r:id="rId7" imgW="85320" imgH="157680" progId="Equation.Ribbit">
                  <p:embed/>
                </p:oleObj>
              </mc:Choice>
              <mc:Fallback>
                <p:oleObj name="Formula" r:id="rId7" imgW="85320" imgH="157680" progId="Equation.Ribbit">
                  <p:embed/>
                  <p:pic>
                    <p:nvPicPr>
                      <p:cNvPr id="0" name=""/>
                      <p:cNvPicPr/>
                      <p:nvPr/>
                    </p:nvPicPr>
                    <p:blipFill>
                      <a:blip r:embed="rId8"/>
                      <a:stretch>
                        <a:fillRect/>
                      </a:stretch>
                    </p:blipFill>
                    <p:spPr>
                      <a:xfrm>
                        <a:off x="1591233" y="5438329"/>
                        <a:ext cx="162246" cy="294182"/>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3745065428"/>
              </p:ext>
            </p:extLst>
          </p:nvPr>
        </p:nvGraphicFramePr>
        <p:xfrm>
          <a:off x="3318728" y="5474295"/>
          <a:ext cx="239712" cy="222250"/>
        </p:xfrm>
        <a:graphic>
          <a:graphicData uri="http://schemas.openxmlformats.org/presentationml/2006/ole">
            <mc:AlternateContent xmlns:mc="http://schemas.openxmlformats.org/markup-compatibility/2006">
              <mc:Choice xmlns:v="urn:schemas-microsoft-com:vml" Requires="v">
                <p:oleObj spid="_x0000_s56959" name="Formula" r:id="rId9" imgW="127080" imgH="119520" progId="Equation.Ribbit">
                  <p:embed/>
                </p:oleObj>
              </mc:Choice>
              <mc:Fallback>
                <p:oleObj name="Formula" r:id="rId9" imgW="127080" imgH="119520" progId="Equation.Ribbit">
                  <p:embed/>
                  <p:pic>
                    <p:nvPicPr>
                      <p:cNvPr id="0" name=""/>
                      <p:cNvPicPr/>
                      <p:nvPr/>
                    </p:nvPicPr>
                    <p:blipFill>
                      <a:blip r:embed="rId10"/>
                      <a:stretch>
                        <a:fillRect/>
                      </a:stretch>
                    </p:blipFill>
                    <p:spPr>
                      <a:xfrm>
                        <a:off x="3318728" y="5474295"/>
                        <a:ext cx="239712" cy="222250"/>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677047244"/>
              </p:ext>
            </p:extLst>
          </p:nvPr>
        </p:nvGraphicFramePr>
        <p:xfrm>
          <a:off x="3932432" y="5497600"/>
          <a:ext cx="187325" cy="225425"/>
        </p:xfrm>
        <a:graphic>
          <a:graphicData uri="http://schemas.openxmlformats.org/presentationml/2006/ole">
            <mc:AlternateContent xmlns:mc="http://schemas.openxmlformats.org/markup-compatibility/2006">
              <mc:Choice xmlns:v="urn:schemas-microsoft-com:vml" Requires="v">
                <p:oleObj spid="_x0000_s56960" name="Formula" r:id="rId11" imgW="97920" imgH="120960" progId="Equation.Ribbit">
                  <p:embed/>
                </p:oleObj>
              </mc:Choice>
              <mc:Fallback>
                <p:oleObj name="Formula" r:id="rId11" imgW="97920" imgH="120960" progId="Equation.Ribbit">
                  <p:embed/>
                  <p:pic>
                    <p:nvPicPr>
                      <p:cNvPr id="0" name=""/>
                      <p:cNvPicPr/>
                      <p:nvPr/>
                    </p:nvPicPr>
                    <p:blipFill>
                      <a:blip r:embed="rId12"/>
                      <a:stretch>
                        <a:fillRect/>
                      </a:stretch>
                    </p:blipFill>
                    <p:spPr>
                      <a:xfrm>
                        <a:off x="3932432" y="5497600"/>
                        <a:ext cx="187325" cy="225425"/>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4061222172"/>
              </p:ext>
            </p:extLst>
          </p:nvPr>
        </p:nvGraphicFramePr>
        <p:xfrm>
          <a:off x="4822825" y="5442545"/>
          <a:ext cx="100013" cy="285750"/>
        </p:xfrm>
        <a:graphic>
          <a:graphicData uri="http://schemas.openxmlformats.org/presentationml/2006/ole">
            <mc:AlternateContent xmlns:mc="http://schemas.openxmlformats.org/markup-compatibility/2006">
              <mc:Choice xmlns:v="urn:schemas-microsoft-com:vml" Requires="v">
                <p:oleObj spid="_x0000_s56961" name="Formula" r:id="rId13" imgW="52200" imgH="152640" progId="Equation.Ribbit">
                  <p:embed/>
                </p:oleObj>
              </mc:Choice>
              <mc:Fallback>
                <p:oleObj name="Formula" r:id="rId13" imgW="52200" imgH="152640" progId="Equation.Ribbit">
                  <p:embed/>
                  <p:pic>
                    <p:nvPicPr>
                      <p:cNvPr id="0" name=""/>
                      <p:cNvPicPr/>
                      <p:nvPr/>
                    </p:nvPicPr>
                    <p:blipFill>
                      <a:blip r:embed="rId14"/>
                      <a:stretch>
                        <a:fillRect/>
                      </a:stretch>
                    </p:blipFill>
                    <p:spPr>
                      <a:xfrm>
                        <a:off x="4822825" y="5442545"/>
                        <a:ext cx="100013" cy="285750"/>
                      </a:xfrm>
                      <a:prstGeom prst="rect">
                        <a:avLst/>
                      </a:prstGeom>
                    </p:spPr>
                  </p:pic>
                </p:oleObj>
              </mc:Fallback>
            </mc:AlternateContent>
          </a:graphicData>
        </a:graphic>
      </p:graphicFrame>
      <p:grpSp>
        <p:nvGrpSpPr>
          <p:cNvPr id="2" name="组合 1"/>
          <p:cNvGrpSpPr/>
          <p:nvPr/>
        </p:nvGrpSpPr>
        <p:grpSpPr>
          <a:xfrm>
            <a:off x="1672356" y="4336609"/>
            <a:ext cx="7043019" cy="885257"/>
            <a:chOff x="1672356" y="4336609"/>
            <a:chExt cx="7043019" cy="885257"/>
          </a:xfrm>
        </p:grpSpPr>
        <p:graphicFrame>
          <p:nvGraphicFramePr>
            <p:cNvPr id="14" name="对象 13"/>
            <p:cNvGraphicFramePr>
              <a:graphicFrameLocks noChangeAspect="1"/>
            </p:cNvGraphicFramePr>
            <p:nvPr>
              <p:extLst>
                <p:ext uri="{D42A27DB-BD31-4B8C-83A1-F6EECF244321}">
                  <p14:modId xmlns:p14="http://schemas.microsoft.com/office/powerpoint/2010/main" val="4073564710"/>
                </p:ext>
              </p:extLst>
            </p:nvPr>
          </p:nvGraphicFramePr>
          <p:xfrm>
            <a:off x="1672356" y="4336609"/>
            <a:ext cx="5561882" cy="885257"/>
          </p:xfrm>
          <a:graphic>
            <a:graphicData uri="http://schemas.openxmlformats.org/presentationml/2006/ole">
              <mc:AlternateContent xmlns:mc="http://schemas.openxmlformats.org/markup-compatibility/2006">
                <mc:Choice xmlns:v="urn:schemas-microsoft-com:vml" Requires="v">
                  <p:oleObj spid="_x0000_s56962" name="Formula" r:id="rId15" imgW="2890800" imgH="463680" progId="Equation.Ribbit">
                    <p:embed/>
                  </p:oleObj>
                </mc:Choice>
                <mc:Fallback>
                  <p:oleObj name="Formula" r:id="rId15" imgW="2890800" imgH="463680" progId="Equation.Ribbit">
                    <p:embed/>
                    <p:pic>
                      <p:nvPicPr>
                        <p:cNvPr id="0" name=""/>
                        <p:cNvPicPr/>
                        <p:nvPr/>
                      </p:nvPicPr>
                      <p:blipFill>
                        <a:blip r:embed="rId16"/>
                        <a:stretch>
                          <a:fillRect/>
                        </a:stretch>
                      </p:blipFill>
                      <p:spPr>
                        <a:xfrm>
                          <a:off x="1672356" y="4336609"/>
                          <a:ext cx="5561882" cy="885257"/>
                        </a:xfrm>
                        <a:prstGeom prst="rect">
                          <a:avLst/>
                        </a:prstGeom>
                      </p:spPr>
                    </p:pic>
                  </p:oleObj>
                </mc:Fallback>
              </mc:AlternateContent>
            </a:graphicData>
          </a:graphic>
        </p:graphicFrame>
        <p:pic>
          <p:nvPicPr>
            <p:cNvPr id="11" name="图片 10"/>
            <p:cNvPicPr>
              <a:picLocks noChangeAspect="1"/>
            </p:cNvPicPr>
            <p:nvPr/>
          </p:nvPicPr>
          <p:blipFill>
            <a:blip r:embed="rId17"/>
            <a:stretch>
              <a:fillRect/>
            </a:stretch>
          </p:blipFill>
          <p:spPr>
            <a:xfrm>
              <a:off x="8043862" y="4638727"/>
              <a:ext cx="671513" cy="281020"/>
            </a:xfrm>
            <a:prstGeom prst="rect">
              <a:avLst/>
            </a:prstGeom>
          </p:spPr>
        </p:pic>
      </p:grpSp>
    </p:spTree>
    <p:extLst>
      <p:ext uri="{BB962C8B-B14F-4D97-AF65-F5344CB8AC3E}">
        <p14:creationId xmlns:p14="http://schemas.microsoft.com/office/powerpoint/2010/main" val="16013800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cs typeface="Verdana" charset="0"/>
              </a:rPr>
              <a:t>朴素贝叶斯分类器</a:t>
            </a:r>
            <a:endParaRPr lang="zh-CN" altLang="en-US" dirty="0">
              <a:latin typeface="黑体" panose="02010609060101010101" pitchFamily="49" charset="-122"/>
              <a:ea typeface="黑体" panose="02010609060101010101" pitchFamily="49" charset="-122"/>
            </a:endParaRPr>
          </a:p>
        </p:txBody>
      </p:sp>
      <p:sp>
        <p:nvSpPr>
          <p:cNvPr id="3" name="内容占位符 2"/>
          <p:cNvSpPr>
            <a:spLocks noGrp="1"/>
          </p:cNvSpPr>
          <p:nvPr>
            <p:ph sz="quarter" idx="14"/>
          </p:nvPr>
        </p:nvSpPr>
        <p:spPr>
          <a:xfrm>
            <a:off x="260350" y="1053640"/>
            <a:ext cx="8629650" cy="5087515"/>
          </a:xfrm>
        </p:spPr>
        <p:txBody>
          <a:bodyPr>
            <a:normAutofit/>
          </a:bodyPr>
          <a:lstStyle/>
          <a:p>
            <a:endParaRPr lang="en-US" altLang="zh-CN" dirty="0"/>
          </a:p>
          <a:p>
            <a:endParaRPr kumimoji="1" lang="en-US" altLang="zh-CN" dirty="0"/>
          </a:p>
          <a:p>
            <a:endParaRPr kumimoji="1" lang="zh-CN" altLang="en-US" dirty="0"/>
          </a:p>
          <a:p>
            <a:pPr marL="0" indent="0">
              <a:buNone/>
            </a:pPr>
            <a:r>
              <a:rPr lang="zh-CN" altLang="en-US" dirty="0"/>
              <a:t>      </a:t>
            </a:r>
          </a:p>
          <a:p>
            <a:pPr marL="0" indent="0">
              <a:buNone/>
            </a:pPr>
            <a:r>
              <a:rPr lang="zh-CN" altLang="en-US" dirty="0"/>
              <a:t>      </a:t>
            </a:r>
            <a:endParaRPr kumimoji="1" lang="zh-CN" altLang="en-US" sz="2200" dirty="0"/>
          </a:p>
        </p:txBody>
      </p:sp>
      <p:grpSp>
        <p:nvGrpSpPr>
          <p:cNvPr id="6" name="组合 5"/>
          <p:cNvGrpSpPr/>
          <p:nvPr/>
        </p:nvGrpSpPr>
        <p:grpSpPr>
          <a:xfrm>
            <a:off x="1626615" y="1293740"/>
            <a:ext cx="6869685" cy="885257"/>
            <a:chOff x="1626615" y="1293740"/>
            <a:chExt cx="6869685" cy="885257"/>
          </a:xfrm>
        </p:grpSpPr>
        <p:graphicFrame>
          <p:nvGraphicFramePr>
            <p:cNvPr id="8" name="对象 7"/>
            <p:cNvGraphicFramePr>
              <a:graphicFrameLocks noChangeAspect="1"/>
            </p:cNvGraphicFramePr>
            <p:nvPr/>
          </p:nvGraphicFramePr>
          <p:xfrm>
            <a:off x="1626615" y="1293740"/>
            <a:ext cx="5561882" cy="885257"/>
          </p:xfrm>
          <a:graphic>
            <a:graphicData uri="http://schemas.openxmlformats.org/presentationml/2006/ole">
              <mc:AlternateContent xmlns:mc="http://schemas.openxmlformats.org/markup-compatibility/2006">
                <mc:Choice xmlns:v="urn:schemas-microsoft-com:vml" Requires="v">
                  <p:oleObj spid="_x0000_s40096" name="Formula" r:id="rId3" imgW="2890800" imgH="463680" progId="Equation.Ribbit">
                    <p:embed/>
                  </p:oleObj>
                </mc:Choice>
                <mc:Fallback>
                  <p:oleObj name="Formula" r:id="rId3" imgW="2890800" imgH="463680" progId="Equation.Ribbit">
                    <p:embed/>
                    <p:pic>
                      <p:nvPicPr>
                        <p:cNvPr id="0" name=""/>
                        <p:cNvPicPr/>
                        <p:nvPr/>
                      </p:nvPicPr>
                      <p:blipFill>
                        <a:blip r:embed="rId4"/>
                        <a:stretch>
                          <a:fillRect/>
                        </a:stretch>
                      </p:blipFill>
                      <p:spPr>
                        <a:xfrm>
                          <a:off x="1626615" y="1293740"/>
                          <a:ext cx="5561882" cy="885257"/>
                        </a:xfrm>
                        <a:prstGeom prst="rect">
                          <a:avLst/>
                        </a:prstGeom>
                      </p:spPr>
                    </p:pic>
                  </p:oleObj>
                </mc:Fallback>
              </mc:AlternateContent>
            </a:graphicData>
          </a:graphic>
        </p:graphicFrame>
        <p:pic>
          <p:nvPicPr>
            <p:cNvPr id="5" name="图片 4"/>
            <p:cNvPicPr>
              <a:picLocks noChangeAspect="1"/>
            </p:cNvPicPr>
            <p:nvPr/>
          </p:nvPicPr>
          <p:blipFill>
            <a:blip r:embed="rId5"/>
            <a:stretch>
              <a:fillRect/>
            </a:stretch>
          </p:blipFill>
          <p:spPr>
            <a:xfrm>
              <a:off x="7824787" y="1595858"/>
              <a:ext cx="671513" cy="281020"/>
            </a:xfrm>
            <a:prstGeom prst="rect">
              <a:avLst/>
            </a:prstGeom>
          </p:spPr>
        </p:pic>
      </p:grpSp>
    </p:spTree>
    <p:extLst>
      <p:ext uri="{BB962C8B-B14F-4D97-AF65-F5344CB8AC3E}">
        <p14:creationId xmlns:p14="http://schemas.microsoft.com/office/powerpoint/2010/main" val="12265807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cs typeface="Verdana" charset="0"/>
              </a:rPr>
              <a:t>朴素贝叶斯分类器</a:t>
            </a:r>
            <a:endParaRPr lang="zh-CN" altLang="en-US" dirty="0">
              <a:latin typeface="黑体" panose="02010609060101010101" pitchFamily="49" charset="-122"/>
              <a:ea typeface="黑体" panose="02010609060101010101" pitchFamily="49" charset="-122"/>
            </a:endParaRPr>
          </a:p>
        </p:txBody>
      </p:sp>
      <p:sp>
        <p:nvSpPr>
          <p:cNvPr id="3" name="内容占位符 2"/>
          <p:cNvSpPr>
            <a:spLocks noGrp="1"/>
          </p:cNvSpPr>
          <p:nvPr>
            <p:ph sz="quarter" idx="14"/>
          </p:nvPr>
        </p:nvSpPr>
        <p:spPr>
          <a:xfrm>
            <a:off x="260350" y="1053640"/>
            <a:ext cx="8629650" cy="5087515"/>
          </a:xfrm>
        </p:spPr>
        <p:txBody>
          <a:bodyPr>
            <a:normAutofit/>
          </a:bodyPr>
          <a:lstStyle/>
          <a:p>
            <a:endParaRPr lang="en-US" altLang="zh-CN" dirty="0"/>
          </a:p>
          <a:p>
            <a:endParaRPr kumimoji="1" lang="en-US" altLang="zh-CN" dirty="0"/>
          </a:p>
          <a:p>
            <a:endParaRPr kumimoji="1" lang="zh-CN" altLang="en-US" dirty="0"/>
          </a:p>
          <a:p>
            <a:pPr marL="0" indent="0">
              <a:buNone/>
            </a:pPr>
            <a:r>
              <a:rPr lang="zh-CN" altLang="en-US" dirty="0"/>
              <a:t>      </a:t>
            </a:r>
          </a:p>
          <a:p>
            <a:pPr marL="0" indent="0">
              <a:buNone/>
            </a:pPr>
            <a:r>
              <a:rPr lang="zh-CN" altLang="en-US" dirty="0"/>
              <a:t>      </a:t>
            </a:r>
            <a:r>
              <a:rPr lang="zh-CN" altLang="en-US" b="1" dirty="0">
                <a:latin typeface="黑体" panose="02010609060101010101" pitchFamily="49" charset="-122"/>
                <a:ea typeface="黑体" panose="02010609060101010101" pitchFamily="49" charset="-122"/>
              </a:rPr>
              <a:t>由于对所有类别来说      相同，因此基于式</a:t>
            </a:r>
            <a:r>
              <a:rPr lang="en-US" altLang="zh-CN" b="1" dirty="0">
                <a:latin typeface="黑体" panose="02010609060101010101" pitchFamily="49" charset="-122"/>
                <a:ea typeface="黑体" panose="02010609060101010101" pitchFamily="49" charset="-122"/>
              </a:rPr>
              <a:t> (7.6)</a:t>
            </a:r>
            <a:r>
              <a:rPr lang="zh-CN" altLang="en-US" b="1" dirty="0">
                <a:latin typeface="黑体" panose="02010609060101010101" pitchFamily="49" charset="-122"/>
                <a:ea typeface="黑体" panose="02010609060101010101" pitchFamily="49" charset="-122"/>
              </a:rPr>
              <a:t>的贝叶斯判定准则有</a:t>
            </a:r>
            <a:endParaRPr kumimoji="1" lang="zh-CN" altLang="en-US" b="1" dirty="0">
              <a:latin typeface="黑体" panose="02010609060101010101" pitchFamily="49" charset="-122"/>
              <a:ea typeface="黑体" panose="02010609060101010101" pitchFamily="49" charset="-122"/>
            </a:endParaRPr>
          </a:p>
          <a:p>
            <a:pPr lvl="1"/>
            <a:endParaRPr kumimoji="1" lang="zh-CN" altLang="en-US" sz="2200" b="1" dirty="0">
              <a:latin typeface="黑体" panose="02010609060101010101" pitchFamily="49" charset="-122"/>
              <a:ea typeface="黑体" panose="02010609060101010101" pitchFamily="49" charset="-122"/>
            </a:endParaRPr>
          </a:p>
          <a:p>
            <a:pPr lvl="1"/>
            <a:endParaRPr kumimoji="1" lang="zh-CN" altLang="en-US" sz="2200" b="1" dirty="0">
              <a:latin typeface="黑体" panose="02010609060101010101" pitchFamily="49" charset="-122"/>
              <a:ea typeface="黑体" panose="02010609060101010101" pitchFamily="49" charset="-122"/>
            </a:endParaRPr>
          </a:p>
          <a:p>
            <a:pPr lvl="1"/>
            <a:endParaRPr kumimoji="1" lang="zh-CN" altLang="en-US" sz="2200" b="1" dirty="0">
              <a:latin typeface="黑体" panose="02010609060101010101" pitchFamily="49" charset="-122"/>
              <a:ea typeface="黑体" panose="02010609060101010101" pitchFamily="49" charset="-122"/>
            </a:endParaRPr>
          </a:p>
          <a:p>
            <a:pPr lvl="1"/>
            <a:endParaRPr kumimoji="1" lang="zh-CN" altLang="en-US" sz="2200" b="1" dirty="0">
              <a:latin typeface="黑体" panose="02010609060101010101" pitchFamily="49" charset="-122"/>
              <a:ea typeface="黑体" panose="02010609060101010101" pitchFamily="49" charset="-122"/>
            </a:endParaRPr>
          </a:p>
          <a:p>
            <a:pPr lvl="1"/>
            <a:r>
              <a:rPr kumimoji="1" lang="zh-CN" altLang="en-US" sz="2200" b="1" dirty="0">
                <a:latin typeface="黑体" panose="02010609060101010101" pitchFamily="49" charset="-122"/>
                <a:ea typeface="黑体" panose="02010609060101010101" pitchFamily="49" charset="-122"/>
              </a:rPr>
              <a:t>这就是朴素贝叶斯分类器的表达式</a:t>
            </a:r>
          </a:p>
          <a:p>
            <a:pPr lvl="1"/>
            <a:endParaRPr kumimoji="1" lang="zh-CN" altLang="en-US" sz="2200" dirty="0"/>
          </a:p>
        </p:txBody>
      </p:sp>
      <p:pic>
        <p:nvPicPr>
          <p:cNvPr id="12" name="图片 11"/>
          <p:cNvPicPr>
            <a:picLocks noChangeAspect="1"/>
          </p:cNvPicPr>
          <p:nvPr/>
        </p:nvPicPr>
        <p:blipFill>
          <a:blip r:embed="rId3"/>
          <a:stretch>
            <a:fillRect/>
          </a:stretch>
        </p:blipFill>
        <p:spPr>
          <a:xfrm>
            <a:off x="3589342" y="2824059"/>
            <a:ext cx="536566" cy="267691"/>
          </a:xfrm>
          <a:prstGeom prst="rect">
            <a:avLst/>
          </a:prstGeom>
        </p:spPr>
      </p:pic>
      <p:grpSp>
        <p:nvGrpSpPr>
          <p:cNvPr id="7" name="组合 6"/>
          <p:cNvGrpSpPr/>
          <p:nvPr/>
        </p:nvGrpSpPr>
        <p:grpSpPr>
          <a:xfrm>
            <a:off x="2175669" y="3736812"/>
            <a:ext cx="6320631" cy="1018199"/>
            <a:chOff x="2175669" y="3736812"/>
            <a:chExt cx="6320631" cy="1018199"/>
          </a:xfrm>
        </p:grpSpPr>
        <p:graphicFrame>
          <p:nvGraphicFramePr>
            <p:cNvPr id="10" name="对象 9"/>
            <p:cNvGraphicFramePr>
              <a:graphicFrameLocks noChangeAspect="1"/>
            </p:cNvGraphicFramePr>
            <p:nvPr>
              <p:extLst>
                <p:ext uri="{D42A27DB-BD31-4B8C-83A1-F6EECF244321}">
                  <p14:modId xmlns:p14="http://schemas.microsoft.com/office/powerpoint/2010/main" val="2230177077"/>
                </p:ext>
              </p:extLst>
            </p:nvPr>
          </p:nvGraphicFramePr>
          <p:xfrm>
            <a:off x="2175669" y="3736812"/>
            <a:ext cx="4799012" cy="1018199"/>
          </p:xfrm>
          <a:graphic>
            <a:graphicData uri="http://schemas.openxmlformats.org/presentationml/2006/ole">
              <mc:AlternateContent xmlns:mc="http://schemas.openxmlformats.org/markup-compatibility/2006">
                <mc:Choice xmlns:v="urn:schemas-microsoft-com:vml" Requires="v">
                  <p:oleObj spid="_x0000_s15830" name="Formula" r:id="rId4" imgW="2173320" imgH="463680" progId="Equation.Ribbit">
                    <p:embed/>
                  </p:oleObj>
                </mc:Choice>
                <mc:Fallback>
                  <p:oleObj name="Formula" r:id="rId4" imgW="2173320" imgH="463680" progId="Equation.Ribbit">
                    <p:embed/>
                    <p:pic>
                      <p:nvPicPr>
                        <p:cNvPr id="0" name=""/>
                        <p:cNvPicPr/>
                        <p:nvPr/>
                      </p:nvPicPr>
                      <p:blipFill>
                        <a:blip r:embed="rId5"/>
                        <a:stretch>
                          <a:fillRect/>
                        </a:stretch>
                      </p:blipFill>
                      <p:spPr>
                        <a:xfrm>
                          <a:off x="2175669" y="3736812"/>
                          <a:ext cx="4799012" cy="1018199"/>
                        </a:xfrm>
                        <a:prstGeom prst="rect">
                          <a:avLst/>
                        </a:prstGeom>
                      </p:spPr>
                    </p:pic>
                  </p:oleObj>
                </mc:Fallback>
              </mc:AlternateContent>
            </a:graphicData>
          </a:graphic>
        </p:graphicFrame>
        <p:pic>
          <p:nvPicPr>
            <p:cNvPr id="2" name="图片 1"/>
            <p:cNvPicPr>
              <a:picLocks noChangeAspect="1"/>
            </p:cNvPicPr>
            <p:nvPr/>
          </p:nvPicPr>
          <p:blipFill>
            <a:blip r:embed="rId6"/>
            <a:stretch>
              <a:fillRect/>
            </a:stretch>
          </p:blipFill>
          <p:spPr>
            <a:xfrm>
              <a:off x="7824787" y="4140928"/>
              <a:ext cx="671513" cy="289885"/>
            </a:xfrm>
            <a:prstGeom prst="rect">
              <a:avLst/>
            </a:prstGeom>
          </p:spPr>
        </p:pic>
      </p:grpSp>
      <p:grpSp>
        <p:nvGrpSpPr>
          <p:cNvPr id="6" name="组合 5"/>
          <p:cNvGrpSpPr/>
          <p:nvPr/>
        </p:nvGrpSpPr>
        <p:grpSpPr>
          <a:xfrm>
            <a:off x="1626615" y="1293740"/>
            <a:ext cx="6869685" cy="885257"/>
            <a:chOff x="1626615" y="1293740"/>
            <a:chExt cx="6869685" cy="885257"/>
          </a:xfrm>
        </p:grpSpPr>
        <p:graphicFrame>
          <p:nvGraphicFramePr>
            <p:cNvPr id="8" name="对象 7"/>
            <p:cNvGraphicFramePr>
              <a:graphicFrameLocks noChangeAspect="1"/>
            </p:cNvGraphicFramePr>
            <p:nvPr>
              <p:extLst>
                <p:ext uri="{D42A27DB-BD31-4B8C-83A1-F6EECF244321}">
                  <p14:modId xmlns:p14="http://schemas.microsoft.com/office/powerpoint/2010/main" val="1383661672"/>
                </p:ext>
              </p:extLst>
            </p:nvPr>
          </p:nvGraphicFramePr>
          <p:xfrm>
            <a:off x="1626615" y="1293740"/>
            <a:ext cx="5561882" cy="885257"/>
          </p:xfrm>
          <a:graphic>
            <a:graphicData uri="http://schemas.openxmlformats.org/presentationml/2006/ole">
              <mc:AlternateContent xmlns:mc="http://schemas.openxmlformats.org/markup-compatibility/2006">
                <mc:Choice xmlns:v="urn:schemas-microsoft-com:vml" Requires="v">
                  <p:oleObj spid="_x0000_s15831" name="Formula" r:id="rId7" imgW="2890800" imgH="463680" progId="Equation.Ribbit">
                    <p:embed/>
                  </p:oleObj>
                </mc:Choice>
                <mc:Fallback>
                  <p:oleObj name="Formula" r:id="rId7" imgW="2890800" imgH="463680" progId="Equation.Ribbit">
                    <p:embed/>
                    <p:pic>
                      <p:nvPicPr>
                        <p:cNvPr id="0" name=""/>
                        <p:cNvPicPr/>
                        <p:nvPr/>
                      </p:nvPicPr>
                      <p:blipFill>
                        <a:blip r:embed="rId8"/>
                        <a:stretch>
                          <a:fillRect/>
                        </a:stretch>
                      </p:blipFill>
                      <p:spPr>
                        <a:xfrm>
                          <a:off x="1626615" y="1293740"/>
                          <a:ext cx="5561882" cy="885257"/>
                        </a:xfrm>
                        <a:prstGeom prst="rect">
                          <a:avLst/>
                        </a:prstGeom>
                      </p:spPr>
                    </p:pic>
                  </p:oleObj>
                </mc:Fallback>
              </mc:AlternateContent>
            </a:graphicData>
          </a:graphic>
        </p:graphicFrame>
        <p:pic>
          <p:nvPicPr>
            <p:cNvPr id="5" name="图片 4"/>
            <p:cNvPicPr>
              <a:picLocks noChangeAspect="1"/>
            </p:cNvPicPr>
            <p:nvPr/>
          </p:nvPicPr>
          <p:blipFill>
            <a:blip r:embed="rId9"/>
            <a:stretch>
              <a:fillRect/>
            </a:stretch>
          </p:blipFill>
          <p:spPr>
            <a:xfrm>
              <a:off x="7824787" y="1595858"/>
              <a:ext cx="671513" cy="281020"/>
            </a:xfrm>
            <a:prstGeom prst="rect">
              <a:avLst/>
            </a:prstGeom>
          </p:spPr>
        </p:pic>
      </p:grpSp>
    </p:spTree>
    <p:extLst>
      <p:ext uri="{BB962C8B-B14F-4D97-AF65-F5344CB8AC3E}">
        <p14:creationId xmlns:p14="http://schemas.microsoft.com/office/powerpoint/2010/main" val="20282414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朴素贝叶斯分类器</a:t>
            </a:r>
          </a:p>
        </p:txBody>
      </p:sp>
      <p:sp>
        <p:nvSpPr>
          <p:cNvPr id="3" name="内容占位符 2"/>
          <p:cNvSpPr>
            <a:spLocks noGrp="1"/>
          </p:cNvSpPr>
          <p:nvPr>
            <p:ph idx="1"/>
          </p:nvPr>
        </p:nvSpPr>
        <p:spPr/>
        <p:txBody>
          <a:bodyPr>
            <a:normAutofit/>
          </a:bodyPr>
          <a:lstStyle/>
          <a:p>
            <a:r>
              <a:rPr lang="zh-CN" altLang="en-US" b="1" dirty="0">
                <a:latin typeface="黑体" panose="02010609060101010101" pitchFamily="49" charset="-122"/>
                <a:ea typeface="黑体" panose="02010609060101010101" pitchFamily="49" charset="-122"/>
              </a:rPr>
              <a:t>朴素贝叶斯分类器的训练器的训练过程就是基于训练集  估计类先验概率     并为每个属性估计条件概率        。</a:t>
            </a:r>
            <a:endParaRPr lang="en-US" altLang="zh-CN" b="1" dirty="0">
              <a:latin typeface="黑体" panose="02010609060101010101" pitchFamily="49" charset="-122"/>
              <a:ea typeface="黑体" panose="02010609060101010101" pitchFamily="49" charset="-122"/>
            </a:endParaRPr>
          </a:p>
          <a:p>
            <a:pPr lvl="1"/>
            <a:r>
              <a:rPr lang="zh-CN" altLang="en-US" b="1" dirty="0">
                <a:latin typeface="黑体" panose="02010609060101010101" pitchFamily="49" charset="-122"/>
                <a:ea typeface="黑体" panose="02010609060101010101" pitchFamily="49" charset="-122"/>
              </a:rPr>
              <a:t>令    表示训练集  中第   类样本组合的集合，若有充足的独立同分布样本，则可容易地估计出类先验概率</a:t>
            </a:r>
            <a:endParaRPr lang="en-US" altLang="zh-CN" b="1" dirty="0">
              <a:latin typeface="黑体" panose="02010609060101010101" pitchFamily="49" charset="-122"/>
              <a:ea typeface="黑体" panose="02010609060101010101" pitchFamily="49" charset="-122"/>
            </a:endParaRPr>
          </a:p>
          <a:p>
            <a:pPr lvl="1"/>
            <a:endParaRPr lang="en-US" altLang="zh-CN" b="1" dirty="0">
              <a:latin typeface="黑体" panose="02010609060101010101" pitchFamily="49" charset="-122"/>
              <a:ea typeface="黑体" panose="02010609060101010101" pitchFamily="49" charset="-122"/>
            </a:endParaRPr>
          </a:p>
          <a:p>
            <a:pPr lvl="1"/>
            <a:endParaRPr lang="en-US" altLang="zh-CN" b="1" dirty="0">
              <a:latin typeface="黑体" panose="02010609060101010101" pitchFamily="49" charset="-122"/>
              <a:ea typeface="黑体" panose="02010609060101010101" pitchFamily="49" charset="-122"/>
            </a:endParaRPr>
          </a:p>
          <a:p>
            <a:pPr lvl="1"/>
            <a:r>
              <a:rPr lang="zh-CN" altLang="en-US" b="1" dirty="0">
                <a:latin typeface="黑体" panose="02010609060101010101" pitchFamily="49" charset="-122"/>
                <a:ea typeface="黑体" panose="02010609060101010101" pitchFamily="49" charset="-122"/>
              </a:rPr>
              <a:t>对离散属性而言，令     表示   中在第  个属性上取值为  的样本组成的集合，则条件概率         可估计为</a:t>
            </a:r>
            <a:endParaRPr lang="en-US" altLang="zh-CN" b="1" dirty="0">
              <a:latin typeface="黑体" panose="02010609060101010101" pitchFamily="49" charset="-122"/>
              <a:ea typeface="黑体" panose="02010609060101010101" pitchFamily="49" charset="-122"/>
            </a:endParaRPr>
          </a:p>
          <a:p>
            <a:pPr lvl="1"/>
            <a:endParaRPr lang="en-US" altLang="zh-CN" b="1" dirty="0">
              <a:latin typeface="黑体" panose="02010609060101010101" pitchFamily="49" charset="-122"/>
              <a:ea typeface="黑体" panose="02010609060101010101" pitchFamily="49" charset="-122"/>
            </a:endParaRPr>
          </a:p>
          <a:p>
            <a:pPr lvl="1"/>
            <a:endParaRPr lang="en-US" altLang="zh-CN" b="1" dirty="0">
              <a:latin typeface="黑体" panose="02010609060101010101" pitchFamily="49" charset="-122"/>
              <a:ea typeface="黑体" panose="02010609060101010101" pitchFamily="49" charset="-122"/>
            </a:endParaRPr>
          </a:p>
          <a:p>
            <a:pPr lvl="1"/>
            <a:endParaRPr lang="en-US" altLang="zh-CN" b="1" dirty="0">
              <a:latin typeface="黑体" panose="02010609060101010101" pitchFamily="49" charset="-122"/>
              <a:ea typeface="黑体" panose="02010609060101010101" pitchFamily="49" charset="-122"/>
            </a:endParaRPr>
          </a:p>
          <a:p>
            <a:pPr lvl="1"/>
            <a:r>
              <a:rPr lang="zh-CN" altLang="en-US" b="1" dirty="0">
                <a:latin typeface="黑体" panose="02010609060101010101" pitchFamily="49" charset="-122"/>
                <a:ea typeface="黑体" panose="02010609060101010101" pitchFamily="49" charset="-122"/>
              </a:rPr>
              <a:t>对连续属性而言可考虑概率密度函数，假定                  ，其中    和    分别是第  类样本在第  个属性上取值的均值和方差，则有</a:t>
            </a:r>
          </a:p>
        </p:txBody>
      </p:sp>
      <p:pic>
        <p:nvPicPr>
          <p:cNvPr id="20" name="图片 19"/>
          <p:cNvPicPr>
            <a:picLocks noChangeAspect="1"/>
          </p:cNvPicPr>
          <p:nvPr/>
        </p:nvPicPr>
        <p:blipFill>
          <a:blip r:embed="rId3"/>
          <a:stretch>
            <a:fillRect/>
          </a:stretch>
        </p:blipFill>
        <p:spPr>
          <a:xfrm>
            <a:off x="3678472" y="5160689"/>
            <a:ext cx="93820" cy="103550"/>
          </a:xfrm>
          <a:prstGeom prst="rect">
            <a:avLst/>
          </a:prstGeom>
        </p:spPr>
      </p:pic>
      <p:pic>
        <p:nvPicPr>
          <p:cNvPr id="21" name="图片 20"/>
          <p:cNvPicPr>
            <a:picLocks noChangeAspect="1"/>
          </p:cNvPicPr>
          <p:nvPr/>
        </p:nvPicPr>
        <p:blipFill>
          <a:blip r:embed="rId4"/>
          <a:stretch>
            <a:fillRect/>
          </a:stretch>
        </p:blipFill>
        <p:spPr>
          <a:xfrm>
            <a:off x="1854217" y="4775964"/>
            <a:ext cx="63044" cy="143783"/>
          </a:xfrm>
          <a:prstGeom prst="rect">
            <a:avLst/>
          </a:prstGeom>
        </p:spPr>
      </p:pic>
      <p:pic>
        <p:nvPicPr>
          <p:cNvPr id="23" name="图片 22"/>
          <p:cNvPicPr>
            <a:picLocks noChangeAspect="1"/>
          </p:cNvPicPr>
          <p:nvPr/>
        </p:nvPicPr>
        <p:blipFill>
          <a:blip r:embed="rId4"/>
          <a:stretch>
            <a:fillRect/>
          </a:stretch>
        </p:blipFill>
        <p:spPr>
          <a:xfrm>
            <a:off x="5224272" y="5093056"/>
            <a:ext cx="84058" cy="191711"/>
          </a:xfrm>
          <a:prstGeom prst="rect">
            <a:avLst/>
          </a:prstGeom>
        </p:spPr>
      </p:pic>
      <p:graphicFrame>
        <p:nvGraphicFramePr>
          <p:cNvPr id="24" name="对象 23"/>
          <p:cNvGraphicFramePr>
            <a:graphicFrameLocks noChangeAspect="1"/>
          </p:cNvGraphicFramePr>
          <p:nvPr>
            <p:extLst>
              <p:ext uri="{D42A27DB-BD31-4B8C-83A1-F6EECF244321}">
                <p14:modId xmlns:p14="http://schemas.microsoft.com/office/powerpoint/2010/main" val="32361441"/>
              </p:ext>
            </p:extLst>
          </p:nvPr>
        </p:nvGraphicFramePr>
        <p:xfrm>
          <a:off x="7481845" y="1248094"/>
          <a:ext cx="236360" cy="285385"/>
        </p:xfrm>
        <a:graphic>
          <a:graphicData uri="http://schemas.openxmlformats.org/presentationml/2006/ole">
            <mc:AlternateContent xmlns:mc="http://schemas.openxmlformats.org/markup-compatibility/2006">
              <mc:Choice xmlns:v="urn:schemas-microsoft-com:vml" Requires="v">
                <p:oleObj spid="_x0000_s67351" name="Formula" r:id="rId5" imgW="127080" imgH="155160" progId="Equation.Ribbit">
                  <p:embed/>
                </p:oleObj>
              </mc:Choice>
              <mc:Fallback>
                <p:oleObj name="Formula" r:id="rId5" imgW="127080" imgH="155160" progId="Equation.Ribbit">
                  <p:embed/>
                  <p:pic>
                    <p:nvPicPr>
                      <p:cNvPr id="0" name=""/>
                      <p:cNvPicPr/>
                      <p:nvPr/>
                    </p:nvPicPr>
                    <p:blipFill>
                      <a:blip r:embed="rId6"/>
                      <a:stretch>
                        <a:fillRect/>
                      </a:stretch>
                    </p:blipFill>
                    <p:spPr>
                      <a:xfrm>
                        <a:off x="7481845" y="1248094"/>
                        <a:ext cx="236360" cy="285385"/>
                      </a:xfrm>
                      <a:prstGeom prst="rect">
                        <a:avLst/>
                      </a:prstGeom>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2505778466"/>
              </p:ext>
            </p:extLst>
          </p:nvPr>
        </p:nvGraphicFramePr>
        <p:xfrm>
          <a:off x="1794064" y="1533479"/>
          <a:ext cx="455850" cy="274593"/>
        </p:xfrm>
        <a:graphic>
          <a:graphicData uri="http://schemas.openxmlformats.org/presentationml/2006/ole">
            <mc:AlternateContent xmlns:mc="http://schemas.openxmlformats.org/markup-compatibility/2006">
              <mc:Choice xmlns:v="urn:schemas-microsoft-com:vml" Requires="v">
                <p:oleObj spid="_x0000_s67352" name="Formula" r:id="rId7" imgW="287280" imgH="176760" progId="Equation.Ribbit">
                  <p:embed/>
                </p:oleObj>
              </mc:Choice>
              <mc:Fallback>
                <p:oleObj name="Formula" r:id="rId7" imgW="287280" imgH="176760" progId="Equation.Ribbit">
                  <p:embed/>
                  <p:pic>
                    <p:nvPicPr>
                      <p:cNvPr id="0" name=""/>
                      <p:cNvPicPr/>
                      <p:nvPr/>
                    </p:nvPicPr>
                    <p:blipFill>
                      <a:blip r:embed="rId8"/>
                      <a:stretch>
                        <a:fillRect/>
                      </a:stretch>
                    </p:blipFill>
                    <p:spPr>
                      <a:xfrm>
                        <a:off x="1794064" y="1533479"/>
                        <a:ext cx="455850" cy="274593"/>
                      </a:xfrm>
                      <a:prstGeom prst="rect">
                        <a:avLst/>
                      </a:prstGeom>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2435887218"/>
              </p:ext>
            </p:extLst>
          </p:nvPr>
        </p:nvGraphicFramePr>
        <p:xfrm>
          <a:off x="5859198" y="1535637"/>
          <a:ext cx="839787" cy="272435"/>
        </p:xfrm>
        <a:graphic>
          <a:graphicData uri="http://schemas.openxmlformats.org/presentationml/2006/ole">
            <mc:AlternateContent xmlns:mc="http://schemas.openxmlformats.org/markup-compatibility/2006">
              <mc:Choice xmlns:v="urn:schemas-microsoft-com:vml" Requires="v">
                <p:oleObj spid="_x0000_s67353" name="Formula" r:id="rId9" imgW="541080" imgH="177840" progId="Equation.Ribbit">
                  <p:embed/>
                </p:oleObj>
              </mc:Choice>
              <mc:Fallback>
                <p:oleObj name="Formula" r:id="rId9" imgW="541080" imgH="177840" progId="Equation.Ribbit">
                  <p:embed/>
                  <p:pic>
                    <p:nvPicPr>
                      <p:cNvPr id="0" name=""/>
                      <p:cNvPicPr/>
                      <p:nvPr/>
                    </p:nvPicPr>
                    <p:blipFill>
                      <a:blip r:embed="rId10"/>
                      <a:stretch>
                        <a:fillRect/>
                      </a:stretch>
                    </p:blipFill>
                    <p:spPr>
                      <a:xfrm>
                        <a:off x="5859198" y="1535637"/>
                        <a:ext cx="839787" cy="272435"/>
                      </a:xfrm>
                      <a:prstGeom prst="rect">
                        <a:avLst/>
                      </a:prstGeom>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3274646510"/>
              </p:ext>
            </p:extLst>
          </p:nvPr>
        </p:nvGraphicFramePr>
        <p:xfrm>
          <a:off x="3079826" y="1884410"/>
          <a:ext cx="236360" cy="285385"/>
        </p:xfrm>
        <a:graphic>
          <a:graphicData uri="http://schemas.openxmlformats.org/presentationml/2006/ole">
            <mc:AlternateContent xmlns:mc="http://schemas.openxmlformats.org/markup-compatibility/2006">
              <mc:Choice xmlns:v="urn:schemas-microsoft-com:vml" Requires="v">
                <p:oleObj spid="_x0000_s67354" name="Formula" r:id="rId11" imgW="127080" imgH="155160" progId="Equation.Ribbit">
                  <p:embed/>
                </p:oleObj>
              </mc:Choice>
              <mc:Fallback>
                <p:oleObj name="Formula" r:id="rId11" imgW="127080" imgH="155160" progId="Equation.Ribbit">
                  <p:embed/>
                  <p:pic>
                    <p:nvPicPr>
                      <p:cNvPr id="0" name=""/>
                      <p:cNvPicPr/>
                      <p:nvPr/>
                    </p:nvPicPr>
                    <p:blipFill>
                      <a:blip r:embed="rId6"/>
                      <a:stretch>
                        <a:fillRect/>
                      </a:stretch>
                    </p:blipFill>
                    <p:spPr>
                      <a:xfrm>
                        <a:off x="3079826" y="1884410"/>
                        <a:ext cx="236360" cy="285385"/>
                      </a:xfrm>
                      <a:prstGeom prst="rect">
                        <a:avLst/>
                      </a:prstGeom>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2799848060"/>
              </p:ext>
            </p:extLst>
          </p:nvPr>
        </p:nvGraphicFramePr>
        <p:xfrm>
          <a:off x="1368225" y="1877933"/>
          <a:ext cx="321575" cy="280988"/>
        </p:xfrm>
        <a:graphic>
          <a:graphicData uri="http://schemas.openxmlformats.org/presentationml/2006/ole">
            <mc:AlternateContent xmlns:mc="http://schemas.openxmlformats.org/markup-compatibility/2006">
              <mc:Choice xmlns:v="urn:schemas-microsoft-com:vml" Requires="v">
                <p:oleObj spid="_x0000_s67355" name="Formula" r:id="rId12" imgW="176760" imgH="156240" progId="Equation.Ribbit">
                  <p:embed/>
                </p:oleObj>
              </mc:Choice>
              <mc:Fallback>
                <p:oleObj name="Formula" r:id="rId12" imgW="176760" imgH="156240" progId="Equation.Ribbit">
                  <p:embed/>
                  <p:pic>
                    <p:nvPicPr>
                      <p:cNvPr id="0" name=""/>
                      <p:cNvPicPr/>
                      <p:nvPr/>
                    </p:nvPicPr>
                    <p:blipFill>
                      <a:blip r:embed="rId13"/>
                      <a:stretch>
                        <a:fillRect/>
                      </a:stretch>
                    </p:blipFill>
                    <p:spPr>
                      <a:xfrm>
                        <a:off x="1368225" y="1877933"/>
                        <a:ext cx="321575" cy="280988"/>
                      </a:xfrm>
                      <a:prstGeom prst="rect">
                        <a:avLst/>
                      </a:prstGeom>
                    </p:spPr>
                  </p:pic>
                </p:oleObj>
              </mc:Fallback>
            </mc:AlternateContent>
          </a:graphicData>
        </a:graphic>
      </p:graphicFrame>
      <p:graphicFrame>
        <p:nvGraphicFramePr>
          <p:cNvPr id="29" name="对象 28"/>
          <p:cNvGraphicFramePr>
            <a:graphicFrameLocks noChangeAspect="1"/>
          </p:cNvGraphicFramePr>
          <p:nvPr>
            <p:extLst>
              <p:ext uri="{D42A27DB-BD31-4B8C-83A1-F6EECF244321}">
                <p14:modId xmlns:p14="http://schemas.microsoft.com/office/powerpoint/2010/main" val="3215784565"/>
              </p:ext>
            </p:extLst>
          </p:nvPr>
        </p:nvGraphicFramePr>
        <p:xfrm>
          <a:off x="3920963" y="1906286"/>
          <a:ext cx="160396" cy="263509"/>
        </p:xfrm>
        <a:graphic>
          <a:graphicData uri="http://schemas.openxmlformats.org/presentationml/2006/ole">
            <mc:AlternateContent xmlns:mc="http://schemas.openxmlformats.org/markup-compatibility/2006">
              <mc:Choice xmlns:v="urn:schemas-microsoft-com:vml" Requires="v">
                <p:oleObj spid="_x0000_s67356" name="Formula" r:id="rId14" imgW="71280" imgH="119520" progId="Equation.Ribbit">
                  <p:embed/>
                </p:oleObj>
              </mc:Choice>
              <mc:Fallback>
                <p:oleObj name="Formula" r:id="rId14" imgW="71280" imgH="119520" progId="Equation.Ribbit">
                  <p:embed/>
                  <p:pic>
                    <p:nvPicPr>
                      <p:cNvPr id="0" name=""/>
                      <p:cNvPicPr/>
                      <p:nvPr/>
                    </p:nvPicPr>
                    <p:blipFill>
                      <a:blip r:embed="rId15"/>
                      <a:stretch>
                        <a:fillRect/>
                      </a:stretch>
                    </p:blipFill>
                    <p:spPr>
                      <a:xfrm>
                        <a:off x="3920963" y="1906286"/>
                        <a:ext cx="160396" cy="263509"/>
                      </a:xfrm>
                      <a:prstGeom prst="rect">
                        <a:avLst/>
                      </a:prstGeom>
                    </p:spPr>
                  </p:pic>
                </p:oleObj>
              </mc:Fallback>
            </mc:AlternateContent>
          </a:graphicData>
        </a:graphic>
      </p:graphicFrame>
      <p:graphicFrame>
        <p:nvGraphicFramePr>
          <p:cNvPr id="32" name="对象 31"/>
          <p:cNvGraphicFramePr>
            <a:graphicFrameLocks noChangeAspect="1"/>
          </p:cNvGraphicFramePr>
          <p:nvPr>
            <p:extLst>
              <p:ext uri="{D42A27DB-BD31-4B8C-83A1-F6EECF244321}">
                <p14:modId xmlns:p14="http://schemas.microsoft.com/office/powerpoint/2010/main" val="714351446"/>
              </p:ext>
            </p:extLst>
          </p:nvPr>
        </p:nvGraphicFramePr>
        <p:xfrm>
          <a:off x="3427661" y="3175030"/>
          <a:ext cx="494325" cy="276199"/>
        </p:xfrm>
        <a:graphic>
          <a:graphicData uri="http://schemas.openxmlformats.org/presentationml/2006/ole">
            <mc:AlternateContent xmlns:mc="http://schemas.openxmlformats.org/markup-compatibility/2006">
              <mc:Choice xmlns:v="urn:schemas-microsoft-com:vml" Requires="v">
                <p:oleObj spid="_x0000_s67357" name="Formula" r:id="rId16" imgW="297360" imgH="169200" progId="Equation.Ribbit">
                  <p:embed/>
                </p:oleObj>
              </mc:Choice>
              <mc:Fallback>
                <p:oleObj name="Formula" r:id="rId16" imgW="297360" imgH="169200" progId="Equation.Ribbit">
                  <p:embed/>
                  <p:pic>
                    <p:nvPicPr>
                      <p:cNvPr id="0" name=""/>
                      <p:cNvPicPr/>
                      <p:nvPr/>
                    </p:nvPicPr>
                    <p:blipFill>
                      <a:blip r:embed="rId17"/>
                      <a:stretch>
                        <a:fillRect/>
                      </a:stretch>
                    </p:blipFill>
                    <p:spPr>
                      <a:xfrm>
                        <a:off x="3427661" y="3175030"/>
                        <a:ext cx="494325" cy="276199"/>
                      </a:xfrm>
                      <a:prstGeom prst="rect">
                        <a:avLst/>
                      </a:prstGeom>
                    </p:spPr>
                  </p:pic>
                </p:oleObj>
              </mc:Fallback>
            </mc:AlternateContent>
          </a:graphicData>
        </a:graphic>
      </p:graphicFrame>
      <p:graphicFrame>
        <p:nvGraphicFramePr>
          <p:cNvPr id="34" name="对象 33"/>
          <p:cNvGraphicFramePr>
            <a:graphicFrameLocks noChangeAspect="1"/>
          </p:cNvGraphicFramePr>
          <p:nvPr>
            <p:extLst>
              <p:ext uri="{D42A27DB-BD31-4B8C-83A1-F6EECF244321}">
                <p14:modId xmlns:p14="http://schemas.microsoft.com/office/powerpoint/2010/main" val="3798412221"/>
              </p:ext>
            </p:extLst>
          </p:nvPr>
        </p:nvGraphicFramePr>
        <p:xfrm>
          <a:off x="4567849" y="3180940"/>
          <a:ext cx="293687" cy="254000"/>
        </p:xfrm>
        <a:graphic>
          <a:graphicData uri="http://schemas.openxmlformats.org/presentationml/2006/ole">
            <mc:AlternateContent xmlns:mc="http://schemas.openxmlformats.org/markup-compatibility/2006">
              <mc:Choice xmlns:v="urn:schemas-microsoft-com:vml" Requires="v">
                <p:oleObj spid="_x0000_s67358" name="Formula" r:id="rId18" imgW="176760" imgH="156240" progId="Equation.Ribbit">
                  <p:embed/>
                </p:oleObj>
              </mc:Choice>
              <mc:Fallback>
                <p:oleObj name="Formula" r:id="rId18" imgW="176760" imgH="156240" progId="Equation.Ribbit">
                  <p:embed/>
                  <p:pic>
                    <p:nvPicPr>
                      <p:cNvPr id="0" name=""/>
                      <p:cNvPicPr/>
                      <p:nvPr/>
                    </p:nvPicPr>
                    <p:blipFill>
                      <a:blip r:embed="rId13"/>
                      <a:stretch>
                        <a:fillRect/>
                      </a:stretch>
                    </p:blipFill>
                    <p:spPr>
                      <a:xfrm>
                        <a:off x="4567849" y="3180940"/>
                        <a:ext cx="293687" cy="254000"/>
                      </a:xfrm>
                      <a:prstGeom prst="rect">
                        <a:avLst/>
                      </a:prstGeom>
                    </p:spPr>
                  </p:pic>
                </p:oleObj>
              </mc:Fallback>
            </mc:AlternateContent>
          </a:graphicData>
        </a:graphic>
      </p:graphicFrame>
      <p:graphicFrame>
        <p:nvGraphicFramePr>
          <p:cNvPr id="35" name="对象 34"/>
          <p:cNvGraphicFramePr>
            <a:graphicFrameLocks noChangeAspect="1"/>
          </p:cNvGraphicFramePr>
          <p:nvPr>
            <p:extLst>
              <p:ext uri="{D42A27DB-BD31-4B8C-83A1-F6EECF244321}">
                <p14:modId xmlns:p14="http://schemas.microsoft.com/office/powerpoint/2010/main" val="1837545822"/>
              </p:ext>
            </p:extLst>
          </p:nvPr>
        </p:nvGraphicFramePr>
        <p:xfrm>
          <a:off x="5755911" y="3169526"/>
          <a:ext cx="87313" cy="249237"/>
        </p:xfrm>
        <a:graphic>
          <a:graphicData uri="http://schemas.openxmlformats.org/presentationml/2006/ole">
            <mc:AlternateContent xmlns:mc="http://schemas.openxmlformats.org/markup-compatibility/2006">
              <mc:Choice xmlns:v="urn:schemas-microsoft-com:vml" Requires="v">
                <p:oleObj spid="_x0000_s67359" name="Formula" r:id="rId19" imgW="52200" imgH="152640" progId="Equation.Ribbit">
                  <p:embed/>
                </p:oleObj>
              </mc:Choice>
              <mc:Fallback>
                <p:oleObj name="Formula" r:id="rId19" imgW="52200" imgH="152640" progId="Equation.Ribbit">
                  <p:embed/>
                  <p:pic>
                    <p:nvPicPr>
                      <p:cNvPr id="0" name=""/>
                      <p:cNvPicPr/>
                      <p:nvPr/>
                    </p:nvPicPr>
                    <p:blipFill>
                      <a:blip r:embed="rId20"/>
                      <a:stretch>
                        <a:fillRect/>
                      </a:stretch>
                    </p:blipFill>
                    <p:spPr>
                      <a:xfrm>
                        <a:off x="5755911" y="3169526"/>
                        <a:ext cx="87313" cy="249237"/>
                      </a:xfrm>
                      <a:prstGeom prst="rect">
                        <a:avLst/>
                      </a:prstGeom>
                    </p:spPr>
                  </p:pic>
                </p:oleObj>
              </mc:Fallback>
            </mc:AlternateContent>
          </a:graphicData>
        </a:graphic>
      </p:graphicFrame>
      <p:graphicFrame>
        <p:nvGraphicFramePr>
          <p:cNvPr id="36" name="对象 35"/>
          <p:cNvGraphicFramePr>
            <a:graphicFrameLocks noChangeAspect="1"/>
          </p:cNvGraphicFramePr>
          <p:nvPr>
            <p:extLst>
              <p:ext uri="{D42A27DB-BD31-4B8C-83A1-F6EECF244321}">
                <p14:modId xmlns:p14="http://schemas.microsoft.com/office/powerpoint/2010/main" val="3818961746"/>
              </p:ext>
            </p:extLst>
          </p:nvPr>
        </p:nvGraphicFramePr>
        <p:xfrm>
          <a:off x="7722394" y="3207926"/>
          <a:ext cx="211138" cy="195263"/>
        </p:xfrm>
        <a:graphic>
          <a:graphicData uri="http://schemas.openxmlformats.org/presentationml/2006/ole">
            <mc:AlternateContent xmlns:mc="http://schemas.openxmlformats.org/markup-compatibility/2006">
              <mc:Choice xmlns:v="urn:schemas-microsoft-com:vml" Requires="v">
                <p:oleObj spid="_x0000_s67360" name="Formula" r:id="rId21" imgW="127080" imgH="119520" progId="Equation.Ribbit">
                  <p:embed/>
                </p:oleObj>
              </mc:Choice>
              <mc:Fallback>
                <p:oleObj name="Formula" r:id="rId21" imgW="127080" imgH="119520" progId="Equation.Ribbit">
                  <p:embed/>
                  <p:pic>
                    <p:nvPicPr>
                      <p:cNvPr id="0" name=""/>
                      <p:cNvPicPr/>
                      <p:nvPr/>
                    </p:nvPicPr>
                    <p:blipFill>
                      <a:blip r:embed="rId22"/>
                      <a:stretch>
                        <a:fillRect/>
                      </a:stretch>
                    </p:blipFill>
                    <p:spPr>
                      <a:xfrm>
                        <a:off x="7722394" y="3207926"/>
                        <a:ext cx="211138" cy="195263"/>
                      </a:xfrm>
                      <a:prstGeom prst="rect">
                        <a:avLst/>
                      </a:prstGeom>
                    </p:spPr>
                  </p:pic>
                </p:oleObj>
              </mc:Fallback>
            </mc:AlternateContent>
          </a:graphicData>
        </a:graphic>
      </p:graphicFrame>
      <p:graphicFrame>
        <p:nvGraphicFramePr>
          <p:cNvPr id="37" name="对象 36"/>
          <p:cNvGraphicFramePr>
            <a:graphicFrameLocks noChangeAspect="1"/>
          </p:cNvGraphicFramePr>
          <p:nvPr>
            <p:extLst>
              <p:ext uri="{D42A27DB-BD31-4B8C-83A1-F6EECF244321}">
                <p14:modId xmlns:p14="http://schemas.microsoft.com/office/powerpoint/2010/main" val="795553430"/>
              </p:ext>
            </p:extLst>
          </p:nvPr>
        </p:nvGraphicFramePr>
        <p:xfrm>
          <a:off x="3953807" y="3474583"/>
          <a:ext cx="903287" cy="287338"/>
        </p:xfrm>
        <a:graphic>
          <a:graphicData uri="http://schemas.openxmlformats.org/presentationml/2006/ole">
            <mc:AlternateContent xmlns:mc="http://schemas.openxmlformats.org/markup-compatibility/2006">
              <mc:Choice xmlns:v="urn:schemas-microsoft-com:vml" Requires="v">
                <p:oleObj spid="_x0000_s67361" name="Formula" r:id="rId23" imgW="541080" imgH="177840" progId="Equation.Ribbit">
                  <p:embed/>
                </p:oleObj>
              </mc:Choice>
              <mc:Fallback>
                <p:oleObj name="Formula" r:id="rId23" imgW="541080" imgH="177840" progId="Equation.Ribbit">
                  <p:embed/>
                  <p:pic>
                    <p:nvPicPr>
                      <p:cNvPr id="0" name=""/>
                      <p:cNvPicPr/>
                      <p:nvPr/>
                    </p:nvPicPr>
                    <p:blipFill>
                      <a:blip r:embed="rId10"/>
                      <a:stretch>
                        <a:fillRect/>
                      </a:stretch>
                    </p:blipFill>
                    <p:spPr>
                      <a:xfrm>
                        <a:off x="3953807" y="3474583"/>
                        <a:ext cx="903287" cy="287338"/>
                      </a:xfrm>
                      <a:prstGeom prst="rect">
                        <a:avLst/>
                      </a:prstGeom>
                    </p:spPr>
                  </p:pic>
                </p:oleObj>
              </mc:Fallback>
            </mc:AlternateContent>
          </a:graphicData>
        </a:graphic>
      </p:graphicFrame>
      <p:graphicFrame>
        <p:nvGraphicFramePr>
          <p:cNvPr id="39" name="对象 38"/>
          <p:cNvGraphicFramePr>
            <a:graphicFrameLocks noChangeAspect="1"/>
          </p:cNvGraphicFramePr>
          <p:nvPr>
            <p:extLst>
              <p:ext uri="{D42A27DB-BD31-4B8C-83A1-F6EECF244321}">
                <p14:modId xmlns:p14="http://schemas.microsoft.com/office/powerpoint/2010/main" val="3992730847"/>
              </p:ext>
            </p:extLst>
          </p:nvPr>
        </p:nvGraphicFramePr>
        <p:xfrm>
          <a:off x="6019800" y="4736165"/>
          <a:ext cx="2127250" cy="301625"/>
        </p:xfrm>
        <a:graphic>
          <a:graphicData uri="http://schemas.openxmlformats.org/presentationml/2006/ole">
            <mc:AlternateContent xmlns:mc="http://schemas.openxmlformats.org/markup-compatibility/2006">
              <mc:Choice xmlns:v="urn:schemas-microsoft-com:vml" Requires="v">
                <p:oleObj spid="_x0000_s67362" name="Formula" r:id="rId24" imgW="1444320" imgH="208440" progId="Equation.Ribbit">
                  <p:embed/>
                </p:oleObj>
              </mc:Choice>
              <mc:Fallback>
                <p:oleObj name="Formula" r:id="rId24" imgW="1444320" imgH="208440" progId="Equation.Ribbit">
                  <p:embed/>
                  <p:pic>
                    <p:nvPicPr>
                      <p:cNvPr id="0" name=""/>
                      <p:cNvPicPr/>
                      <p:nvPr/>
                    </p:nvPicPr>
                    <p:blipFill>
                      <a:blip r:embed="rId25"/>
                      <a:stretch>
                        <a:fillRect/>
                      </a:stretch>
                    </p:blipFill>
                    <p:spPr>
                      <a:xfrm>
                        <a:off x="6019800" y="4736165"/>
                        <a:ext cx="2127250" cy="301625"/>
                      </a:xfrm>
                      <a:prstGeom prst="rect">
                        <a:avLst/>
                      </a:prstGeom>
                    </p:spPr>
                  </p:pic>
                </p:oleObj>
              </mc:Fallback>
            </mc:AlternateContent>
          </a:graphicData>
        </a:graphic>
      </p:graphicFrame>
      <p:graphicFrame>
        <p:nvGraphicFramePr>
          <p:cNvPr id="40" name="对象 39"/>
          <p:cNvGraphicFramePr>
            <a:graphicFrameLocks noChangeAspect="1"/>
          </p:cNvGraphicFramePr>
          <p:nvPr>
            <p:extLst>
              <p:ext uri="{D42A27DB-BD31-4B8C-83A1-F6EECF244321}">
                <p14:modId xmlns:p14="http://schemas.microsoft.com/office/powerpoint/2010/main" val="3454694023"/>
              </p:ext>
            </p:extLst>
          </p:nvPr>
        </p:nvGraphicFramePr>
        <p:xfrm>
          <a:off x="1420458" y="5114860"/>
          <a:ext cx="372908" cy="233793"/>
        </p:xfrm>
        <a:graphic>
          <a:graphicData uri="http://schemas.openxmlformats.org/presentationml/2006/ole">
            <mc:AlternateContent xmlns:mc="http://schemas.openxmlformats.org/markup-compatibility/2006">
              <mc:Choice xmlns:v="urn:schemas-microsoft-com:vml" Requires="v">
                <p:oleObj spid="_x0000_s67363" name="Formula" r:id="rId26" imgW="208440" imgH="132120" progId="Equation.Ribbit">
                  <p:embed/>
                </p:oleObj>
              </mc:Choice>
              <mc:Fallback>
                <p:oleObj name="Formula" r:id="rId26" imgW="208440" imgH="132120" progId="Equation.Ribbit">
                  <p:embed/>
                  <p:pic>
                    <p:nvPicPr>
                      <p:cNvPr id="0" name=""/>
                      <p:cNvPicPr/>
                      <p:nvPr/>
                    </p:nvPicPr>
                    <p:blipFill>
                      <a:blip r:embed="rId27"/>
                      <a:stretch>
                        <a:fillRect/>
                      </a:stretch>
                    </p:blipFill>
                    <p:spPr>
                      <a:xfrm>
                        <a:off x="1420458" y="5114860"/>
                        <a:ext cx="372908" cy="233793"/>
                      </a:xfrm>
                      <a:prstGeom prst="rect">
                        <a:avLst/>
                      </a:prstGeom>
                    </p:spPr>
                  </p:pic>
                </p:oleObj>
              </mc:Fallback>
            </mc:AlternateContent>
          </a:graphicData>
        </a:graphic>
      </p:graphicFrame>
      <p:graphicFrame>
        <p:nvGraphicFramePr>
          <p:cNvPr id="41" name="对象 40"/>
          <p:cNvGraphicFramePr>
            <a:graphicFrameLocks noChangeAspect="1"/>
          </p:cNvGraphicFramePr>
          <p:nvPr>
            <p:extLst>
              <p:ext uri="{D42A27DB-BD31-4B8C-83A1-F6EECF244321}">
                <p14:modId xmlns:p14="http://schemas.microsoft.com/office/powerpoint/2010/main" val="145216268"/>
              </p:ext>
            </p:extLst>
          </p:nvPr>
        </p:nvGraphicFramePr>
        <p:xfrm>
          <a:off x="2180616" y="5077239"/>
          <a:ext cx="296161" cy="302627"/>
        </p:xfrm>
        <a:graphic>
          <a:graphicData uri="http://schemas.openxmlformats.org/presentationml/2006/ole">
            <mc:AlternateContent xmlns:mc="http://schemas.openxmlformats.org/markup-compatibility/2006">
              <mc:Choice xmlns:v="urn:schemas-microsoft-com:vml" Requires="v">
                <p:oleObj spid="_x0000_s67364" name="Formula" r:id="rId28" imgW="203400" imgH="208440" progId="Equation.Ribbit">
                  <p:embed/>
                </p:oleObj>
              </mc:Choice>
              <mc:Fallback>
                <p:oleObj name="Formula" r:id="rId28" imgW="203400" imgH="208440" progId="Equation.Ribbit">
                  <p:embed/>
                  <p:pic>
                    <p:nvPicPr>
                      <p:cNvPr id="0" name=""/>
                      <p:cNvPicPr/>
                      <p:nvPr/>
                    </p:nvPicPr>
                    <p:blipFill>
                      <a:blip r:embed="rId29"/>
                      <a:stretch>
                        <a:fillRect/>
                      </a:stretch>
                    </p:blipFill>
                    <p:spPr>
                      <a:xfrm>
                        <a:off x="2180616" y="5077239"/>
                        <a:ext cx="296161" cy="302627"/>
                      </a:xfrm>
                      <a:prstGeom prst="rect">
                        <a:avLst/>
                      </a:prstGeom>
                    </p:spPr>
                  </p:pic>
                </p:oleObj>
              </mc:Fallback>
            </mc:AlternateContent>
          </a:graphicData>
        </a:graphic>
      </p:graphicFrame>
      <p:grpSp>
        <p:nvGrpSpPr>
          <p:cNvPr id="9" name="组合 8"/>
          <p:cNvGrpSpPr/>
          <p:nvPr/>
        </p:nvGrpSpPr>
        <p:grpSpPr>
          <a:xfrm>
            <a:off x="2058377" y="5624641"/>
            <a:ext cx="5769586" cy="775591"/>
            <a:chOff x="2064661" y="5399427"/>
            <a:chExt cx="5769586" cy="775591"/>
          </a:xfrm>
        </p:grpSpPr>
        <p:graphicFrame>
          <p:nvGraphicFramePr>
            <p:cNvPr id="38" name="对象 37"/>
            <p:cNvGraphicFramePr>
              <a:graphicFrameLocks noChangeAspect="1"/>
            </p:cNvGraphicFramePr>
            <p:nvPr>
              <p:extLst>
                <p:ext uri="{D42A27DB-BD31-4B8C-83A1-F6EECF244321}">
                  <p14:modId xmlns:p14="http://schemas.microsoft.com/office/powerpoint/2010/main" val="4037910584"/>
                </p:ext>
              </p:extLst>
            </p:nvPr>
          </p:nvGraphicFramePr>
          <p:xfrm>
            <a:off x="2064661" y="5399427"/>
            <a:ext cx="4681580" cy="775591"/>
          </p:xfrm>
          <a:graphic>
            <a:graphicData uri="http://schemas.openxmlformats.org/presentationml/2006/ole">
              <mc:AlternateContent xmlns:mc="http://schemas.openxmlformats.org/markup-compatibility/2006">
                <mc:Choice xmlns:v="urn:schemas-microsoft-com:vml" Requires="v">
                  <p:oleObj spid="_x0000_s67365" name="Formula" r:id="rId30" imgW="2481840" imgH="417960" progId="Equation.Ribbit">
                    <p:embed/>
                  </p:oleObj>
                </mc:Choice>
                <mc:Fallback>
                  <p:oleObj name="Formula" r:id="rId30" imgW="2481840" imgH="417960" progId="Equation.Ribbit">
                    <p:embed/>
                    <p:pic>
                      <p:nvPicPr>
                        <p:cNvPr id="0" name=""/>
                        <p:cNvPicPr/>
                        <p:nvPr/>
                      </p:nvPicPr>
                      <p:blipFill>
                        <a:blip r:embed="rId31"/>
                        <a:stretch>
                          <a:fillRect/>
                        </a:stretch>
                      </p:blipFill>
                      <p:spPr>
                        <a:xfrm>
                          <a:off x="2064661" y="5399427"/>
                          <a:ext cx="4681580" cy="775591"/>
                        </a:xfrm>
                        <a:prstGeom prst="rect">
                          <a:avLst/>
                        </a:prstGeom>
                      </p:spPr>
                    </p:pic>
                  </p:oleObj>
                </mc:Fallback>
              </mc:AlternateContent>
            </a:graphicData>
          </a:graphic>
        </p:graphicFrame>
        <p:pic>
          <p:nvPicPr>
            <p:cNvPr id="8" name="图片 7"/>
            <p:cNvPicPr>
              <a:picLocks noChangeAspect="1"/>
            </p:cNvPicPr>
            <p:nvPr/>
          </p:nvPicPr>
          <p:blipFill>
            <a:blip r:embed="rId32"/>
            <a:stretch>
              <a:fillRect/>
            </a:stretch>
          </p:blipFill>
          <p:spPr>
            <a:xfrm>
              <a:off x="7129442" y="5634142"/>
              <a:ext cx="704805" cy="304715"/>
            </a:xfrm>
            <a:prstGeom prst="rect">
              <a:avLst/>
            </a:prstGeom>
          </p:spPr>
        </p:pic>
      </p:grpSp>
      <p:grpSp>
        <p:nvGrpSpPr>
          <p:cNvPr id="12" name="组合 11">
            <a:extLst>
              <a:ext uri="{FF2B5EF4-FFF2-40B4-BE49-F238E27FC236}">
                <a16:creationId xmlns:a16="http://schemas.microsoft.com/office/drawing/2014/main" id="{4B6C8314-18C6-4382-86F1-74AFA26B3B57}"/>
              </a:ext>
            </a:extLst>
          </p:cNvPr>
          <p:cNvGrpSpPr/>
          <p:nvPr/>
        </p:nvGrpSpPr>
        <p:grpSpPr>
          <a:xfrm>
            <a:off x="3331532" y="2414570"/>
            <a:ext cx="3563445" cy="781900"/>
            <a:chOff x="3331532" y="2414570"/>
            <a:chExt cx="3563445" cy="781900"/>
          </a:xfrm>
        </p:grpSpPr>
        <p:grpSp>
          <p:nvGrpSpPr>
            <p:cNvPr id="5" name="组合 4"/>
            <p:cNvGrpSpPr/>
            <p:nvPr/>
          </p:nvGrpSpPr>
          <p:grpSpPr>
            <a:xfrm>
              <a:off x="3331532" y="2414570"/>
              <a:ext cx="3563445" cy="653393"/>
              <a:chOff x="3331532" y="2376373"/>
              <a:chExt cx="3563445" cy="653393"/>
            </a:xfrm>
          </p:grpSpPr>
          <p:graphicFrame>
            <p:nvGraphicFramePr>
              <p:cNvPr id="30" name="对象 29"/>
              <p:cNvGraphicFramePr>
                <a:graphicFrameLocks noChangeAspect="1"/>
              </p:cNvGraphicFramePr>
              <p:nvPr>
                <p:extLst>
                  <p:ext uri="{D42A27DB-BD31-4B8C-83A1-F6EECF244321}">
                    <p14:modId xmlns:p14="http://schemas.microsoft.com/office/powerpoint/2010/main" val="931105614"/>
                  </p:ext>
                </p:extLst>
              </p:nvPr>
            </p:nvGraphicFramePr>
            <p:xfrm>
              <a:off x="3331532" y="2376373"/>
              <a:ext cx="1499654" cy="653393"/>
            </p:xfrm>
            <a:graphic>
              <a:graphicData uri="http://schemas.openxmlformats.org/presentationml/2006/ole">
                <mc:AlternateContent xmlns:mc="http://schemas.openxmlformats.org/markup-compatibility/2006">
                  <mc:Choice xmlns:v="urn:schemas-microsoft-com:vml" Requires="v">
                    <p:oleObj spid="_x0000_s67366" name="Formula" r:id="rId33" imgW="780120" imgH="344520" progId="Equation.Ribbit">
                      <p:embed/>
                    </p:oleObj>
                  </mc:Choice>
                  <mc:Fallback>
                    <p:oleObj name="Formula" r:id="rId33" imgW="780120" imgH="344520" progId="Equation.Ribbit">
                      <p:embed/>
                      <p:pic>
                        <p:nvPicPr>
                          <p:cNvPr id="0" name=""/>
                          <p:cNvPicPr/>
                          <p:nvPr/>
                        </p:nvPicPr>
                        <p:blipFill>
                          <a:blip r:embed="rId34"/>
                          <a:stretch>
                            <a:fillRect/>
                          </a:stretch>
                        </p:blipFill>
                        <p:spPr>
                          <a:xfrm>
                            <a:off x="3331532" y="2376373"/>
                            <a:ext cx="1499654" cy="653393"/>
                          </a:xfrm>
                          <a:prstGeom prst="rect">
                            <a:avLst/>
                          </a:prstGeom>
                        </p:spPr>
                      </p:pic>
                    </p:oleObj>
                  </mc:Fallback>
                </mc:AlternateContent>
              </a:graphicData>
            </a:graphic>
          </p:graphicFrame>
          <p:pic>
            <p:nvPicPr>
              <p:cNvPr id="4" name="图片 3"/>
              <p:cNvPicPr>
                <a:picLocks noChangeAspect="1"/>
              </p:cNvPicPr>
              <p:nvPr/>
            </p:nvPicPr>
            <p:blipFill>
              <a:blip r:embed="rId35"/>
              <a:stretch>
                <a:fillRect/>
              </a:stretch>
            </p:blipFill>
            <p:spPr>
              <a:xfrm>
                <a:off x="6214072" y="2627311"/>
                <a:ext cx="680905" cy="295190"/>
              </a:xfrm>
              <a:prstGeom prst="rect">
                <a:avLst/>
              </a:prstGeom>
            </p:spPr>
          </p:pic>
        </p:grpSp>
        <p:sp>
          <p:nvSpPr>
            <p:cNvPr id="10" name="文本框 9">
              <a:extLst>
                <a:ext uri="{FF2B5EF4-FFF2-40B4-BE49-F238E27FC236}">
                  <a16:creationId xmlns:a16="http://schemas.microsoft.com/office/drawing/2014/main" id="{1F9C67C8-A25C-4C06-81E2-7F7CBBBBA850}"/>
                </a:ext>
              </a:extLst>
            </p:cNvPr>
            <p:cNvSpPr txBox="1"/>
            <p:nvPr/>
          </p:nvSpPr>
          <p:spPr>
            <a:xfrm>
              <a:off x="4231750" y="2796360"/>
              <a:ext cx="625344" cy="400110"/>
            </a:xfrm>
            <a:prstGeom prst="rect">
              <a:avLst/>
            </a:prstGeom>
            <a:solidFill>
              <a:schemeClr val="bg1"/>
            </a:solidFill>
          </p:spPr>
          <p:txBody>
            <a:bodyPr wrap="square" rtlCol="0">
              <a:spAutoFit/>
            </a:bodyPr>
            <a:lstStyle/>
            <a:p>
              <a:r>
                <a:rPr lang="en-US" altLang="zh-CN" sz="2000" dirty="0"/>
                <a:t>|</a:t>
              </a:r>
              <a:r>
                <a:rPr lang="en-US" altLang="zh-CN" sz="2000" i="1" dirty="0">
                  <a:latin typeface="Times New Roman" panose="02020603050405020304" pitchFamily="18" charset="0"/>
                  <a:cs typeface="Times New Roman" panose="02020603050405020304" pitchFamily="18" charset="0"/>
                </a:rPr>
                <a:t>D</a:t>
              </a:r>
              <a:r>
                <a:rPr lang="en-US" altLang="zh-CN" sz="2000" dirty="0"/>
                <a:t>|</a:t>
              </a:r>
              <a:endParaRPr lang="zh-CN" altLang="en-US" sz="2000" dirty="0"/>
            </a:p>
          </p:txBody>
        </p:sp>
      </p:grpSp>
      <p:grpSp>
        <p:nvGrpSpPr>
          <p:cNvPr id="14" name="组合 13">
            <a:extLst>
              <a:ext uri="{FF2B5EF4-FFF2-40B4-BE49-F238E27FC236}">
                <a16:creationId xmlns:a16="http://schemas.microsoft.com/office/drawing/2014/main" id="{A27F1E96-B72F-49CD-8D5A-AF7AD08EEDA1}"/>
              </a:ext>
            </a:extLst>
          </p:cNvPr>
          <p:cNvGrpSpPr/>
          <p:nvPr/>
        </p:nvGrpSpPr>
        <p:grpSpPr>
          <a:xfrm>
            <a:off x="3027363" y="3956050"/>
            <a:ext cx="3854249" cy="826625"/>
            <a:chOff x="3027363" y="3956050"/>
            <a:chExt cx="3854249" cy="826625"/>
          </a:xfrm>
        </p:grpSpPr>
        <p:grpSp>
          <p:nvGrpSpPr>
            <p:cNvPr id="7" name="组合 6"/>
            <p:cNvGrpSpPr/>
            <p:nvPr/>
          </p:nvGrpSpPr>
          <p:grpSpPr>
            <a:xfrm>
              <a:off x="3027363" y="3956050"/>
              <a:ext cx="3854249" cy="652463"/>
              <a:chOff x="3027363" y="3956050"/>
              <a:chExt cx="3854249" cy="652463"/>
            </a:xfrm>
          </p:grpSpPr>
          <p:graphicFrame>
            <p:nvGraphicFramePr>
              <p:cNvPr id="31" name="对象 30"/>
              <p:cNvGraphicFramePr>
                <a:graphicFrameLocks noChangeAspect="1"/>
              </p:cNvGraphicFramePr>
              <p:nvPr>
                <p:extLst>
                  <p:ext uri="{D42A27DB-BD31-4B8C-83A1-F6EECF244321}">
                    <p14:modId xmlns:p14="http://schemas.microsoft.com/office/powerpoint/2010/main" val="311806141"/>
                  </p:ext>
                </p:extLst>
              </p:nvPr>
            </p:nvGraphicFramePr>
            <p:xfrm>
              <a:off x="3027363" y="3956050"/>
              <a:ext cx="2241550" cy="652463"/>
            </p:xfrm>
            <a:graphic>
              <a:graphicData uri="http://schemas.openxmlformats.org/presentationml/2006/ole">
                <mc:AlternateContent xmlns:mc="http://schemas.openxmlformats.org/markup-compatibility/2006">
                  <mc:Choice xmlns:v="urn:schemas-microsoft-com:vml" Requires="v">
                    <p:oleObj spid="_x0000_s67367" name="Formula" r:id="rId36" imgW="1164600" imgH="344520" progId="Equation.Ribbit">
                      <p:embed/>
                    </p:oleObj>
                  </mc:Choice>
                  <mc:Fallback>
                    <p:oleObj name="Formula" r:id="rId36" imgW="1164600" imgH="344520" progId="Equation.Ribbit">
                      <p:embed/>
                      <p:pic>
                        <p:nvPicPr>
                          <p:cNvPr id="0" name=""/>
                          <p:cNvPicPr/>
                          <p:nvPr/>
                        </p:nvPicPr>
                        <p:blipFill>
                          <a:blip r:embed="rId37"/>
                          <a:stretch>
                            <a:fillRect/>
                          </a:stretch>
                        </p:blipFill>
                        <p:spPr>
                          <a:xfrm>
                            <a:off x="3027363" y="3956050"/>
                            <a:ext cx="2241550" cy="652463"/>
                          </a:xfrm>
                          <a:prstGeom prst="rect">
                            <a:avLst/>
                          </a:prstGeom>
                        </p:spPr>
                      </p:pic>
                    </p:oleObj>
                  </mc:Fallback>
                </mc:AlternateContent>
              </a:graphicData>
            </a:graphic>
          </p:graphicFrame>
          <p:pic>
            <p:nvPicPr>
              <p:cNvPr id="6" name="图片 5"/>
              <p:cNvPicPr>
                <a:picLocks noChangeAspect="1"/>
              </p:cNvPicPr>
              <p:nvPr/>
            </p:nvPicPr>
            <p:blipFill>
              <a:blip r:embed="rId38"/>
              <a:stretch>
                <a:fillRect/>
              </a:stretch>
            </p:blipFill>
            <p:spPr>
              <a:xfrm>
                <a:off x="6214072" y="4162441"/>
                <a:ext cx="667540" cy="288499"/>
              </a:xfrm>
              <a:prstGeom prst="rect">
                <a:avLst/>
              </a:prstGeom>
            </p:spPr>
          </p:pic>
        </p:grpSp>
        <p:sp>
          <p:nvSpPr>
            <p:cNvPr id="11" name="文本框 10">
              <a:extLst>
                <a:ext uri="{FF2B5EF4-FFF2-40B4-BE49-F238E27FC236}">
                  <a16:creationId xmlns:a16="http://schemas.microsoft.com/office/drawing/2014/main" id="{910CD44C-B274-4D13-B458-90303CF3A87F}"/>
                </a:ext>
              </a:extLst>
            </p:cNvPr>
            <p:cNvSpPr txBox="1"/>
            <p:nvPr/>
          </p:nvSpPr>
          <p:spPr>
            <a:xfrm>
              <a:off x="4623636" y="4382565"/>
              <a:ext cx="829384" cy="400110"/>
            </a:xfrm>
            <a:prstGeom prst="rect">
              <a:avLst/>
            </a:prstGeom>
            <a:solidFill>
              <a:schemeClr val="bg1"/>
            </a:solidFill>
          </p:spPr>
          <p:txBody>
            <a:bodyPr wrap="square" rtlCol="0">
              <a:spAutoFit/>
            </a:bodyPr>
            <a:lstStyle/>
            <a:p>
              <a:r>
                <a:rPr lang="en-US" altLang="zh-CN" sz="2000" dirty="0"/>
                <a:t>|</a:t>
              </a:r>
              <a:r>
                <a:rPr lang="en-US" altLang="zh-CN" sz="2000" i="1" dirty="0">
                  <a:latin typeface="Times New Roman" panose="02020603050405020304" pitchFamily="18" charset="0"/>
                  <a:cs typeface="Times New Roman" panose="02020603050405020304" pitchFamily="18" charset="0"/>
                </a:rPr>
                <a:t>D</a:t>
              </a:r>
              <a:r>
                <a:rPr lang="en-US" altLang="zh-CN" sz="1600" i="1" dirty="0">
                  <a:latin typeface="Times New Roman" panose="02020603050405020304" pitchFamily="18" charset="0"/>
                  <a:cs typeface="Times New Roman" panose="02020603050405020304" pitchFamily="18" charset="0"/>
                </a:rPr>
                <a:t>c</a:t>
              </a:r>
              <a:r>
                <a:rPr lang="en-US" altLang="zh-CN" sz="2000" dirty="0"/>
                <a:t>|</a:t>
              </a:r>
              <a:endParaRPr lang="zh-CN" altLang="en-US" sz="2000" dirty="0"/>
            </a:p>
          </p:txBody>
        </p:sp>
      </p:grpSp>
    </p:spTree>
    <p:extLst>
      <p:ext uri="{BB962C8B-B14F-4D97-AF65-F5344CB8AC3E}">
        <p14:creationId xmlns:p14="http://schemas.microsoft.com/office/powerpoint/2010/main" val="16491446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cs typeface="Verdana" charset="0"/>
              </a:rPr>
              <a:t>朴素贝叶斯分类器</a:t>
            </a:r>
            <a:endParaRPr lang="zh-CN" altLang="en-US" dirty="0">
              <a:latin typeface="黑体" panose="02010609060101010101" pitchFamily="49" charset="-122"/>
              <a:ea typeface="黑体" panose="02010609060101010101" pitchFamily="49" charset="-122"/>
            </a:endParaRPr>
          </a:p>
        </p:txBody>
      </p:sp>
      <p:sp>
        <p:nvSpPr>
          <p:cNvPr id="2" name="内容占位符 1"/>
          <p:cNvSpPr>
            <a:spLocks noGrp="1"/>
          </p:cNvSpPr>
          <p:nvPr>
            <p:ph sz="quarter" idx="14"/>
          </p:nvPr>
        </p:nvSpPr>
        <p:spPr>
          <a:xfrm>
            <a:off x="86925" y="1073342"/>
            <a:ext cx="8970149" cy="4105874"/>
          </a:xfrm>
        </p:spPr>
        <p:txBody>
          <a:bodyPr>
            <a:normAutofit/>
          </a:bodyPr>
          <a:lstStyle/>
          <a:p>
            <a:r>
              <a:rPr lang="zh-CN" altLang="en-US" b="1" dirty="0">
                <a:latin typeface="黑体" panose="02010609060101010101" pitchFamily="49" charset="-122"/>
                <a:ea typeface="黑体" panose="02010609060101010101" pitchFamily="49" charset="-122"/>
              </a:rPr>
              <a:t>例子：用西瓜数据集</a:t>
            </a:r>
            <a:r>
              <a:rPr lang="en-US" altLang="zh-CN" b="1" dirty="0">
                <a:latin typeface="黑体" panose="02010609060101010101" pitchFamily="49" charset="-122"/>
                <a:ea typeface="黑体" panose="02010609060101010101" pitchFamily="49" charset="-122"/>
              </a:rPr>
              <a:t>3.0</a:t>
            </a:r>
            <a:r>
              <a:rPr lang="zh-CN" altLang="en-US" b="1" dirty="0">
                <a:latin typeface="黑体" panose="02010609060101010101" pitchFamily="49" charset="-122"/>
                <a:ea typeface="黑体" panose="02010609060101010101" pitchFamily="49" charset="-122"/>
              </a:rPr>
              <a:t>训练一个朴素贝叶斯分类器，对测试例“测</a:t>
            </a:r>
            <a:r>
              <a:rPr lang="en-US" altLang="zh-CN" b="1" dirty="0">
                <a:latin typeface="黑体" panose="02010609060101010101" pitchFamily="49" charset="-122"/>
                <a:ea typeface="黑体" panose="02010609060101010101" pitchFamily="49" charset="-122"/>
              </a:rPr>
              <a:t>1</a:t>
            </a:r>
            <a:r>
              <a:rPr lang="zh-CN" altLang="en-US" b="1" dirty="0">
                <a:latin typeface="黑体" panose="02010609060101010101" pitchFamily="49" charset="-122"/>
                <a:ea typeface="黑体" panose="02010609060101010101" pitchFamily="49" charset="-122"/>
              </a:rPr>
              <a:t>”进行分类</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西瓜数据集 </a:t>
            </a:r>
            <a:r>
              <a:rPr lang="en-US" altLang="zh-CN" b="1" dirty="0">
                <a:latin typeface="黑体" panose="02010609060101010101" pitchFamily="49" charset="-122"/>
                <a:ea typeface="黑体" panose="02010609060101010101" pitchFamily="49" charset="-122"/>
              </a:rPr>
              <a:t>p84</a:t>
            </a:r>
            <a:r>
              <a:rPr lang="zh-CN" altLang="en-US" b="1" dirty="0">
                <a:latin typeface="黑体" panose="02010609060101010101" pitchFamily="49" charset="-122"/>
                <a:ea typeface="黑体" panose="02010609060101010101" pitchFamily="49" charset="-122"/>
              </a:rPr>
              <a:t> 表</a:t>
            </a:r>
            <a:r>
              <a:rPr lang="en-US" altLang="zh-CN" b="1" dirty="0">
                <a:latin typeface="黑体" panose="02010609060101010101" pitchFamily="49" charset="-122"/>
                <a:ea typeface="黑体" panose="02010609060101010101" pitchFamily="49" charset="-122"/>
              </a:rPr>
              <a:t>4.3)</a:t>
            </a:r>
            <a:endParaRPr lang="zh-CN" altLang="en-US" b="1" dirty="0">
              <a:latin typeface="黑体" panose="02010609060101010101" pitchFamily="49" charset="-122"/>
              <a:ea typeface="黑体" panose="02010609060101010101" pitchFamily="49" charset="-122"/>
            </a:endParaRPr>
          </a:p>
          <a:p>
            <a:pPr lvl="1"/>
            <a:endParaRPr lang="en-US" altLang="zh-CN" b="1" dirty="0">
              <a:latin typeface="黑体" panose="02010609060101010101" pitchFamily="49" charset="-122"/>
              <a:ea typeface="黑体" panose="02010609060101010101" pitchFamily="49" charset="-122"/>
            </a:endParaRPr>
          </a:p>
          <a:p>
            <a:endParaRPr lang="en-US" altLang="zh-CN" dirty="0"/>
          </a:p>
        </p:txBody>
      </p:sp>
      <p:pic>
        <p:nvPicPr>
          <p:cNvPr id="3" name="图片 2"/>
          <p:cNvPicPr>
            <a:picLocks noChangeAspect="1"/>
          </p:cNvPicPr>
          <p:nvPr/>
        </p:nvPicPr>
        <p:blipFill>
          <a:blip r:embed="rId2"/>
          <a:stretch>
            <a:fillRect/>
          </a:stretch>
        </p:blipFill>
        <p:spPr>
          <a:xfrm>
            <a:off x="86925" y="2002543"/>
            <a:ext cx="8889124" cy="903301"/>
          </a:xfrm>
          <a:prstGeom prst="rect">
            <a:avLst/>
          </a:prstGeom>
        </p:spPr>
      </p:pic>
      <p:pic>
        <p:nvPicPr>
          <p:cNvPr id="5" name="图片 4">
            <a:extLst>
              <a:ext uri="{FF2B5EF4-FFF2-40B4-BE49-F238E27FC236}">
                <a16:creationId xmlns:a16="http://schemas.microsoft.com/office/drawing/2014/main" id="{A719B10E-3693-46FD-BE07-C955AAC15438}"/>
              </a:ext>
            </a:extLst>
          </p:cNvPr>
          <p:cNvPicPr>
            <a:picLocks noChangeAspect="1"/>
          </p:cNvPicPr>
          <p:nvPr/>
        </p:nvPicPr>
        <p:blipFill>
          <a:blip r:embed="rId3"/>
          <a:stretch>
            <a:fillRect/>
          </a:stretch>
        </p:blipFill>
        <p:spPr>
          <a:xfrm>
            <a:off x="1874840" y="2919279"/>
            <a:ext cx="5580060" cy="3817346"/>
          </a:xfrm>
          <a:prstGeom prst="rect">
            <a:avLst/>
          </a:prstGeom>
        </p:spPr>
      </p:pic>
    </p:spTree>
    <p:extLst>
      <p:ext uri="{BB962C8B-B14F-4D97-AF65-F5344CB8AC3E}">
        <p14:creationId xmlns:p14="http://schemas.microsoft.com/office/powerpoint/2010/main" val="606980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内容占位符 2"/>
          <p:cNvSpPr>
            <a:spLocks noGrp="1"/>
          </p:cNvSpPr>
          <p:nvPr>
            <p:ph idx="1"/>
          </p:nvPr>
        </p:nvSpPr>
        <p:spPr>
          <a:xfrm>
            <a:off x="251223" y="1558529"/>
            <a:ext cx="8766881" cy="3725465"/>
          </a:xfrm>
        </p:spPr>
        <p:txBody>
          <a:bodyPr>
            <a:noAutofit/>
          </a:bodyPr>
          <a:lstStyle/>
          <a:p>
            <a:pPr eaLnBrk="1" hangingPunct="1">
              <a:lnSpc>
                <a:spcPct val="150000"/>
              </a:lnSpc>
            </a:pPr>
            <a:r>
              <a:rPr altLang="en-US" sz="2000" dirty="0">
                <a:latin typeface="+mn-ea"/>
                <a:ea typeface="+mn-ea"/>
              </a:rPr>
              <a:t> </a:t>
            </a:r>
            <a:r>
              <a:rPr altLang="en-US" sz="2000" b="1" dirty="0">
                <a:latin typeface="黑体" panose="02010609060101010101" pitchFamily="49" charset="-122"/>
                <a:ea typeface="黑体" panose="02010609060101010101" pitchFamily="49" charset="-122"/>
              </a:rPr>
              <a:t>对于一个新数据点</a:t>
            </a:r>
            <a:r>
              <a:rPr lang="en-US" altLang="zh-CN" sz="2000" b="1" dirty="0">
                <a:latin typeface="黑体" panose="02010609060101010101" pitchFamily="49" charset="-122"/>
                <a:ea typeface="黑体" panose="02010609060101010101" pitchFamily="49" charset="-122"/>
              </a:rPr>
              <a:t>(</a:t>
            </a:r>
            <a:r>
              <a:rPr lang="en-US" altLang="zh-CN" sz="2000" b="1" dirty="0" err="1">
                <a:latin typeface="黑体" panose="02010609060101010101" pitchFamily="49" charset="-122"/>
                <a:ea typeface="黑体" panose="02010609060101010101" pitchFamily="49" charset="-122"/>
              </a:rPr>
              <a:t>x,y</a:t>
            </a:r>
            <a:r>
              <a:rPr lang="en-US" altLang="zh-CN" sz="2000" b="1" dirty="0">
                <a:latin typeface="黑体" panose="02010609060101010101" pitchFamily="49" charset="-122"/>
                <a:ea typeface="黑体" panose="02010609060101010101" pitchFamily="49" charset="-122"/>
              </a:rPr>
              <a:t>)</a:t>
            </a:r>
            <a:r>
              <a:rPr altLang="en-US" sz="2000" b="1" dirty="0">
                <a:latin typeface="黑体" panose="02010609060101010101" pitchFamily="49" charset="-122"/>
                <a:ea typeface="黑体" panose="02010609060101010101" pitchFamily="49" charset="-122"/>
              </a:rPr>
              <a:t>，可以用下面的规则来判断它的类别：</a:t>
            </a:r>
            <a:endParaRPr lang="en-US" altLang="zh-CN" sz="2000" b="1" dirty="0">
              <a:latin typeface="黑体" panose="02010609060101010101" pitchFamily="49" charset="-122"/>
              <a:ea typeface="黑体" panose="02010609060101010101" pitchFamily="49" charset="-122"/>
            </a:endParaRPr>
          </a:p>
          <a:p>
            <a:pPr eaLnBrk="1" hangingPunct="1">
              <a:lnSpc>
                <a:spcPct val="150000"/>
              </a:lnSpc>
              <a:buFont typeface="Wingdings" panose="05000000000000000000" pitchFamily="2" charset="2"/>
              <a:buChar char="l"/>
            </a:pPr>
            <a:r>
              <a:rPr altLang="en-US" sz="2000" b="1" dirty="0">
                <a:latin typeface="黑体" panose="02010609060101010101" pitchFamily="49" charset="-122"/>
                <a:ea typeface="黑体" panose="02010609060101010101" pitchFamily="49" charset="-122"/>
              </a:rPr>
              <a:t>如果</a:t>
            </a:r>
            <a:r>
              <a:rPr lang="en-US" altLang="zh-CN" sz="2000" b="1" dirty="0">
                <a:latin typeface="黑体" panose="02010609060101010101" pitchFamily="49" charset="-122"/>
                <a:ea typeface="黑体" panose="02010609060101010101" pitchFamily="49" charset="-122"/>
              </a:rPr>
              <a:t>p1(</a:t>
            </a:r>
            <a:r>
              <a:rPr lang="en-US" altLang="zh-CN" sz="2000" b="1" dirty="0" err="1">
                <a:latin typeface="黑体" panose="02010609060101010101" pitchFamily="49" charset="-122"/>
                <a:ea typeface="黑体" panose="02010609060101010101" pitchFamily="49" charset="-122"/>
              </a:rPr>
              <a:t>x,y</a:t>
            </a:r>
            <a:r>
              <a:rPr lang="en-US" altLang="zh-CN" sz="2000" b="1" dirty="0">
                <a:latin typeface="黑体" panose="02010609060101010101" pitchFamily="49" charset="-122"/>
                <a:ea typeface="黑体" panose="02010609060101010101" pitchFamily="49" charset="-122"/>
              </a:rPr>
              <a:t>)&gt;p2(</a:t>
            </a:r>
            <a:r>
              <a:rPr lang="en-US" altLang="zh-CN" sz="2000" b="1" dirty="0" err="1">
                <a:latin typeface="黑体" panose="02010609060101010101" pitchFamily="49" charset="-122"/>
                <a:ea typeface="黑体" panose="02010609060101010101" pitchFamily="49" charset="-122"/>
              </a:rPr>
              <a:t>x,y</a:t>
            </a:r>
            <a:r>
              <a:rPr lang="en-US" altLang="zh-CN" sz="2000" b="1" dirty="0">
                <a:latin typeface="黑体" panose="02010609060101010101" pitchFamily="49" charset="-122"/>
                <a:ea typeface="黑体" panose="02010609060101010101" pitchFamily="49" charset="-122"/>
              </a:rPr>
              <a:t>)</a:t>
            </a:r>
            <a:r>
              <a:rPr altLang="en-US" sz="2000" b="1" dirty="0">
                <a:latin typeface="黑体" panose="02010609060101010101" pitchFamily="49" charset="-122"/>
                <a:ea typeface="黑体" panose="02010609060101010101" pitchFamily="49" charset="-122"/>
              </a:rPr>
              <a:t>，那么类别为</a:t>
            </a:r>
            <a:r>
              <a:rPr lang="en-US" altLang="zh-CN" sz="2000" b="1" dirty="0">
                <a:latin typeface="黑体" panose="02010609060101010101" pitchFamily="49" charset="-122"/>
                <a:ea typeface="黑体" panose="02010609060101010101" pitchFamily="49" charset="-122"/>
              </a:rPr>
              <a:t>1</a:t>
            </a:r>
          </a:p>
          <a:p>
            <a:pPr eaLnBrk="1" hangingPunct="1">
              <a:lnSpc>
                <a:spcPct val="150000"/>
              </a:lnSpc>
              <a:buFont typeface="Wingdings" panose="05000000000000000000" pitchFamily="2" charset="2"/>
              <a:buChar char="l"/>
            </a:pPr>
            <a:r>
              <a:rPr altLang="en-US" sz="2000" b="1" dirty="0">
                <a:latin typeface="黑体" panose="02010609060101010101" pitchFamily="49" charset="-122"/>
                <a:ea typeface="黑体" panose="02010609060101010101" pitchFamily="49" charset="-122"/>
              </a:rPr>
              <a:t>如果</a:t>
            </a:r>
            <a:r>
              <a:rPr lang="en-US" altLang="zh-CN" sz="2000" b="1" dirty="0">
                <a:latin typeface="黑体" panose="02010609060101010101" pitchFamily="49" charset="-122"/>
                <a:ea typeface="黑体" panose="02010609060101010101" pitchFamily="49" charset="-122"/>
              </a:rPr>
              <a:t>p1(</a:t>
            </a:r>
            <a:r>
              <a:rPr lang="en-US" altLang="zh-CN" sz="2000" b="1" dirty="0" err="1">
                <a:latin typeface="黑体" panose="02010609060101010101" pitchFamily="49" charset="-122"/>
                <a:ea typeface="黑体" panose="02010609060101010101" pitchFamily="49" charset="-122"/>
              </a:rPr>
              <a:t>x,y</a:t>
            </a:r>
            <a:r>
              <a:rPr lang="en-US" altLang="zh-CN" sz="2000" b="1" dirty="0">
                <a:latin typeface="黑体" panose="02010609060101010101" pitchFamily="49" charset="-122"/>
                <a:ea typeface="黑体" panose="02010609060101010101" pitchFamily="49" charset="-122"/>
              </a:rPr>
              <a:t>)&lt;p2(</a:t>
            </a:r>
            <a:r>
              <a:rPr lang="en-US" altLang="zh-CN" sz="2000" b="1" dirty="0" err="1">
                <a:latin typeface="黑体" panose="02010609060101010101" pitchFamily="49" charset="-122"/>
                <a:ea typeface="黑体" panose="02010609060101010101" pitchFamily="49" charset="-122"/>
              </a:rPr>
              <a:t>x,y</a:t>
            </a:r>
            <a:r>
              <a:rPr lang="en-US" altLang="zh-CN" sz="2000" b="1" dirty="0">
                <a:latin typeface="黑体" panose="02010609060101010101" pitchFamily="49" charset="-122"/>
                <a:ea typeface="黑体" panose="02010609060101010101" pitchFamily="49" charset="-122"/>
              </a:rPr>
              <a:t>)</a:t>
            </a:r>
            <a:r>
              <a:rPr altLang="en-US" sz="2000" b="1" dirty="0">
                <a:latin typeface="黑体" panose="02010609060101010101" pitchFamily="49" charset="-122"/>
                <a:ea typeface="黑体" panose="02010609060101010101" pitchFamily="49" charset="-122"/>
              </a:rPr>
              <a:t>，那么类别为</a:t>
            </a:r>
            <a:r>
              <a:rPr lang="en-US" altLang="zh-CN" sz="2000" b="1" dirty="0">
                <a:latin typeface="黑体" panose="02010609060101010101" pitchFamily="49" charset="-122"/>
                <a:ea typeface="黑体" panose="02010609060101010101" pitchFamily="49" charset="-122"/>
              </a:rPr>
              <a:t>2</a:t>
            </a:r>
          </a:p>
          <a:p>
            <a:pPr eaLnBrk="1" hangingPunct="1">
              <a:lnSpc>
                <a:spcPct val="150000"/>
              </a:lnSpc>
            </a:pPr>
            <a:endParaRPr lang="en-US" altLang="zh-CN" sz="2000" dirty="0">
              <a:latin typeface="+mn-ea"/>
              <a:ea typeface="+mn-ea"/>
            </a:endParaRPr>
          </a:p>
          <a:p>
            <a:pPr eaLnBrk="1" hangingPunct="1">
              <a:lnSpc>
                <a:spcPct val="150000"/>
              </a:lnSpc>
            </a:pPr>
            <a:r>
              <a:rPr altLang="en-US" sz="2000" b="1" dirty="0">
                <a:latin typeface="黑体" panose="02010609060101010101" pitchFamily="49" charset="-122"/>
                <a:ea typeface="黑体" panose="02010609060101010101" pitchFamily="49" charset="-122"/>
              </a:rPr>
              <a:t>也就是说，</a:t>
            </a:r>
            <a:r>
              <a:rPr altLang="en-US" sz="2000" b="1" dirty="0">
                <a:solidFill>
                  <a:srgbClr val="FF0000"/>
                </a:solidFill>
                <a:latin typeface="黑体" panose="02010609060101010101" pitchFamily="49" charset="-122"/>
                <a:ea typeface="黑体" panose="02010609060101010101" pitchFamily="49" charset="-122"/>
              </a:rPr>
              <a:t>会选择高概率对应的类别</a:t>
            </a:r>
            <a:r>
              <a:rPr altLang="en-US" sz="2000" b="1" dirty="0">
                <a:latin typeface="黑体" panose="02010609060101010101" pitchFamily="49" charset="-122"/>
                <a:ea typeface="黑体" panose="02010609060101010101" pitchFamily="49" charset="-122"/>
              </a:rPr>
              <a:t>。这就是贝叶斯决策理论的核心思想，即选择具有最高概率的决策。接下来，</a:t>
            </a:r>
            <a:r>
              <a:rPr altLang="en-US" sz="2000" b="1" dirty="0">
                <a:solidFill>
                  <a:srgbClr val="FF0000"/>
                </a:solidFill>
                <a:latin typeface="黑体" panose="02010609060101010101" pitchFamily="49" charset="-122"/>
                <a:ea typeface="黑体" panose="02010609060101010101" pitchFamily="49" charset="-122"/>
              </a:rPr>
              <a:t>就是学习如何计算</a:t>
            </a:r>
            <a:r>
              <a:rPr lang="en-US" altLang="zh-CN" sz="2000" b="1" dirty="0">
                <a:solidFill>
                  <a:srgbClr val="FF0000"/>
                </a:solidFill>
                <a:latin typeface="黑体" panose="02010609060101010101" pitchFamily="49" charset="-122"/>
                <a:ea typeface="黑体" panose="02010609060101010101" pitchFamily="49" charset="-122"/>
              </a:rPr>
              <a:t>p1</a:t>
            </a:r>
            <a:r>
              <a:rPr altLang="en-US" sz="2000" b="1" dirty="0">
                <a:solidFill>
                  <a:srgbClr val="FF0000"/>
                </a:solidFill>
                <a:latin typeface="黑体" panose="02010609060101010101" pitchFamily="49" charset="-122"/>
                <a:ea typeface="黑体" panose="02010609060101010101" pitchFamily="49" charset="-122"/>
              </a:rPr>
              <a:t>和</a:t>
            </a:r>
            <a:r>
              <a:rPr lang="en-US" altLang="zh-CN" sz="2000" b="1" dirty="0">
                <a:solidFill>
                  <a:srgbClr val="FF0000"/>
                </a:solidFill>
                <a:latin typeface="黑体" panose="02010609060101010101" pitchFamily="49" charset="-122"/>
                <a:ea typeface="黑体" panose="02010609060101010101" pitchFamily="49" charset="-122"/>
              </a:rPr>
              <a:t>p2</a:t>
            </a:r>
            <a:r>
              <a:rPr altLang="en-US" sz="2000" b="1" dirty="0">
                <a:solidFill>
                  <a:srgbClr val="FF0000"/>
                </a:solidFill>
                <a:latin typeface="黑体" panose="02010609060101010101" pitchFamily="49" charset="-122"/>
                <a:ea typeface="黑体" panose="02010609060101010101" pitchFamily="49" charset="-122"/>
              </a:rPr>
              <a:t>概率</a:t>
            </a:r>
            <a:r>
              <a:rPr altLang="en-US" sz="2000" b="1" dirty="0">
                <a:latin typeface="黑体" panose="02010609060101010101" pitchFamily="49" charset="-122"/>
                <a:ea typeface="黑体" panose="02010609060101010101" pitchFamily="49" charset="-122"/>
              </a:rPr>
              <a:t>。</a:t>
            </a:r>
            <a:endParaRPr lang="en-US" altLang="zh-CN" sz="2000" b="1" dirty="0">
              <a:latin typeface="黑体" panose="02010609060101010101" pitchFamily="49" charset="-122"/>
              <a:ea typeface="黑体" panose="02010609060101010101" pitchFamily="49" charset="-122"/>
            </a:endParaRPr>
          </a:p>
        </p:txBody>
      </p:sp>
      <p:sp>
        <p:nvSpPr>
          <p:cNvPr id="5" name="标题 1"/>
          <p:cNvSpPr>
            <a:spLocks noGrp="1"/>
          </p:cNvSpPr>
          <p:nvPr>
            <p:ph type="title"/>
          </p:nvPr>
        </p:nvSpPr>
        <p:spPr>
          <a:xfrm>
            <a:off x="251223" y="169079"/>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基本原理</a:t>
            </a:r>
            <a:endParaRPr altLang="zh-CN"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908902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68953"/>
            <a:ext cx="6321287" cy="2121528"/>
          </a:xfrm>
          <a:prstGeom prst="rect">
            <a:avLst/>
          </a:prstGeom>
        </p:spPr>
      </p:pic>
      <p:pic>
        <p:nvPicPr>
          <p:cNvPr id="3" name="图片 2"/>
          <p:cNvPicPr>
            <a:picLocks noChangeAspect="1"/>
          </p:cNvPicPr>
          <p:nvPr/>
        </p:nvPicPr>
        <p:blipFill rotWithShape="1">
          <a:blip r:embed="rId3"/>
          <a:srcRect t="1" b="45990"/>
          <a:stretch/>
        </p:blipFill>
        <p:spPr>
          <a:xfrm>
            <a:off x="1" y="2140227"/>
            <a:ext cx="4796080" cy="3243536"/>
          </a:xfrm>
          <a:prstGeom prst="rect">
            <a:avLst/>
          </a:prstGeom>
        </p:spPr>
      </p:pic>
      <p:pic>
        <p:nvPicPr>
          <p:cNvPr id="5" name="图片 4">
            <a:extLst>
              <a:ext uri="{FF2B5EF4-FFF2-40B4-BE49-F238E27FC236}">
                <a16:creationId xmlns:a16="http://schemas.microsoft.com/office/drawing/2014/main" id="{8C38D148-C6D1-421E-B652-168895F9FFB2}"/>
              </a:ext>
            </a:extLst>
          </p:cNvPr>
          <p:cNvPicPr>
            <a:picLocks noChangeAspect="1"/>
          </p:cNvPicPr>
          <p:nvPr/>
        </p:nvPicPr>
        <p:blipFill rotWithShape="1">
          <a:blip r:embed="rId3"/>
          <a:srcRect t="54466"/>
          <a:stretch/>
        </p:blipFill>
        <p:spPr>
          <a:xfrm>
            <a:off x="4444012" y="2651651"/>
            <a:ext cx="4699987" cy="2666798"/>
          </a:xfrm>
          <a:prstGeom prst="rect">
            <a:avLst/>
          </a:prstGeom>
        </p:spPr>
      </p:pic>
    </p:spTree>
    <p:extLst>
      <p:ext uri="{BB962C8B-B14F-4D97-AF65-F5344CB8AC3E}">
        <p14:creationId xmlns:p14="http://schemas.microsoft.com/office/powerpoint/2010/main" val="40904430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671804" y="445395"/>
            <a:ext cx="7949682" cy="5730824"/>
          </a:xfrm>
          <a:prstGeom prst="rect">
            <a:avLst/>
          </a:prstGeom>
        </p:spPr>
      </p:pic>
    </p:spTree>
    <p:extLst>
      <p:ext uri="{BB962C8B-B14F-4D97-AF65-F5344CB8AC3E}">
        <p14:creationId xmlns:p14="http://schemas.microsoft.com/office/powerpoint/2010/main" val="31636663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srcRect t="965"/>
          <a:stretch/>
        </p:blipFill>
        <p:spPr>
          <a:xfrm>
            <a:off x="72887" y="602973"/>
            <a:ext cx="9071113" cy="4931445"/>
          </a:xfrm>
          <a:prstGeom prst="rect">
            <a:avLst/>
          </a:prstGeom>
        </p:spPr>
      </p:pic>
    </p:spTree>
    <p:extLst>
      <p:ext uri="{BB962C8B-B14F-4D97-AF65-F5344CB8AC3E}">
        <p14:creationId xmlns:p14="http://schemas.microsoft.com/office/powerpoint/2010/main" val="40367757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0" y="1099218"/>
            <a:ext cx="9144000" cy="4116224"/>
          </a:xfrm>
          <a:prstGeom prst="rect">
            <a:avLst/>
          </a:prstGeom>
        </p:spPr>
      </p:pic>
    </p:spTree>
    <p:extLst>
      <p:ext uri="{BB962C8B-B14F-4D97-AF65-F5344CB8AC3E}">
        <p14:creationId xmlns:p14="http://schemas.microsoft.com/office/powerpoint/2010/main" val="1395548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拉普拉斯修正</a:t>
            </a:r>
          </a:p>
        </p:txBody>
      </p:sp>
      <p:sp>
        <p:nvSpPr>
          <p:cNvPr id="2" name="内容占位符 1"/>
          <p:cNvSpPr>
            <a:spLocks noGrp="1"/>
          </p:cNvSpPr>
          <p:nvPr>
            <p:ph sz="quarter" idx="14"/>
          </p:nvPr>
        </p:nvSpPr>
        <p:spPr>
          <a:xfrm>
            <a:off x="173851" y="926591"/>
            <a:ext cx="8970149" cy="5817109"/>
          </a:xfrm>
        </p:spPr>
        <p:txBody>
          <a:bodyPr>
            <a:normAutofit/>
          </a:bodyPr>
          <a:lstStyle/>
          <a:p>
            <a:r>
              <a:rPr lang="zh-CN" altLang="en-US" b="1" dirty="0">
                <a:latin typeface="黑体" panose="02010609060101010101" pitchFamily="49" charset="-122"/>
                <a:ea typeface="黑体" panose="02010609060101010101" pitchFamily="49" charset="-122"/>
              </a:rPr>
              <a:t>若某个属性值在训练集中没有与某个类同时出现过，则直接计算会出现问题，比如“敲声</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清脆”测试例，训练集中没有该样例，因此连乘式计算的概率值为</a:t>
            </a:r>
            <a:r>
              <a:rPr lang="en-US" altLang="zh-CN" b="1" dirty="0">
                <a:latin typeface="黑体" panose="02010609060101010101" pitchFamily="49" charset="-122"/>
                <a:ea typeface="黑体" panose="02010609060101010101" pitchFamily="49" charset="-122"/>
              </a:rPr>
              <a:t>0</a:t>
            </a:r>
            <a:r>
              <a:rPr lang="zh-CN" altLang="en-US" b="1" dirty="0">
                <a:latin typeface="黑体" panose="02010609060101010101" pitchFamily="49" charset="-122"/>
                <a:ea typeface="黑体" panose="02010609060101010101" pitchFamily="49" charset="-122"/>
              </a:rPr>
              <a:t>，无论其他属性上明显像好瓜，分类结果都是“好瓜</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否”，这显然不合理。</a:t>
            </a:r>
            <a:endParaRPr lang="en-US" altLang="zh-CN" b="1" dirty="0">
              <a:latin typeface="黑体" panose="02010609060101010101" pitchFamily="49" charset="-122"/>
              <a:ea typeface="黑体" panose="02010609060101010101" pitchFamily="49" charset="-122"/>
            </a:endParaRPr>
          </a:p>
          <a:p>
            <a:pPr lvl="1"/>
            <a:endParaRPr lang="zh-CN" altLang="en-US" dirty="0"/>
          </a:p>
          <a:p>
            <a:endParaRPr lang="en-US" altLang="zh-CN" dirty="0"/>
          </a:p>
        </p:txBody>
      </p:sp>
    </p:spTree>
    <p:extLst>
      <p:ext uri="{BB962C8B-B14F-4D97-AF65-F5344CB8AC3E}">
        <p14:creationId xmlns:p14="http://schemas.microsoft.com/office/powerpoint/2010/main" val="42624289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拉普拉斯修正</a:t>
            </a:r>
          </a:p>
        </p:txBody>
      </p:sp>
      <p:sp>
        <p:nvSpPr>
          <p:cNvPr id="2" name="内容占位符 1"/>
          <p:cNvSpPr>
            <a:spLocks noGrp="1"/>
          </p:cNvSpPr>
          <p:nvPr>
            <p:ph sz="quarter" idx="14"/>
          </p:nvPr>
        </p:nvSpPr>
        <p:spPr>
          <a:xfrm>
            <a:off x="173851" y="926591"/>
            <a:ext cx="8970149" cy="5817109"/>
          </a:xfrm>
        </p:spPr>
        <p:txBody>
          <a:bodyPr>
            <a:normAutofit/>
          </a:bodyPr>
          <a:lstStyle/>
          <a:p>
            <a:r>
              <a:rPr lang="zh-CN" altLang="en-US" b="1" dirty="0">
                <a:latin typeface="黑体" panose="02010609060101010101" pitchFamily="49" charset="-122"/>
                <a:ea typeface="黑体" panose="02010609060101010101" pitchFamily="49" charset="-122"/>
              </a:rPr>
              <a:t>若某个属性值在训练集中没有与某个类同时出现过，则直接计算会出现问题，</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比如“敲声</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清脆”测试例，训练集中没有该样例，因此连乘式计算的概率值为</a:t>
            </a:r>
            <a:r>
              <a:rPr lang="en-US" altLang="zh-CN" b="1" dirty="0">
                <a:latin typeface="黑体" panose="02010609060101010101" pitchFamily="49" charset="-122"/>
                <a:ea typeface="黑体" panose="02010609060101010101" pitchFamily="49" charset="-122"/>
              </a:rPr>
              <a:t>0</a:t>
            </a:r>
            <a:r>
              <a:rPr lang="zh-CN" altLang="en-US" b="1" dirty="0">
                <a:latin typeface="黑体" panose="02010609060101010101" pitchFamily="49" charset="-122"/>
                <a:ea typeface="黑体" panose="02010609060101010101" pitchFamily="49" charset="-122"/>
              </a:rPr>
              <a:t>，无论其他属性上明显像好瓜，分类结果都是“好瓜</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否”，这显然不合理。</a:t>
            </a:r>
            <a:endParaRPr lang="en-US" altLang="zh-CN" b="1" dirty="0">
              <a:latin typeface="黑体" panose="02010609060101010101" pitchFamily="49" charset="-122"/>
              <a:ea typeface="黑体" panose="02010609060101010101" pitchFamily="49" charset="-122"/>
            </a:endParaRPr>
          </a:p>
          <a:p>
            <a:pPr lvl="1"/>
            <a:endParaRPr lang="en-US" altLang="zh-CN" b="1" dirty="0">
              <a:latin typeface="黑体" panose="02010609060101010101" pitchFamily="49" charset="-122"/>
              <a:ea typeface="黑体" panose="02010609060101010101" pitchFamily="49" charset="-122"/>
            </a:endParaRPr>
          </a:p>
          <a:p>
            <a:pPr lvl="1"/>
            <a:endParaRPr lang="en-US" altLang="zh-CN" b="1" dirty="0">
              <a:latin typeface="黑体" panose="02010609060101010101" pitchFamily="49" charset="-122"/>
              <a:ea typeface="黑体" panose="02010609060101010101" pitchFamily="49" charset="-122"/>
            </a:endParaRPr>
          </a:p>
          <a:p>
            <a:pPr lvl="1"/>
            <a:endParaRPr lang="zh-CN" altLang="en-US" b="1" dirty="0">
              <a:latin typeface="黑体" panose="02010609060101010101" pitchFamily="49" charset="-122"/>
              <a:ea typeface="黑体" panose="02010609060101010101" pitchFamily="49" charset="-122"/>
            </a:endParaRPr>
          </a:p>
          <a:p>
            <a:r>
              <a:rPr lang="zh-CN" altLang="en-US" b="1" dirty="0">
                <a:latin typeface="黑体" panose="02010609060101010101" pitchFamily="49" charset="-122"/>
                <a:ea typeface="黑体" panose="02010609060101010101" pitchFamily="49" charset="-122"/>
              </a:rPr>
              <a:t>为了避免其他属性携带的信息被训练集中未出现的属性值“抹去”，在估计概率值时通常要进行“拉普拉斯修正”（</a:t>
            </a:r>
            <a:r>
              <a:rPr lang="en-US" altLang="zh-CN" b="1" dirty="0" err="1">
                <a:latin typeface="黑体" panose="02010609060101010101" pitchFamily="49" charset="-122"/>
                <a:ea typeface="黑体" panose="02010609060101010101" pitchFamily="49" charset="-122"/>
              </a:rPr>
              <a:t>Laplacian</a:t>
            </a:r>
            <a:r>
              <a:rPr lang="en-US" altLang="zh-CN" b="1" dirty="0">
                <a:latin typeface="黑体" panose="02010609060101010101" pitchFamily="49" charset="-122"/>
                <a:ea typeface="黑体" panose="02010609060101010101" pitchFamily="49" charset="-122"/>
              </a:rPr>
              <a:t> correction</a:t>
            </a:r>
            <a:r>
              <a:rPr lang="zh-CN" altLang="en-US" b="1" dirty="0">
                <a:latin typeface="黑体" panose="02010609060101010101" pitchFamily="49" charset="-122"/>
                <a:ea typeface="黑体" panose="02010609060101010101" pitchFamily="49" charset="-122"/>
              </a:rPr>
              <a:t>）</a:t>
            </a:r>
            <a:endParaRPr lang="en-US" altLang="zh-CN" b="1" dirty="0">
              <a:latin typeface="黑体" panose="02010609060101010101" pitchFamily="49" charset="-122"/>
              <a:ea typeface="黑体" panose="02010609060101010101" pitchFamily="49" charset="-122"/>
            </a:endParaRPr>
          </a:p>
          <a:p>
            <a:pPr lvl="1"/>
            <a:r>
              <a:rPr lang="zh-CN" altLang="en-US" b="1" dirty="0">
                <a:latin typeface="黑体" panose="02010609060101010101" pitchFamily="49" charset="-122"/>
                <a:ea typeface="黑体" panose="02010609060101010101" pitchFamily="49" charset="-122"/>
              </a:rPr>
              <a:t>令   表示训练集  中可能的</a:t>
            </a:r>
            <a:r>
              <a:rPr lang="zh-CN" altLang="en-US" b="1" dirty="0">
                <a:solidFill>
                  <a:srgbClr val="FF0000"/>
                </a:solidFill>
                <a:latin typeface="黑体" panose="02010609060101010101" pitchFamily="49" charset="-122"/>
                <a:ea typeface="黑体" panose="02010609060101010101" pitchFamily="49" charset="-122"/>
              </a:rPr>
              <a:t>类别数</a:t>
            </a:r>
            <a:r>
              <a:rPr lang="zh-CN" altLang="en-US" b="1" dirty="0">
                <a:latin typeface="黑体" panose="02010609060101010101" pitchFamily="49" charset="-122"/>
                <a:ea typeface="黑体" panose="02010609060101010101" pitchFamily="49" charset="-122"/>
              </a:rPr>
              <a:t>，  表示第  个属性</a:t>
            </a:r>
            <a:r>
              <a:rPr lang="zh-CN" altLang="en-US" b="1" dirty="0">
                <a:solidFill>
                  <a:srgbClr val="FF0000"/>
                </a:solidFill>
                <a:latin typeface="黑体" panose="02010609060101010101" pitchFamily="49" charset="-122"/>
                <a:ea typeface="黑体" panose="02010609060101010101" pitchFamily="49" charset="-122"/>
              </a:rPr>
              <a:t>可能的取值数</a:t>
            </a:r>
            <a:r>
              <a:rPr lang="zh-CN" altLang="en-US" b="1" dirty="0">
                <a:latin typeface="黑体" panose="02010609060101010101" pitchFamily="49" charset="-122"/>
                <a:ea typeface="黑体" panose="02010609060101010101" pitchFamily="49" charset="-122"/>
              </a:rPr>
              <a:t>，则式</a:t>
            </a:r>
            <a:r>
              <a:rPr lang="en-US" altLang="zh-CN" b="1" dirty="0">
                <a:latin typeface="黑体" panose="02010609060101010101" pitchFamily="49" charset="-122"/>
                <a:ea typeface="黑体" panose="02010609060101010101" pitchFamily="49" charset="-122"/>
              </a:rPr>
              <a:t> (7.16)</a:t>
            </a:r>
            <a:r>
              <a:rPr lang="zh-CN" altLang="en-US" b="1" dirty="0">
                <a:latin typeface="黑体" panose="02010609060101010101" pitchFamily="49" charset="-122"/>
                <a:ea typeface="黑体" panose="02010609060101010101" pitchFamily="49" charset="-122"/>
              </a:rPr>
              <a:t>和</a:t>
            </a:r>
            <a:r>
              <a:rPr lang="en-US" altLang="zh-CN" b="1" dirty="0">
                <a:latin typeface="黑体" panose="02010609060101010101" pitchFamily="49" charset="-122"/>
                <a:ea typeface="黑体" panose="02010609060101010101" pitchFamily="49" charset="-122"/>
              </a:rPr>
              <a:t> (7.17)</a:t>
            </a:r>
            <a:r>
              <a:rPr lang="zh-CN" altLang="en-US" b="1" dirty="0">
                <a:latin typeface="黑体" panose="02010609060101010101" pitchFamily="49" charset="-122"/>
                <a:ea typeface="黑体" panose="02010609060101010101" pitchFamily="49" charset="-122"/>
              </a:rPr>
              <a:t>分别修正为</a:t>
            </a:r>
          </a:p>
          <a:p>
            <a:pPr lvl="1"/>
            <a:endParaRPr lang="zh-CN" altLang="en-US" dirty="0"/>
          </a:p>
          <a:p>
            <a:pPr lvl="1"/>
            <a:endParaRPr lang="zh-CN" altLang="en-US" dirty="0"/>
          </a:p>
          <a:p>
            <a:pPr marL="325800" lvl="1" indent="0">
              <a:buNone/>
            </a:pPr>
            <a:endParaRPr lang="en-US" altLang="zh-CN" dirty="0"/>
          </a:p>
          <a:p>
            <a:endParaRPr lang="en-US" altLang="zh-CN" dirty="0"/>
          </a:p>
        </p:txBody>
      </p:sp>
      <p:graphicFrame>
        <p:nvGraphicFramePr>
          <p:cNvPr id="11" name="对象 10"/>
          <p:cNvGraphicFramePr>
            <a:graphicFrameLocks noChangeAspect="1"/>
          </p:cNvGraphicFramePr>
          <p:nvPr>
            <p:extLst>
              <p:ext uri="{D42A27DB-BD31-4B8C-83A1-F6EECF244321}">
                <p14:modId xmlns:p14="http://schemas.microsoft.com/office/powerpoint/2010/main" val="1052245487"/>
              </p:ext>
            </p:extLst>
          </p:nvPr>
        </p:nvGraphicFramePr>
        <p:xfrm>
          <a:off x="2889250" y="4307981"/>
          <a:ext cx="228600" cy="277813"/>
        </p:xfrm>
        <a:graphic>
          <a:graphicData uri="http://schemas.openxmlformats.org/presentationml/2006/ole">
            <mc:AlternateContent xmlns:mc="http://schemas.openxmlformats.org/markup-compatibility/2006">
              <mc:Choice xmlns:v="urn:schemas-microsoft-com:vml" Requires="v">
                <p:oleObj spid="_x0000_s65847" name="Formula" r:id="rId3" imgW="127080" imgH="155160" progId="Equation.Ribbit">
                  <p:embed/>
                </p:oleObj>
              </mc:Choice>
              <mc:Fallback>
                <p:oleObj name="Formula" r:id="rId3" imgW="127080" imgH="155160" progId="Equation.Ribbit">
                  <p:embed/>
                  <p:pic>
                    <p:nvPicPr>
                      <p:cNvPr id="0" name=""/>
                      <p:cNvPicPr/>
                      <p:nvPr/>
                    </p:nvPicPr>
                    <p:blipFill>
                      <a:blip r:embed="rId4"/>
                      <a:stretch>
                        <a:fillRect/>
                      </a:stretch>
                    </p:blipFill>
                    <p:spPr>
                      <a:xfrm>
                        <a:off x="2889250" y="4307981"/>
                        <a:ext cx="228600" cy="277813"/>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4007636946"/>
              </p:ext>
            </p:extLst>
          </p:nvPr>
        </p:nvGraphicFramePr>
        <p:xfrm>
          <a:off x="1257300" y="4307981"/>
          <a:ext cx="246063" cy="277813"/>
        </p:xfrm>
        <a:graphic>
          <a:graphicData uri="http://schemas.openxmlformats.org/presentationml/2006/ole">
            <mc:AlternateContent xmlns:mc="http://schemas.openxmlformats.org/markup-compatibility/2006">
              <mc:Choice xmlns:v="urn:schemas-microsoft-com:vml" Requires="v">
                <p:oleObj spid="_x0000_s65848" name="Formula" r:id="rId5" imgW="137160" imgH="155160" progId="Equation.Ribbit">
                  <p:embed/>
                </p:oleObj>
              </mc:Choice>
              <mc:Fallback>
                <p:oleObj name="Formula" r:id="rId5" imgW="137160" imgH="155160" progId="Equation.Ribbit">
                  <p:embed/>
                  <p:pic>
                    <p:nvPicPr>
                      <p:cNvPr id="0" name=""/>
                      <p:cNvPicPr/>
                      <p:nvPr/>
                    </p:nvPicPr>
                    <p:blipFill>
                      <a:blip r:embed="rId6"/>
                      <a:stretch>
                        <a:fillRect/>
                      </a:stretch>
                    </p:blipFill>
                    <p:spPr>
                      <a:xfrm>
                        <a:off x="1257300" y="4307981"/>
                        <a:ext cx="246063" cy="277813"/>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3452967221"/>
              </p:ext>
            </p:extLst>
          </p:nvPr>
        </p:nvGraphicFramePr>
        <p:xfrm>
          <a:off x="5126673" y="4307981"/>
          <a:ext cx="285750" cy="277812"/>
        </p:xfrm>
        <a:graphic>
          <a:graphicData uri="http://schemas.openxmlformats.org/presentationml/2006/ole">
            <mc:AlternateContent xmlns:mc="http://schemas.openxmlformats.org/markup-compatibility/2006">
              <mc:Choice xmlns:v="urn:schemas-microsoft-com:vml" Requires="v">
                <p:oleObj spid="_x0000_s65849" name="Formula" r:id="rId7" imgW="158760" imgH="156240" progId="Equation.Ribbit">
                  <p:embed/>
                </p:oleObj>
              </mc:Choice>
              <mc:Fallback>
                <p:oleObj name="Formula" r:id="rId7" imgW="158760" imgH="156240" progId="Equation.Ribbit">
                  <p:embed/>
                  <p:pic>
                    <p:nvPicPr>
                      <p:cNvPr id="0" name=""/>
                      <p:cNvPicPr/>
                      <p:nvPr/>
                    </p:nvPicPr>
                    <p:blipFill>
                      <a:blip r:embed="rId8"/>
                      <a:stretch>
                        <a:fillRect/>
                      </a:stretch>
                    </p:blipFill>
                    <p:spPr>
                      <a:xfrm>
                        <a:off x="5126673" y="4307981"/>
                        <a:ext cx="285750" cy="277812"/>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2974516929"/>
              </p:ext>
            </p:extLst>
          </p:nvPr>
        </p:nvGraphicFramePr>
        <p:xfrm>
          <a:off x="6238558" y="4307981"/>
          <a:ext cx="95250" cy="271463"/>
        </p:xfrm>
        <a:graphic>
          <a:graphicData uri="http://schemas.openxmlformats.org/presentationml/2006/ole">
            <mc:AlternateContent xmlns:mc="http://schemas.openxmlformats.org/markup-compatibility/2006">
              <mc:Choice xmlns:v="urn:schemas-microsoft-com:vml" Requires="v">
                <p:oleObj spid="_x0000_s65850" name="Formula" r:id="rId9" imgW="52200" imgH="152640" progId="Equation.Ribbit">
                  <p:embed/>
                </p:oleObj>
              </mc:Choice>
              <mc:Fallback>
                <p:oleObj name="Formula" r:id="rId9" imgW="52200" imgH="152640" progId="Equation.Ribbit">
                  <p:embed/>
                  <p:pic>
                    <p:nvPicPr>
                      <p:cNvPr id="0" name=""/>
                      <p:cNvPicPr/>
                      <p:nvPr/>
                    </p:nvPicPr>
                    <p:blipFill>
                      <a:blip r:embed="rId10"/>
                      <a:stretch>
                        <a:fillRect/>
                      </a:stretch>
                    </p:blipFill>
                    <p:spPr>
                      <a:xfrm>
                        <a:off x="6238558" y="4307981"/>
                        <a:ext cx="95250" cy="271463"/>
                      </a:xfrm>
                      <a:prstGeom prst="rect">
                        <a:avLst/>
                      </a:prstGeom>
                    </p:spPr>
                  </p:pic>
                </p:oleObj>
              </mc:Fallback>
            </mc:AlternateContent>
          </a:graphicData>
        </a:graphic>
      </p:graphicFrame>
      <p:grpSp>
        <p:nvGrpSpPr>
          <p:cNvPr id="5" name="组合 4"/>
          <p:cNvGrpSpPr/>
          <p:nvPr/>
        </p:nvGrpSpPr>
        <p:grpSpPr>
          <a:xfrm>
            <a:off x="1277144" y="5224415"/>
            <a:ext cx="2852137" cy="682625"/>
            <a:chOff x="1277144" y="4482294"/>
            <a:chExt cx="2852137" cy="682625"/>
          </a:xfrm>
        </p:grpSpPr>
        <p:graphicFrame>
          <p:nvGraphicFramePr>
            <p:cNvPr id="15" name="对象 14"/>
            <p:cNvGraphicFramePr>
              <a:graphicFrameLocks noChangeAspect="1"/>
            </p:cNvGraphicFramePr>
            <p:nvPr>
              <p:extLst>
                <p:ext uri="{D42A27DB-BD31-4B8C-83A1-F6EECF244321}">
                  <p14:modId xmlns:p14="http://schemas.microsoft.com/office/powerpoint/2010/main" val="702634390"/>
                </p:ext>
              </p:extLst>
            </p:nvPr>
          </p:nvGraphicFramePr>
          <p:xfrm>
            <a:off x="1277144" y="4482294"/>
            <a:ext cx="1889125" cy="682625"/>
          </p:xfrm>
          <a:graphic>
            <a:graphicData uri="http://schemas.openxmlformats.org/presentationml/2006/ole">
              <mc:AlternateContent xmlns:mc="http://schemas.openxmlformats.org/markup-compatibility/2006">
                <mc:Choice xmlns:v="urn:schemas-microsoft-com:vml" Requires="v">
                  <p:oleObj spid="_x0000_s65851" name="Formula" r:id="rId11" imgW="1049040" imgH="382320" progId="Equation.Ribbit">
                    <p:embed/>
                  </p:oleObj>
                </mc:Choice>
                <mc:Fallback>
                  <p:oleObj name="Formula" r:id="rId11" imgW="1049040" imgH="382320" progId="Equation.Ribbit">
                    <p:embed/>
                    <p:pic>
                      <p:nvPicPr>
                        <p:cNvPr id="0" name=""/>
                        <p:cNvPicPr/>
                        <p:nvPr/>
                      </p:nvPicPr>
                      <p:blipFill>
                        <a:blip r:embed="rId12"/>
                        <a:stretch>
                          <a:fillRect/>
                        </a:stretch>
                      </p:blipFill>
                      <p:spPr>
                        <a:xfrm>
                          <a:off x="1277144" y="4482294"/>
                          <a:ext cx="1889125" cy="682625"/>
                        </a:xfrm>
                        <a:prstGeom prst="rect">
                          <a:avLst/>
                        </a:prstGeom>
                      </p:spPr>
                    </p:pic>
                  </p:oleObj>
                </mc:Fallback>
              </mc:AlternateContent>
            </a:graphicData>
          </a:graphic>
        </p:graphicFrame>
        <p:pic>
          <p:nvPicPr>
            <p:cNvPr id="3" name="图片 2"/>
            <p:cNvPicPr>
              <a:picLocks noChangeAspect="1"/>
            </p:cNvPicPr>
            <p:nvPr/>
          </p:nvPicPr>
          <p:blipFill>
            <a:blip r:embed="rId13"/>
            <a:stretch>
              <a:fillRect/>
            </a:stretch>
          </p:blipFill>
          <p:spPr>
            <a:xfrm>
              <a:off x="3585821" y="4701829"/>
              <a:ext cx="543460" cy="243554"/>
            </a:xfrm>
            <a:prstGeom prst="rect">
              <a:avLst/>
            </a:prstGeom>
          </p:spPr>
        </p:pic>
      </p:grpSp>
      <p:pic>
        <p:nvPicPr>
          <p:cNvPr id="8" name="图片 7"/>
          <p:cNvPicPr>
            <a:picLocks noChangeAspect="1"/>
          </p:cNvPicPr>
          <p:nvPr/>
        </p:nvPicPr>
        <p:blipFill>
          <a:blip r:embed="rId14"/>
          <a:stretch>
            <a:fillRect/>
          </a:stretch>
        </p:blipFill>
        <p:spPr>
          <a:xfrm>
            <a:off x="1654720" y="2348169"/>
            <a:ext cx="6008409" cy="727334"/>
          </a:xfrm>
          <a:prstGeom prst="rect">
            <a:avLst/>
          </a:prstGeom>
        </p:spPr>
      </p:pic>
      <p:grpSp>
        <p:nvGrpSpPr>
          <p:cNvPr id="10" name="组合 9">
            <a:extLst>
              <a:ext uri="{FF2B5EF4-FFF2-40B4-BE49-F238E27FC236}">
                <a16:creationId xmlns:a16="http://schemas.microsoft.com/office/drawing/2014/main" id="{36FBE7F5-CB5D-4F7F-8DF6-FD015D8BCFEF}"/>
              </a:ext>
            </a:extLst>
          </p:cNvPr>
          <p:cNvGrpSpPr/>
          <p:nvPr/>
        </p:nvGrpSpPr>
        <p:grpSpPr>
          <a:xfrm>
            <a:off x="5000276" y="5205753"/>
            <a:ext cx="3313287" cy="744011"/>
            <a:chOff x="5000276" y="5205753"/>
            <a:chExt cx="3313287" cy="744011"/>
          </a:xfrm>
        </p:grpSpPr>
        <p:grpSp>
          <p:nvGrpSpPr>
            <p:cNvPr id="7" name="组合 6"/>
            <p:cNvGrpSpPr/>
            <p:nvPr/>
          </p:nvGrpSpPr>
          <p:grpSpPr>
            <a:xfrm>
              <a:off x="5000276" y="5205753"/>
              <a:ext cx="3313287" cy="682625"/>
              <a:chOff x="5000276" y="4463632"/>
              <a:chExt cx="3313287" cy="682625"/>
            </a:xfrm>
          </p:grpSpPr>
          <p:graphicFrame>
            <p:nvGraphicFramePr>
              <p:cNvPr id="16" name="对象 15"/>
              <p:cNvGraphicFramePr>
                <a:graphicFrameLocks noChangeAspect="1"/>
              </p:cNvGraphicFramePr>
              <p:nvPr>
                <p:extLst>
                  <p:ext uri="{D42A27DB-BD31-4B8C-83A1-F6EECF244321}">
                    <p14:modId xmlns:p14="http://schemas.microsoft.com/office/powerpoint/2010/main" val="2488762044"/>
                  </p:ext>
                </p:extLst>
              </p:nvPr>
            </p:nvGraphicFramePr>
            <p:xfrm>
              <a:off x="5000276" y="4463632"/>
              <a:ext cx="2559050" cy="682625"/>
            </p:xfrm>
            <a:graphic>
              <a:graphicData uri="http://schemas.openxmlformats.org/presentationml/2006/ole">
                <mc:AlternateContent xmlns:mc="http://schemas.openxmlformats.org/markup-compatibility/2006">
                  <mc:Choice xmlns:v="urn:schemas-microsoft-com:vml" Requires="v">
                    <p:oleObj spid="_x0000_s65852" name="Formula" r:id="rId15" imgW="1420200" imgH="382320" progId="Equation.Ribbit">
                      <p:embed/>
                    </p:oleObj>
                  </mc:Choice>
                  <mc:Fallback>
                    <p:oleObj name="Formula" r:id="rId15" imgW="1420200" imgH="382320" progId="Equation.Ribbit">
                      <p:embed/>
                      <p:pic>
                        <p:nvPicPr>
                          <p:cNvPr id="0" name=""/>
                          <p:cNvPicPr/>
                          <p:nvPr/>
                        </p:nvPicPr>
                        <p:blipFill>
                          <a:blip r:embed="rId16"/>
                          <a:stretch>
                            <a:fillRect/>
                          </a:stretch>
                        </p:blipFill>
                        <p:spPr>
                          <a:xfrm>
                            <a:off x="5000276" y="4463632"/>
                            <a:ext cx="2559050" cy="682625"/>
                          </a:xfrm>
                          <a:prstGeom prst="rect">
                            <a:avLst/>
                          </a:prstGeom>
                        </p:spPr>
                      </p:pic>
                    </p:oleObj>
                  </mc:Fallback>
                </mc:AlternateContent>
              </a:graphicData>
            </a:graphic>
          </p:graphicFrame>
          <p:pic>
            <p:nvPicPr>
              <p:cNvPr id="6" name="图片 5"/>
              <p:cNvPicPr>
                <a:picLocks noChangeAspect="1"/>
              </p:cNvPicPr>
              <p:nvPr/>
            </p:nvPicPr>
            <p:blipFill>
              <a:blip r:embed="rId17"/>
              <a:stretch>
                <a:fillRect/>
              </a:stretch>
            </p:blipFill>
            <p:spPr>
              <a:xfrm>
                <a:off x="7784925" y="4706347"/>
                <a:ext cx="528638" cy="239036"/>
              </a:xfrm>
              <a:prstGeom prst="rect">
                <a:avLst/>
              </a:prstGeom>
            </p:spPr>
          </p:pic>
        </p:grpSp>
        <p:sp>
          <p:nvSpPr>
            <p:cNvPr id="9" name="文本框 8">
              <a:extLst>
                <a:ext uri="{FF2B5EF4-FFF2-40B4-BE49-F238E27FC236}">
                  <a16:creationId xmlns:a16="http://schemas.microsoft.com/office/drawing/2014/main" id="{1D4082D6-4752-48F8-8B03-6B61953E8561}"/>
                </a:ext>
              </a:extLst>
            </p:cNvPr>
            <p:cNvSpPr txBox="1"/>
            <p:nvPr/>
          </p:nvSpPr>
          <p:spPr>
            <a:xfrm>
              <a:off x="6238558" y="5549654"/>
              <a:ext cx="715930" cy="400110"/>
            </a:xfrm>
            <a:prstGeom prst="rect">
              <a:avLst/>
            </a:prstGeom>
            <a:solidFill>
              <a:schemeClr val="bg1"/>
            </a:solidFill>
          </p:spPr>
          <p:txBody>
            <a:bodyPr wrap="square" rtlCol="0">
              <a:spAutoFit/>
            </a:bodyPr>
            <a:lstStyle/>
            <a:p>
              <a:r>
                <a:rPr lang="en-US" altLang="zh-CN" sz="2000" dirty="0"/>
                <a:t>|</a:t>
              </a:r>
              <a:r>
                <a:rPr lang="en-US" altLang="zh-CN" sz="2000" i="1" dirty="0">
                  <a:latin typeface="Times New Roman" panose="02020603050405020304" pitchFamily="18" charset="0"/>
                  <a:cs typeface="Times New Roman" panose="02020603050405020304" pitchFamily="18" charset="0"/>
                </a:rPr>
                <a:t>D</a:t>
              </a:r>
              <a:r>
                <a:rPr lang="en-US" altLang="zh-CN" sz="1600" i="1" dirty="0">
                  <a:latin typeface="Times New Roman" panose="02020603050405020304" pitchFamily="18" charset="0"/>
                  <a:cs typeface="Times New Roman" panose="02020603050405020304" pitchFamily="18" charset="0"/>
                </a:rPr>
                <a:t>c</a:t>
              </a:r>
              <a:r>
                <a:rPr lang="en-US" altLang="zh-CN" sz="2000" dirty="0"/>
                <a:t>|</a:t>
              </a:r>
              <a:endParaRPr lang="zh-CN" altLang="en-US" sz="2000" dirty="0"/>
            </a:p>
          </p:txBody>
        </p:sp>
      </p:grpSp>
    </p:spTree>
    <p:extLst>
      <p:ext uri="{BB962C8B-B14F-4D97-AF65-F5344CB8AC3E}">
        <p14:creationId xmlns:p14="http://schemas.microsoft.com/office/powerpoint/2010/main" val="14291642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98945" y="184712"/>
            <a:ext cx="8898671" cy="3090333"/>
          </a:xfrm>
          <a:prstGeom prst="rect">
            <a:avLst/>
          </a:prstGeom>
        </p:spPr>
      </p:pic>
      <p:pic>
        <p:nvPicPr>
          <p:cNvPr id="6" name="图片 5"/>
          <p:cNvPicPr>
            <a:picLocks noChangeAspect="1"/>
          </p:cNvPicPr>
          <p:nvPr/>
        </p:nvPicPr>
        <p:blipFill>
          <a:blip r:embed="rId3"/>
          <a:stretch>
            <a:fillRect/>
          </a:stretch>
        </p:blipFill>
        <p:spPr>
          <a:xfrm>
            <a:off x="46383" y="3506787"/>
            <a:ext cx="9051234" cy="2587625"/>
          </a:xfrm>
          <a:prstGeom prst="rect">
            <a:avLst/>
          </a:prstGeom>
        </p:spPr>
      </p:pic>
    </p:spTree>
    <p:extLst>
      <p:ext uri="{BB962C8B-B14F-4D97-AF65-F5344CB8AC3E}">
        <p14:creationId xmlns:p14="http://schemas.microsoft.com/office/powerpoint/2010/main" val="41811203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4"/>
          </p:nvPr>
        </p:nvSpPr>
        <p:spPr>
          <a:xfrm>
            <a:off x="173851" y="926591"/>
            <a:ext cx="8970149" cy="5817109"/>
          </a:xfrm>
        </p:spPr>
        <p:txBody>
          <a:bodyPr>
            <a:normAutofit/>
          </a:bodyPr>
          <a:lstStyle/>
          <a:p>
            <a:pPr>
              <a:lnSpc>
                <a:spcPct val="150000"/>
              </a:lnSpc>
            </a:pPr>
            <a:r>
              <a:rPr lang="zh-CN" altLang="en-US" b="1" dirty="0">
                <a:latin typeface="黑体" panose="02010609060101010101" pitchFamily="49" charset="-122"/>
                <a:ea typeface="黑体" panose="02010609060101010101" pitchFamily="49" charset="-122"/>
              </a:rPr>
              <a:t>拉普拉斯修正避免了因训练样本不充分而导致概率估值为</a:t>
            </a:r>
            <a:r>
              <a:rPr lang="en-US" altLang="zh-CN" b="1" dirty="0">
                <a:latin typeface="黑体" panose="02010609060101010101" pitchFamily="49" charset="-122"/>
                <a:ea typeface="黑体" panose="02010609060101010101" pitchFamily="49" charset="-122"/>
              </a:rPr>
              <a:t>0</a:t>
            </a:r>
            <a:r>
              <a:rPr lang="zh-CN" altLang="en-US" b="1" dirty="0">
                <a:latin typeface="黑体" panose="02010609060101010101" pitchFamily="49" charset="-122"/>
                <a:ea typeface="黑体" panose="02010609060101010101" pitchFamily="49" charset="-122"/>
              </a:rPr>
              <a:t>的问题</a:t>
            </a:r>
            <a:endParaRPr lang="en-US" altLang="zh-CN" b="1" dirty="0">
              <a:latin typeface="黑体" panose="02010609060101010101" pitchFamily="49" charset="-122"/>
              <a:ea typeface="黑体" panose="02010609060101010101" pitchFamily="49" charset="-122"/>
            </a:endParaRPr>
          </a:p>
          <a:p>
            <a:pPr>
              <a:lnSpc>
                <a:spcPct val="150000"/>
              </a:lnSpc>
            </a:pPr>
            <a:r>
              <a:rPr lang="zh-CN" altLang="en-US" b="1" dirty="0">
                <a:latin typeface="黑体" panose="02010609060101010101" pitchFamily="49" charset="-122"/>
                <a:ea typeface="黑体" panose="02010609060101010101" pitchFamily="49" charset="-122"/>
              </a:rPr>
              <a:t>当训练集变大时，修正过程所引入的先验的影响也会逐渐变得可忽略，使得估值趋向于实际概率。</a:t>
            </a:r>
            <a:endParaRPr lang="en-US" altLang="zh-CN" b="1" dirty="0">
              <a:latin typeface="黑体" panose="02010609060101010101" pitchFamily="49" charset="-122"/>
              <a:ea typeface="黑体" panose="02010609060101010101" pitchFamily="49" charset="-122"/>
            </a:endParaRPr>
          </a:p>
          <a:p>
            <a:pPr lvl="1"/>
            <a:endParaRPr lang="en-US" altLang="zh-CN" dirty="0"/>
          </a:p>
          <a:p>
            <a:pPr lvl="1"/>
            <a:endParaRPr lang="zh-CN" altLang="en-US" dirty="0"/>
          </a:p>
          <a:p>
            <a:pPr lvl="1"/>
            <a:endParaRPr lang="zh-CN" altLang="en-US" dirty="0"/>
          </a:p>
          <a:p>
            <a:pPr lvl="1"/>
            <a:endParaRPr lang="zh-CN" altLang="en-US" dirty="0"/>
          </a:p>
          <a:p>
            <a:pPr marL="325800" lvl="1" indent="0">
              <a:buNone/>
            </a:pPr>
            <a:endParaRPr lang="en-US" altLang="zh-CN" dirty="0"/>
          </a:p>
          <a:p>
            <a:endParaRPr lang="en-US" altLang="zh-CN" dirty="0"/>
          </a:p>
        </p:txBody>
      </p:sp>
      <p:sp>
        <p:nvSpPr>
          <p:cNvPr id="3" name="标题 3"/>
          <p:cNvSpPr>
            <a:spLocks noGrp="1"/>
          </p:cNvSpPr>
          <p:nvPr>
            <p:ph type="title"/>
          </p:nvPr>
        </p:nvSpPr>
        <p:spPr>
          <a:xfrm>
            <a:off x="260350" y="50800"/>
            <a:ext cx="7194550" cy="787400"/>
          </a:xfrm>
        </p:spPr>
        <p:txBody>
          <a:bodyPr/>
          <a:lstStyle/>
          <a:p>
            <a:r>
              <a:rPr lang="zh-CN" altLang="en-US" dirty="0">
                <a:latin typeface="黑体" panose="02010609060101010101" pitchFamily="49" charset="-122"/>
                <a:ea typeface="黑体" panose="02010609060101010101" pitchFamily="49" charset="-122"/>
              </a:rPr>
              <a:t>拉普拉斯修正</a:t>
            </a:r>
          </a:p>
        </p:txBody>
      </p:sp>
    </p:spTree>
    <p:extLst>
      <p:ext uri="{BB962C8B-B14F-4D97-AF65-F5344CB8AC3E}">
        <p14:creationId xmlns:p14="http://schemas.microsoft.com/office/powerpoint/2010/main" val="10434883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CD28BBD4-3EC3-41A5-BAC6-A15D875AA833}"/>
              </a:ext>
            </a:extLst>
          </p:cNvPr>
          <p:cNvPicPr>
            <a:picLocks noChangeAspect="1"/>
          </p:cNvPicPr>
          <p:nvPr/>
        </p:nvPicPr>
        <p:blipFill>
          <a:blip r:embed="rId2"/>
          <a:stretch>
            <a:fillRect/>
          </a:stretch>
        </p:blipFill>
        <p:spPr>
          <a:xfrm>
            <a:off x="1455575" y="395461"/>
            <a:ext cx="6497897" cy="5844669"/>
          </a:xfrm>
          <a:prstGeom prst="rect">
            <a:avLst/>
          </a:prstGeom>
        </p:spPr>
      </p:pic>
    </p:spTree>
    <p:extLst>
      <p:ext uri="{BB962C8B-B14F-4D97-AF65-F5344CB8AC3E}">
        <p14:creationId xmlns:p14="http://schemas.microsoft.com/office/powerpoint/2010/main" val="29726056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目 录</a:t>
            </a:r>
          </a:p>
        </p:txBody>
      </p:sp>
      <p:sp>
        <p:nvSpPr>
          <p:cNvPr id="4" name="内容占位符 3"/>
          <p:cNvSpPr>
            <a:spLocks noGrp="1"/>
          </p:cNvSpPr>
          <p:nvPr>
            <p:ph idx="1"/>
          </p:nvPr>
        </p:nvSpPr>
        <p:spPr>
          <a:xfrm>
            <a:off x="260350" y="1242562"/>
            <a:ext cx="8616950" cy="3698081"/>
          </a:xfrm>
        </p:spPr>
        <p:txBody>
          <a:bodyPr>
            <a:noAutofit/>
          </a:bodyPr>
          <a:lstStyle/>
          <a:p>
            <a:pPr>
              <a:lnSpc>
                <a:spcPct val="150000"/>
              </a:lnSpc>
            </a:pPr>
            <a:r>
              <a:rPr lang="zh-CN" altLang="en-US" b="1" dirty="0">
                <a:solidFill>
                  <a:schemeClr val="bg1">
                    <a:lumMod val="85000"/>
                  </a:schemeClr>
                </a:solidFill>
                <a:latin typeface="+mn-ea"/>
                <a:ea typeface="+mn-ea"/>
                <a:cs typeface="宋体"/>
              </a:rPr>
              <a:t>贝叶斯决策论</a:t>
            </a:r>
            <a:endParaRPr lang="en-US" altLang="zh-CN" b="1" dirty="0">
              <a:solidFill>
                <a:schemeClr val="bg1">
                  <a:lumMod val="85000"/>
                </a:schemeClr>
              </a:solidFill>
              <a:latin typeface="+mn-ea"/>
              <a:ea typeface="+mn-ea"/>
              <a:cs typeface="宋体"/>
            </a:endParaRPr>
          </a:p>
          <a:p>
            <a:pPr>
              <a:lnSpc>
                <a:spcPct val="150000"/>
              </a:lnSpc>
            </a:pPr>
            <a:r>
              <a:rPr lang="zh-CN" altLang="en-US" b="1" dirty="0">
                <a:solidFill>
                  <a:schemeClr val="bg1">
                    <a:lumMod val="85000"/>
                  </a:schemeClr>
                </a:solidFill>
                <a:latin typeface="+mn-ea"/>
                <a:ea typeface="+mn-ea"/>
                <a:cs typeface="宋体"/>
              </a:rPr>
              <a:t>极大似然估计</a:t>
            </a:r>
            <a:endParaRPr lang="en-US" altLang="zh-CN" b="1" dirty="0">
              <a:solidFill>
                <a:schemeClr val="bg1">
                  <a:lumMod val="85000"/>
                </a:schemeClr>
              </a:solidFill>
              <a:latin typeface="+mn-ea"/>
              <a:ea typeface="+mn-ea"/>
              <a:cs typeface="宋体"/>
            </a:endParaRPr>
          </a:p>
          <a:p>
            <a:pPr>
              <a:lnSpc>
                <a:spcPct val="150000"/>
              </a:lnSpc>
            </a:pPr>
            <a:r>
              <a:rPr lang="zh-CN" altLang="en-US" b="1" dirty="0">
                <a:solidFill>
                  <a:schemeClr val="bg1">
                    <a:lumMod val="85000"/>
                  </a:schemeClr>
                </a:solidFill>
                <a:latin typeface="+mn-ea"/>
                <a:ea typeface="+mn-ea"/>
                <a:cs typeface="宋体"/>
              </a:rPr>
              <a:t>朴素贝叶斯分类器</a:t>
            </a:r>
            <a:endParaRPr lang="en-US" altLang="zh-CN" b="1" dirty="0">
              <a:solidFill>
                <a:schemeClr val="bg1">
                  <a:lumMod val="85000"/>
                </a:schemeClr>
              </a:solidFill>
              <a:latin typeface="+mn-ea"/>
              <a:ea typeface="+mn-ea"/>
              <a:cs typeface="宋体"/>
            </a:endParaRPr>
          </a:p>
          <a:p>
            <a:pPr>
              <a:lnSpc>
                <a:spcPct val="150000"/>
              </a:lnSpc>
            </a:pPr>
            <a:r>
              <a:rPr lang="zh-CN" altLang="en-US" b="1" dirty="0">
                <a:latin typeface="黑体" panose="02010609060101010101" pitchFamily="49" charset="-122"/>
                <a:ea typeface="黑体" panose="02010609060101010101" pitchFamily="49" charset="-122"/>
                <a:cs typeface="宋体"/>
              </a:rPr>
              <a:t>半朴素贝叶斯分类器</a:t>
            </a:r>
            <a:endParaRPr lang="en-US" altLang="zh-CN" b="1" dirty="0">
              <a:latin typeface="黑体" panose="02010609060101010101" pitchFamily="49" charset="-122"/>
              <a:ea typeface="黑体" panose="02010609060101010101" pitchFamily="49" charset="-122"/>
              <a:cs typeface="宋体"/>
            </a:endParaRPr>
          </a:p>
          <a:p>
            <a:pPr>
              <a:lnSpc>
                <a:spcPct val="150000"/>
              </a:lnSpc>
            </a:pPr>
            <a:r>
              <a:rPr lang="zh-CN" altLang="en-US" b="1" dirty="0">
                <a:solidFill>
                  <a:schemeClr val="bg1">
                    <a:lumMod val="85000"/>
                  </a:schemeClr>
                </a:solidFill>
                <a:latin typeface="+mn-ea"/>
                <a:ea typeface="+mn-ea"/>
                <a:cs typeface="宋体"/>
              </a:rPr>
              <a:t>贝叶斯网</a:t>
            </a:r>
            <a:endParaRPr lang="en-US" altLang="zh-CN" b="1" dirty="0">
              <a:solidFill>
                <a:schemeClr val="bg1">
                  <a:lumMod val="85000"/>
                </a:schemeClr>
              </a:solidFill>
              <a:latin typeface="+mn-ea"/>
              <a:ea typeface="+mn-ea"/>
              <a:cs typeface="宋体"/>
            </a:endParaRPr>
          </a:p>
          <a:p>
            <a:pPr>
              <a:lnSpc>
                <a:spcPct val="150000"/>
              </a:lnSpc>
            </a:pPr>
            <a:r>
              <a:rPr lang="en-US" altLang="zh-CN" b="1" dirty="0">
                <a:solidFill>
                  <a:schemeClr val="bg1">
                    <a:lumMod val="85000"/>
                  </a:schemeClr>
                </a:solidFill>
                <a:latin typeface="Verdana" charset="0"/>
                <a:ea typeface="Verdana" charset="0"/>
                <a:cs typeface="Verdana" charset="0"/>
              </a:rPr>
              <a:t>EM</a:t>
            </a:r>
            <a:r>
              <a:rPr lang="zh-CN" altLang="en-US" b="1" dirty="0">
                <a:solidFill>
                  <a:schemeClr val="bg1">
                    <a:lumMod val="85000"/>
                  </a:schemeClr>
                </a:solidFill>
                <a:latin typeface="+mn-ea"/>
                <a:ea typeface="+mn-ea"/>
                <a:cs typeface="宋体"/>
              </a:rPr>
              <a:t>算法</a:t>
            </a:r>
            <a:endParaRPr lang="en-US" altLang="zh-CN" b="1" dirty="0">
              <a:solidFill>
                <a:schemeClr val="bg1">
                  <a:lumMod val="85000"/>
                </a:schemeClr>
              </a:solidFill>
              <a:latin typeface="+mn-ea"/>
              <a:ea typeface="+mn-ea"/>
              <a:cs typeface="宋体"/>
            </a:endParaRPr>
          </a:p>
        </p:txBody>
      </p:sp>
    </p:spTree>
    <p:extLst>
      <p:ext uri="{BB962C8B-B14F-4D97-AF65-F5344CB8AC3E}">
        <p14:creationId xmlns:p14="http://schemas.microsoft.com/office/powerpoint/2010/main" val="387711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222" y="144739"/>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条件概率</a:t>
            </a:r>
            <a:endParaRPr altLang="zh-CN" dirty="0">
              <a:latin typeface="黑体" panose="02010609060101010101" pitchFamily="49" charset="-122"/>
              <a:ea typeface="黑体" panose="02010609060101010101" pitchFamily="49" charset="-122"/>
            </a:endParaRPr>
          </a:p>
        </p:txBody>
      </p:sp>
      <p:sp>
        <p:nvSpPr>
          <p:cNvPr id="43011" name="内容占位符 2"/>
          <p:cNvSpPr>
            <a:spLocks noGrp="1"/>
          </p:cNvSpPr>
          <p:nvPr>
            <p:ph idx="1"/>
          </p:nvPr>
        </p:nvSpPr>
        <p:spPr>
          <a:xfrm>
            <a:off x="251222" y="1392877"/>
            <a:ext cx="8533209" cy="3725465"/>
          </a:xfrm>
        </p:spPr>
        <p:txBody>
          <a:bodyPr>
            <a:normAutofit/>
          </a:bodyPr>
          <a:lstStyle/>
          <a:p>
            <a:pPr eaLnBrk="1" hangingPunct="1">
              <a:lnSpc>
                <a:spcPct val="150000"/>
              </a:lnSpc>
              <a:defRPr/>
            </a:pPr>
            <a:r>
              <a:rPr altLang="en-US" sz="2000" b="1" dirty="0">
                <a:latin typeface="黑体" panose="02010609060101010101" pitchFamily="49" charset="-122"/>
                <a:ea typeface="黑体" panose="02010609060101010101" pitchFamily="49" charset="-122"/>
              </a:rPr>
              <a:t> 条件概率</a:t>
            </a:r>
            <a:r>
              <a:rPr lang="en-US" altLang="zh-CN" sz="2000" b="1" dirty="0">
                <a:latin typeface="黑体" panose="02010609060101010101" pitchFamily="49" charset="-122"/>
                <a:ea typeface="黑体" panose="02010609060101010101" pitchFamily="49" charset="-122"/>
              </a:rPr>
              <a:t>(Conditional probability)</a:t>
            </a:r>
            <a:r>
              <a:rPr altLang="en-US" sz="2000" b="1" dirty="0">
                <a:latin typeface="黑体" panose="02010609060101010101" pitchFamily="49" charset="-122"/>
                <a:ea typeface="黑体" panose="02010609060101010101" pitchFamily="49" charset="-122"/>
              </a:rPr>
              <a:t>，就是指在事件</a:t>
            </a:r>
            <a:r>
              <a:rPr lang="en-US" altLang="zh-CN" sz="2000" b="1" dirty="0">
                <a:latin typeface="黑体" panose="02010609060101010101" pitchFamily="49" charset="-122"/>
                <a:ea typeface="黑体" panose="02010609060101010101" pitchFamily="49" charset="-122"/>
              </a:rPr>
              <a:t>B</a:t>
            </a:r>
            <a:r>
              <a:rPr altLang="en-US" sz="2000" b="1" dirty="0">
                <a:latin typeface="黑体" panose="02010609060101010101" pitchFamily="49" charset="-122"/>
                <a:ea typeface="黑体" panose="02010609060101010101" pitchFamily="49" charset="-122"/>
              </a:rPr>
              <a:t>发生的情况下，事件</a:t>
            </a:r>
            <a:r>
              <a:rPr lang="en-US" altLang="zh-CN" sz="2000" b="1" dirty="0">
                <a:latin typeface="黑体" panose="02010609060101010101" pitchFamily="49" charset="-122"/>
                <a:ea typeface="黑体" panose="02010609060101010101" pitchFamily="49" charset="-122"/>
              </a:rPr>
              <a:t>A</a:t>
            </a:r>
            <a:r>
              <a:rPr altLang="en-US" sz="2000" b="1" dirty="0">
                <a:latin typeface="黑体" panose="02010609060101010101" pitchFamily="49" charset="-122"/>
                <a:ea typeface="黑体" panose="02010609060101010101" pitchFamily="49" charset="-122"/>
              </a:rPr>
              <a:t>发生的概率，用</a:t>
            </a:r>
            <a:r>
              <a:rPr lang="en-US" altLang="zh-CN" sz="2000" b="1" dirty="0">
                <a:latin typeface="黑体" panose="02010609060101010101" pitchFamily="49" charset="-122"/>
                <a:ea typeface="黑体" panose="02010609060101010101" pitchFamily="49" charset="-122"/>
              </a:rPr>
              <a:t>P(A|B)</a:t>
            </a:r>
            <a:r>
              <a:rPr altLang="en-US" sz="2000" b="1" dirty="0">
                <a:latin typeface="黑体" panose="02010609060101010101" pitchFamily="49" charset="-122"/>
                <a:ea typeface="黑体" panose="02010609060101010101" pitchFamily="49" charset="-122"/>
              </a:rPr>
              <a:t>来表示。</a:t>
            </a:r>
            <a:endParaRPr lang="en-US" altLang="zh-CN" sz="2000" b="1" dirty="0">
              <a:latin typeface="黑体" panose="02010609060101010101" pitchFamily="49" charset="-122"/>
              <a:ea typeface="黑体" panose="02010609060101010101" pitchFamily="49" charset="-122"/>
            </a:endParaRPr>
          </a:p>
          <a:p>
            <a:pPr eaLnBrk="1" hangingPunct="1">
              <a:lnSpc>
                <a:spcPct val="150000"/>
              </a:lnSpc>
              <a:defRPr/>
            </a:pPr>
            <a:r>
              <a:rPr altLang="en-US" sz="2000" b="1" dirty="0">
                <a:latin typeface="黑体" panose="02010609060101010101" pitchFamily="49" charset="-122"/>
                <a:ea typeface="黑体" panose="02010609060101010101" pitchFamily="49" charset="-122"/>
              </a:rPr>
              <a:t>在事件</a:t>
            </a:r>
            <a:r>
              <a:rPr lang="en-US" altLang="zh-CN" sz="2000" b="1" dirty="0">
                <a:latin typeface="黑体" panose="02010609060101010101" pitchFamily="49" charset="-122"/>
                <a:ea typeface="黑体" panose="02010609060101010101" pitchFamily="49" charset="-122"/>
              </a:rPr>
              <a:t>B</a:t>
            </a:r>
            <a:r>
              <a:rPr altLang="en-US" sz="2000" b="1" dirty="0">
                <a:latin typeface="黑体" panose="02010609060101010101" pitchFamily="49" charset="-122"/>
                <a:ea typeface="黑体" panose="02010609060101010101" pitchFamily="49" charset="-122"/>
              </a:rPr>
              <a:t>发生的情况下，事件</a:t>
            </a:r>
            <a:r>
              <a:rPr lang="en-US" altLang="zh-CN" sz="2000" b="1" dirty="0">
                <a:latin typeface="黑体" panose="02010609060101010101" pitchFamily="49" charset="-122"/>
                <a:ea typeface="黑体" panose="02010609060101010101" pitchFamily="49" charset="-122"/>
              </a:rPr>
              <a:t>A</a:t>
            </a:r>
            <a:r>
              <a:rPr altLang="en-US" sz="2000" b="1" dirty="0">
                <a:latin typeface="黑体" panose="02010609060101010101" pitchFamily="49" charset="-122"/>
                <a:ea typeface="黑体" panose="02010609060101010101" pitchFamily="49" charset="-122"/>
              </a:rPr>
              <a:t>发生的</a:t>
            </a:r>
            <a:endParaRPr lang="en-US" altLang="zh-CN" sz="2000" b="1" dirty="0">
              <a:latin typeface="黑体" panose="02010609060101010101" pitchFamily="49" charset="-122"/>
              <a:ea typeface="黑体" panose="02010609060101010101" pitchFamily="49" charset="-122"/>
            </a:endParaRPr>
          </a:p>
          <a:p>
            <a:pPr marL="0" indent="0">
              <a:lnSpc>
                <a:spcPct val="150000"/>
              </a:lnSpc>
              <a:buNone/>
              <a:defRPr/>
            </a:pPr>
            <a:r>
              <a:rPr altLang="en-US" sz="2000" b="1" dirty="0">
                <a:latin typeface="黑体" panose="02010609060101010101" pitchFamily="49" charset="-122"/>
                <a:ea typeface="黑体" panose="02010609060101010101" pitchFamily="49" charset="-122"/>
              </a:rPr>
              <a:t>概率就是</a:t>
            </a:r>
            <a:r>
              <a:rPr lang="en-US" altLang="zh-CN" sz="2000" b="1" dirty="0">
                <a:latin typeface="黑体" panose="02010609060101010101" pitchFamily="49" charset="-122"/>
                <a:ea typeface="黑体" panose="02010609060101010101" pitchFamily="49" charset="-122"/>
              </a:rPr>
              <a:t>P(A∩B)</a:t>
            </a:r>
            <a:r>
              <a:rPr altLang="en-US" sz="2000" b="1" dirty="0">
                <a:latin typeface="黑体" panose="02010609060101010101" pitchFamily="49" charset="-122"/>
                <a:ea typeface="黑体" panose="02010609060101010101" pitchFamily="49" charset="-122"/>
              </a:rPr>
              <a:t>除以</a:t>
            </a:r>
            <a:r>
              <a:rPr lang="en-US" altLang="zh-CN" sz="2000" b="1" dirty="0">
                <a:latin typeface="黑体" panose="02010609060101010101" pitchFamily="49" charset="-122"/>
                <a:ea typeface="黑体" panose="02010609060101010101" pitchFamily="49" charset="-122"/>
              </a:rPr>
              <a:t>P(B)</a:t>
            </a:r>
            <a:r>
              <a:rPr altLang="en-US" sz="2000" b="1" dirty="0">
                <a:latin typeface="黑体" panose="02010609060101010101" pitchFamily="49" charset="-122"/>
                <a:ea typeface="黑体" panose="02010609060101010101" pitchFamily="49" charset="-122"/>
              </a:rPr>
              <a:t>。</a:t>
            </a:r>
            <a:endParaRPr lang="en-US" altLang="zh-CN" sz="2000" b="1" dirty="0">
              <a:latin typeface="黑体" panose="02010609060101010101" pitchFamily="49" charset="-122"/>
              <a:ea typeface="黑体" panose="02010609060101010101" pitchFamily="49" charset="-122"/>
            </a:endParaRPr>
          </a:p>
          <a:p>
            <a:pPr marL="0" indent="0">
              <a:lnSpc>
                <a:spcPct val="150000"/>
              </a:lnSpc>
              <a:buNone/>
              <a:defRPr/>
            </a:pPr>
            <a:r>
              <a:rPr lang="zh-CN" altLang="en-US" sz="2000" b="1" dirty="0">
                <a:latin typeface="黑体" panose="02010609060101010101" pitchFamily="49" charset="-122"/>
                <a:ea typeface="黑体" panose="02010609060101010101" pitchFamily="49" charset="-122"/>
              </a:rPr>
              <a:t>即 </a:t>
            </a:r>
            <a:r>
              <a:rPr lang="en-US" altLang="zh-CN" sz="2000" b="1" dirty="0">
                <a:latin typeface="黑体" panose="02010609060101010101" pitchFamily="49" charset="-122"/>
                <a:ea typeface="黑体" panose="02010609060101010101" pitchFamily="49" charset="-122"/>
              </a:rPr>
              <a:t>P(A|B)= P(A∩B)/P(B)</a:t>
            </a:r>
          </a:p>
        </p:txBody>
      </p:sp>
      <p:pic>
        <p:nvPicPr>
          <p:cNvPr id="20484" name="图片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25527" y="3114571"/>
            <a:ext cx="4558904"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81534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Verdana" charset="0"/>
                <a:ea typeface="Verdana" charset="0"/>
                <a:cs typeface="Verdana" charset="0"/>
              </a:rPr>
              <a:t>半朴素贝叶斯分类器</a:t>
            </a:r>
            <a:endParaRPr lang="zh-CN" altLang="en-US" dirty="0">
              <a:latin typeface="+mj-ea"/>
              <a:ea typeface="+mj-ea"/>
            </a:endParaRPr>
          </a:p>
        </p:txBody>
      </p:sp>
      <p:sp>
        <p:nvSpPr>
          <p:cNvPr id="2" name="内容占位符 1"/>
          <p:cNvSpPr>
            <a:spLocks noGrp="1"/>
          </p:cNvSpPr>
          <p:nvPr>
            <p:ph sz="quarter" idx="14"/>
          </p:nvPr>
        </p:nvSpPr>
        <p:spPr>
          <a:xfrm>
            <a:off x="173851" y="1040891"/>
            <a:ext cx="8970149" cy="5174557"/>
          </a:xfrm>
        </p:spPr>
        <p:txBody>
          <a:bodyPr>
            <a:normAutofit/>
          </a:bodyPr>
          <a:lstStyle/>
          <a:p>
            <a:r>
              <a:rPr lang="zh-CN" altLang="en-US" b="1" dirty="0">
                <a:latin typeface="黑体" panose="02010609060101010101" pitchFamily="49" charset="-122"/>
                <a:ea typeface="黑体" panose="02010609060101010101" pitchFamily="49" charset="-122"/>
              </a:rPr>
              <a:t>为了降低贝叶斯公式中估计后验概率的困难，朴素贝叶斯分类器采用的属性条件独立性假设；对属性条件独立假设进行一定程度的放松，由此产生了一类称为“半朴素贝叶斯分类器”</a:t>
            </a:r>
            <a:r>
              <a:rPr lang="en-US" altLang="zh-CN" b="1" dirty="0">
                <a:latin typeface="黑体" panose="02010609060101010101" pitchFamily="49" charset="-122"/>
                <a:ea typeface="黑体" panose="02010609060101010101" pitchFamily="49" charset="-122"/>
              </a:rPr>
              <a:t> (</a:t>
            </a:r>
            <a:r>
              <a:rPr lang="en-US" altLang="zh-CN" b="1" dirty="0">
                <a:latin typeface="黑体" panose="02010609060101010101" pitchFamily="49" charset="-122"/>
                <a:ea typeface="黑体" panose="02010609060101010101" pitchFamily="49" charset="-122"/>
                <a:cs typeface="Verdana" charset="0"/>
              </a:rPr>
              <a:t>semi-naïve Bayes classifiers</a:t>
            </a:r>
            <a:r>
              <a:rPr lang="en-US" altLang="zh-CN" b="1" dirty="0">
                <a:latin typeface="黑体" panose="02010609060101010101" pitchFamily="49" charset="-122"/>
                <a:ea typeface="黑体" panose="02010609060101010101" pitchFamily="49" charset="-122"/>
              </a:rPr>
              <a:t>)</a:t>
            </a:r>
            <a:endParaRPr lang="zh-CN" altLang="en-US" b="1" dirty="0">
              <a:latin typeface="黑体" panose="02010609060101010101" pitchFamily="49" charset="-122"/>
              <a:ea typeface="黑体" panose="02010609060101010101" pitchFamily="49" charset="-122"/>
            </a:endParaRPr>
          </a:p>
          <a:p>
            <a:pPr lvl="1"/>
            <a:endParaRPr lang="en-US" altLang="zh-CN" dirty="0"/>
          </a:p>
          <a:p>
            <a:endParaRPr lang="en-US" altLang="zh-CN" dirty="0"/>
          </a:p>
        </p:txBody>
      </p:sp>
    </p:spTree>
    <p:extLst>
      <p:ext uri="{BB962C8B-B14F-4D97-AF65-F5344CB8AC3E}">
        <p14:creationId xmlns:p14="http://schemas.microsoft.com/office/powerpoint/2010/main" val="3502169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cs typeface="Verdana" charset="0"/>
              </a:rPr>
              <a:t>半朴素贝叶斯分类器</a:t>
            </a:r>
            <a:endParaRPr lang="zh-CN" altLang="en-US" dirty="0">
              <a:latin typeface="黑体" panose="02010609060101010101" pitchFamily="49" charset="-122"/>
              <a:ea typeface="黑体" panose="02010609060101010101" pitchFamily="49" charset="-122"/>
            </a:endParaRPr>
          </a:p>
        </p:txBody>
      </p:sp>
      <p:sp>
        <p:nvSpPr>
          <p:cNvPr id="2" name="内容占位符 1"/>
          <p:cNvSpPr>
            <a:spLocks noGrp="1"/>
          </p:cNvSpPr>
          <p:nvPr>
            <p:ph sz="quarter" idx="14"/>
          </p:nvPr>
        </p:nvSpPr>
        <p:spPr>
          <a:xfrm>
            <a:off x="173851" y="1040891"/>
            <a:ext cx="8970149" cy="5174557"/>
          </a:xfrm>
        </p:spPr>
        <p:txBody>
          <a:bodyPr>
            <a:normAutofit fontScale="92500"/>
          </a:bodyPr>
          <a:lstStyle/>
          <a:p>
            <a:pPr>
              <a:lnSpc>
                <a:spcPct val="110000"/>
              </a:lnSpc>
            </a:pPr>
            <a:r>
              <a:rPr lang="zh-CN" altLang="en-US" b="1" dirty="0">
                <a:latin typeface="黑体" panose="02010609060101010101" pitchFamily="49" charset="-122"/>
                <a:ea typeface="黑体" panose="02010609060101010101" pitchFamily="49" charset="-122"/>
              </a:rPr>
              <a:t>为了降低贝叶斯公式中估计后验概率的困难，朴素贝叶斯分类器采用的属性条件独立性假设；对属性条件独立假设进行一定程度的放松，由此产生了一类称为“半朴素贝叶斯分类器”</a:t>
            </a:r>
            <a:r>
              <a:rPr lang="en-US" altLang="zh-CN" b="1" dirty="0">
                <a:latin typeface="黑体" panose="02010609060101010101" pitchFamily="49" charset="-122"/>
                <a:ea typeface="黑体" panose="02010609060101010101" pitchFamily="49" charset="-122"/>
              </a:rPr>
              <a:t> (</a:t>
            </a:r>
            <a:r>
              <a:rPr lang="en-US" altLang="zh-CN" b="1" dirty="0">
                <a:latin typeface="黑体" panose="02010609060101010101" pitchFamily="49" charset="-122"/>
                <a:ea typeface="黑体" panose="02010609060101010101" pitchFamily="49" charset="-122"/>
                <a:cs typeface="Verdana" charset="0"/>
              </a:rPr>
              <a:t>semi-naïve Bayes classifiers</a:t>
            </a:r>
            <a:r>
              <a:rPr lang="en-US" altLang="zh-CN" b="1" dirty="0">
                <a:latin typeface="黑体" panose="02010609060101010101" pitchFamily="49" charset="-122"/>
                <a:ea typeface="黑体" panose="02010609060101010101" pitchFamily="49" charset="-122"/>
              </a:rPr>
              <a:t>)</a:t>
            </a:r>
            <a:endParaRPr lang="zh-CN" altLang="en-US" b="1" dirty="0">
              <a:latin typeface="黑体" panose="02010609060101010101" pitchFamily="49" charset="-122"/>
              <a:ea typeface="黑体" panose="02010609060101010101" pitchFamily="49" charset="-122"/>
            </a:endParaRPr>
          </a:p>
          <a:p>
            <a:pPr>
              <a:lnSpc>
                <a:spcPct val="110000"/>
              </a:lnSpc>
            </a:pPr>
            <a:r>
              <a:rPr lang="zh-CN" altLang="en-US" b="1" dirty="0">
                <a:latin typeface="黑体" panose="02010609060101010101" pitchFamily="49" charset="-122"/>
                <a:ea typeface="黑体" panose="02010609060101010101" pitchFamily="49" charset="-122"/>
              </a:rPr>
              <a:t>半朴素贝叶斯分类器最常用的一种策略：“独依赖估计”</a:t>
            </a:r>
            <a:r>
              <a:rPr lang="en-US" altLang="zh-CN" b="1" dirty="0">
                <a:latin typeface="黑体" panose="02010609060101010101" pitchFamily="49" charset="-122"/>
                <a:ea typeface="黑体" panose="02010609060101010101" pitchFamily="49" charset="-122"/>
              </a:rPr>
              <a:t>(One-Dependent Estimator,</a:t>
            </a:r>
            <a:r>
              <a:rPr lang="zh-CN" altLang="en-US" b="1" dirty="0">
                <a:latin typeface="黑体" panose="02010609060101010101" pitchFamily="49" charset="-122"/>
                <a:ea typeface="黑体" panose="02010609060101010101" pitchFamily="49" charset="-122"/>
              </a:rPr>
              <a:t>简称</a:t>
            </a:r>
            <a:r>
              <a:rPr lang="en-US" altLang="zh-CN" b="1" dirty="0">
                <a:latin typeface="黑体" panose="02010609060101010101" pitchFamily="49" charset="-122"/>
                <a:ea typeface="黑体" panose="02010609060101010101" pitchFamily="49" charset="-122"/>
              </a:rPr>
              <a:t>ODE)</a:t>
            </a:r>
            <a:r>
              <a:rPr lang="zh-CN" altLang="en-US" b="1" dirty="0">
                <a:latin typeface="黑体" panose="02010609060101010101" pitchFamily="49" charset="-122"/>
                <a:ea typeface="黑体" panose="02010609060101010101" pitchFamily="49" charset="-122"/>
              </a:rPr>
              <a:t>，</a:t>
            </a:r>
            <a:r>
              <a:rPr lang="zh-CN" altLang="en-US" b="1" dirty="0">
                <a:solidFill>
                  <a:srgbClr val="FF0000"/>
                </a:solidFill>
                <a:latin typeface="黑体" panose="02010609060101010101" pitchFamily="49" charset="-122"/>
                <a:ea typeface="黑体" panose="02010609060101010101" pitchFamily="49" charset="-122"/>
              </a:rPr>
              <a:t>假设每个属性在类别之外最多仅依赖一个其他属性</a:t>
            </a:r>
            <a:r>
              <a:rPr lang="zh-CN" altLang="en-US" b="1" dirty="0">
                <a:latin typeface="黑体" panose="02010609060101010101" pitchFamily="49" charset="-122"/>
                <a:ea typeface="黑体" panose="02010609060101010101" pitchFamily="49" charset="-122"/>
              </a:rPr>
              <a:t>，即</a:t>
            </a:r>
          </a:p>
          <a:p>
            <a:pPr>
              <a:lnSpc>
                <a:spcPct val="110000"/>
              </a:lnSpc>
            </a:pPr>
            <a:endParaRPr lang="zh-CN" altLang="en-US" b="1" dirty="0">
              <a:latin typeface="黑体" panose="02010609060101010101" pitchFamily="49" charset="-122"/>
              <a:ea typeface="黑体" panose="02010609060101010101" pitchFamily="49" charset="-122"/>
            </a:endParaRPr>
          </a:p>
          <a:p>
            <a:pPr>
              <a:lnSpc>
                <a:spcPct val="110000"/>
              </a:lnSpc>
            </a:pPr>
            <a:endParaRPr lang="zh-CN" altLang="en-US" b="1" dirty="0">
              <a:latin typeface="黑体" panose="02010609060101010101" pitchFamily="49" charset="-122"/>
              <a:ea typeface="黑体" panose="02010609060101010101" pitchFamily="49" charset="-122"/>
            </a:endParaRPr>
          </a:p>
          <a:p>
            <a:pPr lvl="1">
              <a:lnSpc>
                <a:spcPct val="110000"/>
              </a:lnSpc>
            </a:pPr>
            <a:endParaRPr lang="zh-CN" altLang="en-US" b="1" dirty="0">
              <a:latin typeface="黑体" panose="02010609060101010101" pitchFamily="49" charset="-122"/>
              <a:ea typeface="黑体" panose="02010609060101010101" pitchFamily="49" charset="-122"/>
            </a:endParaRPr>
          </a:p>
          <a:p>
            <a:pPr lvl="1">
              <a:lnSpc>
                <a:spcPct val="110000"/>
              </a:lnSpc>
            </a:pPr>
            <a:r>
              <a:rPr lang="zh-CN" altLang="en-US" b="1" dirty="0">
                <a:latin typeface="黑体" panose="02010609060101010101" pitchFamily="49" charset="-122"/>
                <a:ea typeface="黑体" panose="02010609060101010101" pitchFamily="49" charset="-122"/>
              </a:rPr>
              <a:t>其中     为属性    所依赖的属性，称为    的父属性</a:t>
            </a:r>
            <a:endParaRPr lang="en-US" altLang="zh-CN" b="1" dirty="0">
              <a:latin typeface="黑体" panose="02010609060101010101" pitchFamily="49" charset="-122"/>
              <a:ea typeface="黑体" panose="02010609060101010101" pitchFamily="49" charset="-122"/>
            </a:endParaRPr>
          </a:p>
          <a:p>
            <a:pPr lvl="1">
              <a:lnSpc>
                <a:spcPct val="110000"/>
              </a:lnSpc>
            </a:pPr>
            <a:endParaRPr lang="zh-CN" altLang="en-US" b="1" dirty="0">
              <a:latin typeface="黑体" panose="02010609060101010101" pitchFamily="49" charset="-122"/>
              <a:ea typeface="黑体" panose="02010609060101010101" pitchFamily="49" charset="-122"/>
            </a:endParaRPr>
          </a:p>
          <a:p>
            <a:pPr>
              <a:lnSpc>
                <a:spcPct val="110000"/>
              </a:lnSpc>
            </a:pPr>
            <a:r>
              <a:rPr lang="zh-CN" altLang="en-US" b="1" dirty="0">
                <a:latin typeface="黑体" panose="02010609060101010101" pitchFamily="49" charset="-122"/>
                <a:ea typeface="黑体" panose="02010609060101010101" pitchFamily="49" charset="-122"/>
              </a:rPr>
              <a:t>对每个属性   ，若其父属性    已知，则可估计概率值             ，于是问题的关键转化为如何确定每个属性的父属性</a:t>
            </a:r>
            <a:endParaRPr lang="en-US" altLang="zh-CN" b="1" dirty="0">
              <a:latin typeface="黑体" panose="02010609060101010101" pitchFamily="49" charset="-122"/>
              <a:ea typeface="黑体" panose="02010609060101010101" pitchFamily="49" charset="-122"/>
            </a:endParaRPr>
          </a:p>
          <a:p>
            <a:pPr lvl="1"/>
            <a:endParaRPr lang="en-US" altLang="zh-CN" dirty="0"/>
          </a:p>
          <a:p>
            <a:endParaRPr lang="en-US" altLang="zh-CN" dirty="0"/>
          </a:p>
        </p:txBody>
      </p:sp>
      <p:graphicFrame>
        <p:nvGraphicFramePr>
          <p:cNvPr id="12" name="对象 11"/>
          <p:cNvGraphicFramePr>
            <a:graphicFrameLocks noChangeAspect="1"/>
          </p:cNvGraphicFramePr>
          <p:nvPr/>
        </p:nvGraphicFramePr>
        <p:xfrm>
          <a:off x="2504123" y="3520558"/>
          <a:ext cx="3843337" cy="857740"/>
        </p:xfrm>
        <a:graphic>
          <a:graphicData uri="http://schemas.openxmlformats.org/presentationml/2006/ole">
            <mc:AlternateContent xmlns:mc="http://schemas.openxmlformats.org/markup-compatibility/2006">
              <mc:Choice xmlns:v="urn:schemas-microsoft-com:vml" Requires="v">
                <p:oleObj spid="_x0000_s71785" name="Formula" r:id="rId3" imgW="2054880" imgH="463680" progId="Equation.Ribbit">
                  <p:embed/>
                </p:oleObj>
              </mc:Choice>
              <mc:Fallback>
                <p:oleObj name="Formula" r:id="rId3" imgW="2054880" imgH="463680" progId="Equation.Ribbit">
                  <p:embed/>
                  <p:pic>
                    <p:nvPicPr>
                      <p:cNvPr id="0" name=""/>
                      <p:cNvPicPr/>
                      <p:nvPr/>
                    </p:nvPicPr>
                    <p:blipFill>
                      <a:blip r:embed="rId4"/>
                      <a:stretch>
                        <a:fillRect/>
                      </a:stretch>
                    </p:blipFill>
                    <p:spPr>
                      <a:xfrm>
                        <a:off x="2504123" y="3520558"/>
                        <a:ext cx="3843337" cy="857740"/>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1545908" y="4627415"/>
          <a:ext cx="379412" cy="220663"/>
        </p:xfrm>
        <a:graphic>
          <a:graphicData uri="http://schemas.openxmlformats.org/presentationml/2006/ole">
            <mc:AlternateContent xmlns:mc="http://schemas.openxmlformats.org/markup-compatibility/2006">
              <mc:Choice xmlns:v="urn:schemas-microsoft-com:vml" Requires="v">
                <p:oleObj spid="_x0000_s71786" name="Formula" r:id="rId5" imgW="203400" imgH="118440" progId="Equation.Ribbit">
                  <p:embed/>
                </p:oleObj>
              </mc:Choice>
              <mc:Fallback>
                <p:oleObj name="Formula" r:id="rId5" imgW="203400" imgH="118440" progId="Equation.Ribbit">
                  <p:embed/>
                  <p:pic>
                    <p:nvPicPr>
                      <p:cNvPr id="0" name=""/>
                      <p:cNvPicPr/>
                      <p:nvPr/>
                    </p:nvPicPr>
                    <p:blipFill>
                      <a:blip r:embed="rId6"/>
                      <a:stretch>
                        <a:fillRect/>
                      </a:stretch>
                    </p:blipFill>
                    <p:spPr>
                      <a:xfrm>
                        <a:off x="1545908" y="4627415"/>
                        <a:ext cx="379412" cy="220663"/>
                      </a:xfrm>
                      <a:prstGeom prst="rect">
                        <a:avLst/>
                      </a:prstGeom>
                    </p:spPr>
                  </p:pic>
                </p:oleObj>
              </mc:Fallback>
            </mc:AlternateContent>
          </a:graphicData>
        </a:graphic>
      </p:graphicFrame>
      <p:graphicFrame>
        <p:nvGraphicFramePr>
          <p:cNvPr id="14" name="对象 13"/>
          <p:cNvGraphicFramePr>
            <a:graphicFrameLocks noChangeAspect="1"/>
          </p:cNvGraphicFramePr>
          <p:nvPr/>
        </p:nvGraphicFramePr>
        <p:xfrm>
          <a:off x="2860345" y="4622449"/>
          <a:ext cx="251156" cy="234300"/>
        </p:xfrm>
        <a:graphic>
          <a:graphicData uri="http://schemas.openxmlformats.org/presentationml/2006/ole">
            <mc:AlternateContent xmlns:mc="http://schemas.openxmlformats.org/markup-compatibility/2006">
              <mc:Choice xmlns:v="urn:schemas-microsoft-com:vml" Requires="v">
                <p:oleObj spid="_x0000_s71787" name="Formula" r:id="rId7" imgW="127080" imgH="119520" progId="Equation.Ribbit">
                  <p:embed/>
                </p:oleObj>
              </mc:Choice>
              <mc:Fallback>
                <p:oleObj name="Formula" r:id="rId7" imgW="127080" imgH="119520" progId="Equation.Ribbit">
                  <p:embed/>
                  <p:pic>
                    <p:nvPicPr>
                      <p:cNvPr id="0" name=""/>
                      <p:cNvPicPr/>
                      <p:nvPr/>
                    </p:nvPicPr>
                    <p:blipFill>
                      <a:blip r:embed="rId8"/>
                      <a:stretch>
                        <a:fillRect/>
                      </a:stretch>
                    </p:blipFill>
                    <p:spPr>
                      <a:xfrm>
                        <a:off x="2860345" y="4622449"/>
                        <a:ext cx="251156" cy="234300"/>
                      </a:xfrm>
                      <a:prstGeom prst="rect">
                        <a:avLst/>
                      </a:prstGeom>
                    </p:spPr>
                  </p:pic>
                </p:oleObj>
              </mc:Fallback>
            </mc:AlternateContent>
          </a:graphicData>
        </a:graphic>
      </p:graphicFrame>
      <p:graphicFrame>
        <p:nvGraphicFramePr>
          <p:cNvPr id="15" name="对象 14"/>
          <p:cNvGraphicFramePr>
            <a:graphicFrameLocks noChangeAspect="1"/>
          </p:cNvGraphicFramePr>
          <p:nvPr/>
        </p:nvGraphicFramePr>
        <p:xfrm>
          <a:off x="5576075" y="4636087"/>
          <a:ext cx="236537" cy="220662"/>
        </p:xfrm>
        <a:graphic>
          <a:graphicData uri="http://schemas.openxmlformats.org/presentationml/2006/ole">
            <mc:AlternateContent xmlns:mc="http://schemas.openxmlformats.org/markup-compatibility/2006">
              <mc:Choice xmlns:v="urn:schemas-microsoft-com:vml" Requires="v">
                <p:oleObj spid="_x0000_s71788" name="Formula" r:id="rId9" imgW="127080" imgH="119520" progId="Equation.Ribbit">
                  <p:embed/>
                </p:oleObj>
              </mc:Choice>
              <mc:Fallback>
                <p:oleObj name="Formula" r:id="rId9" imgW="127080" imgH="119520" progId="Equation.Ribbit">
                  <p:embed/>
                  <p:pic>
                    <p:nvPicPr>
                      <p:cNvPr id="0" name=""/>
                      <p:cNvPicPr/>
                      <p:nvPr/>
                    </p:nvPicPr>
                    <p:blipFill>
                      <a:blip r:embed="rId8"/>
                      <a:stretch>
                        <a:fillRect/>
                      </a:stretch>
                    </p:blipFill>
                    <p:spPr>
                      <a:xfrm>
                        <a:off x="5576075" y="4636087"/>
                        <a:ext cx="236537" cy="220662"/>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698296787"/>
              </p:ext>
            </p:extLst>
          </p:nvPr>
        </p:nvGraphicFramePr>
        <p:xfrm>
          <a:off x="1981876" y="5473723"/>
          <a:ext cx="280048" cy="261253"/>
        </p:xfrm>
        <a:graphic>
          <a:graphicData uri="http://schemas.openxmlformats.org/presentationml/2006/ole">
            <mc:AlternateContent xmlns:mc="http://schemas.openxmlformats.org/markup-compatibility/2006">
              <mc:Choice xmlns:v="urn:schemas-microsoft-com:vml" Requires="v">
                <p:oleObj spid="_x0000_s71789" name="Formula" r:id="rId10" imgW="127080" imgH="119520" progId="Equation.Ribbit">
                  <p:embed/>
                </p:oleObj>
              </mc:Choice>
              <mc:Fallback>
                <p:oleObj name="Formula" r:id="rId10" imgW="127080" imgH="119520" progId="Equation.Ribbit">
                  <p:embed/>
                  <p:pic>
                    <p:nvPicPr>
                      <p:cNvPr id="0" name=""/>
                      <p:cNvPicPr/>
                      <p:nvPr/>
                    </p:nvPicPr>
                    <p:blipFill>
                      <a:blip r:embed="rId8"/>
                      <a:stretch>
                        <a:fillRect/>
                      </a:stretch>
                    </p:blipFill>
                    <p:spPr>
                      <a:xfrm>
                        <a:off x="1981876" y="5473723"/>
                        <a:ext cx="280048" cy="261253"/>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707657812"/>
              </p:ext>
            </p:extLst>
          </p:nvPr>
        </p:nvGraphicFramePr>
        <p:xfrm>
          <a:off x="3900101" y="5473723"/>
          <a:ext cx="379412" cy="220663"/>
        </p:xfrm>
        <a:graphic>
          <a:graphicData uri="http://schemas.openxmlformats.org/presentationml/2006/ole">
            <mc:AlternateContent xmlns:mc="http://schemas.openxmlformats.org/markup-compatibility/2006">
              <mc:Choice xmlns:v="urn:schemas-microsoft-com:vml" Requires="v">
                <p:oleObj spid="_x0000_s71790" name="Formula" r:id="rId11" imgW="203400" imgH="118440" progId="Equation.Ribbit">
                  <p:embed/>
                </p:oleObj>
              </mc:Choice>
              <mc:Fallback>
                <p:oleObj name="Formula" r:id="rId11" imgW="203400" imgH="118440" progId="Equation.Ribbit">
                  <p:embed/>
                  <p:pic>
                    <p:nvPicPr>
                      <p:cNvPr id="0" name=""/>
                      <p:cNvPicPr/>
                      <p:nvPr/>
                    </p:nvPicPr>
                    <p:blipFill>
                      <a:blip r:embed="rId6"/>
                      <a:stretch>
                        <a:fillRect/>
                      </a:stretch>
                    </p:blipFill>
                    <p:spPr>
                      <a:xfrm>
                        <a:off x="3900101" y="5473723"/>
                        <a:ext cx="379412" cy="220663"/>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3658055747"/>
              </p:ext>
            </p:extLst>
          </p:nvPr>
        </p:nvGraphicFramePr>
        <p:xfrm>
          <a:off x="6918616" y="5419747"/>
          <a:ext cx="1501775" cy="328613"/>
        </p:xfrm>
        <a:graphic>
          <a:graphicData uri="http://schemas.openxmlformats.org/presentationml/2006/ole">
            <mc:AlternateContent xmlns:mc="http://schemas.openxmlformats.org/markup-compatibility/2006">
              <mc:Choice xmlns:v="urn:schemas-microsoft-com:vml" Requires="v">
                <p:oleObj spid="_x0000_s71791" name="Formula" r:id="rId12" imgW="805320" imgH="177840" progId="Equation.Ribbit">
                  <p:embed/>
                </p:oleObj>
              </mc:Choice>
              <mc:Fallback>
                <p:oleObj name="Formula" r:id="rId12" imgW="805320" imgH="177840" progId="Equation.Ribbit">
                  <p:embed/>
                  <p:pic>
                    <p:nvPicPr>
                      <p:cNvPr id="0" name=""/>
                      <p:cNvPicPr/>
                      <p:nvPr/>
                    </p:nvPicPr>
                    <p:blipFill>
                      <a:blip r:embed="rId13"/>
                      <a:stretch>
                        <a:fillRect/>
                      </a:stretch>
                    </p:blipFill>
                    <p:spPr>
                      <a:xfrm>
                        <a:off x="6918616" y="5419747"/>
                        <a:ext cx="1501775" cy="328613"/>
                      </a:xfrm>
                      <a:prstGeom prst="rect">
                        <a:avLst/>
                      </a:prstGeom>
                    </p:spPr>
                  </p:pic>
                </p:oleObj>
              </mc:Fallback>
            </mc:AlternateContent>
          </a:graphicData>
        </a:graphic>
      </p:graphicFrame>
    </p:spTree>
    <p:extLst>
      <p:ext uri="{BB962C8B-B14F-4D97-AF65-F5344CB8AC3E}">
        <p14:creationId xmlns:p14="http://schemas.microsoft.com/office/powerpoint/2010/main" val="37725107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黑体" panose="02010609060101010101" pitchFamily="49" charset="-122"/>
                <a:ea typeface="黑体" panose="02010609060101010101" pitchFamily="49" charset="-122"/>
                <a:cs typeface="Verdana" charset="0"/>
              </a:rPr>
              <a:t>SPODE</a:t>
            </a:r>
            <a:endParaRPr lang="zh-CN" altLang="en-US" dirty="0">
              <a:latin typeface="黑体" panose="02010609060101010101" pitchFamily="49" charset="-122"/>
              <a:ea typeface="黑体" panose="02010609060101010101" pitchFamily="49" charset="-122"/>
              <a:cs typeface="Verdana" charset="0"/>
            </a:endParaRPr>
          </a:p>
        </p:txBody>
      </p:sp>
      <p:sp>
        <p:nvSpPr>
          <p:cNvPr id="2" name="内容占位符 1"/>
          <p:cNvSpPr>
            <a:spLocks noGrp="1"/>
          </p:cNvSpPr>
          <p:nvPr>
            <p:ph sz="quarter" idx="14"/>
          </p:nvPr>
        </p:nvSpPr>
        <p:spPr>
          <a:xfrm>
            <a:off x="173851" y="1040891"/>
            <a:ext cx="8723013" cy="5174557"/>
          </a:xfrm>
        </p:spPr>
        <p:txBody>
          <a:bodyPr>
            <a:normAutofit/>
          </a:bodyPr>
          <a:lstStyle/>
          <a:p>
            <a:pPr marL="228600" lvl="1">
              <a:spcBef>
                <a:spcPts val="1000"/>
              </a:spcBef>
              <a:buSzPct val="120000"/>
              <a:buFont typeface="Wingdings" panose="05000000000000000000" pitchFamily="2" charset="2"/>
              <a:buChar char="p"/>
            </a:pPr>
            <a:r>
              <a:rPr lang="zh-CN" altLang="en-US" sz="2200" b="1" dirty="0">
                <a:latin typeface="黑体" panose="02010609060101010101" pitchFamily="49" charset="-122"/>
                <a:ea typeface="黑体" panose="02010609060101010101" pitchFamily="49" charset="-122"/>
                <a:cs typeface="Times"/>
              </a:rPr>
              <a:t>最直接的做法是假设所有属性都依赖于同一属性，称为“超父” </a:t>
            </a:r>
            <a:r>
              <a:rPr lang="en-US" altLang="zh-CN" sz="2200" b="1" dirty="0">
                <a:latin typeface="黑体" panose="02010609060101010101" pitchFamily="49" charset="-122"/>
                <a:ea typeface="黑体" panose="02010609060101010101" pitchFamily="49" charset="-122"/>
                <a:cs typeface="Times"/>
              </a:rPr>
              <a:t>(super-</a:t>
            </a:r>
            <a:r>
              <a:rPr lang="en-US" altLang="zh-CN" sz="2200" b="1" dirty="0" err="1">
                <a:latin typeface="黑体" panose="02010609060101010101" pitchFamily="49" charset="-122"/>
                <a:ea typeface="黑体" panose="02010609060101010101" pitchFamily="49" charset="-122"/>
                <a:cs typeface="Times"/>
              </a:rPr>
              <a:t>parenet</a:t>
            </a:r>
            <a:r>
              <a:rPr lang="en-US" altLang="zh-CN" sz="2200" b="1" dirty="0">
                <a:latin typeface="黑体" panose="02010609060101010101" pitchFamily="49" charset="-122"/>
                <a:ea typeface="黑体" panose="02010609060101010101" pitchFamily="49" charset="-122"/>
                <a:cs typeface="Times"/>
              </a:rPr>
              <a:t>)</a:t>
            </a:r>
            <a:r>
              <a:rPr lang="zh-CN" altLang="en-US" sz="2200" b="1" dirty="0">
                <a:latin typeface="黑体" panose="02010609060101010101" pitchFamily="49" charset="-122"/>
                <a:ea typeface="黑体" panose="02010609060101010101" pitchFamily="49" charset="-122"/>
                <a:cs typeface="Times"/>
              </a:rPr>
              <a:t>，然后通过交叉验证等模型选择方法来确定超父属性，由此形成了</a:t>
            </a:r>
            <a:r>
              <a:rPr lang="en-US" altLang="zh-CN" sz="2200" b="1" dirty="0">
                <a:latin typeface="黑体" panose="02010609060101010101" pitchFamily="49" charset="-122"/>
                <a:ea typeface="黑体" panose="02010609060101010101" pitchFamily="49" charset="-122"/>
                <a:cs typeface="Times"/>
              </a:rPr>
              <a:t>SPODE</a:t>
            </a:r>
            <a:r>
              <a:rPr lang="zh-CN" altLang="en-US" sz="2200" b="1" dirty="0">
                <a:latin typeface="黑体" panose="02010609060101010101" pitchFamily="49" charset="-122"/>
                <a:ea typeface="黑体" panose="02010609060101010101" pitchFamily="49" charset="-122"/>
                <a:cs typeface="Times"/>
              </a:rPr>
              <a:t> </a:t>
            </a:r>
            <a:r>
              <a:rPr lang="en-US" altLang="zh-CN" sz="2200" b="1" dirty="0">
                <a:latin typeface="黑体" panose="02010609060101010101" pitchFamily="49" charset="-122"/>
                <a:ea typeface="黑体" panose="02010609060101010101" pitchFamily="49" charset="-122"/>
                <a:cs typeface="Times"/>
              </a:rPr>
              <a:t>(Super-Parent ODE)</a:t>
            </a:r>
            <a:r>
              <a:rPr lang="zh-CN" altLang="en-US" sz="2200" b="1" dirty="0">
                <a:latin typeface="黑体" panose="02010609060101010101" pitchFamily="49" charset="-122"/>
                <a:ea typeface="黑体" panose="02010609060101010101" pitchFamily="49" charset="-122"/>
                <a:cs typeface="Times"/>
              </a:rPr>
              <a:t>方法。</a:t>
            </a:r>
          </a:p>
          <a:p>
            <a:pPr marL="685800" lvl="2">
              <a:spcBef>
                <a:spcPts val="1000"/>
              </a:spcBef>
              <a:buSzPct val="120000"/>
              <a:buFont typeface="Wingdings" panose="05000000000000000000" pitchFamily="2" charset="2"/>
              <a:buChar char="p"/>
            </a:pPr>
            <a:endParaRPr lang="zh-CN" altLang="en-US" dirty="0">
              <a:latin typeface="+mn-ea"/>
              <a:ea typeface="+mn-ea"/>
              <a:cs typeface="Times"/>
            </a:endParaRPr>
          </a:p>
          <a:p>
            <a:pPr marL="685800" lvl="2">
              <a:spcBef>
                <a:spcPts val="1000"/>
              </a:spcBef>
              <a:buSzPct val="120000"/>
              <a:buFont typeface="Wingdings" panose="05000000000000000000" pitchFamily="2" charset="2"/>
              <a:buChar char="p"/>
            </a:pPr>
            <a:endParaRPr lang="zh-CN" altLang="en-US" dirty="0">
              <a:latin typeface="+mn-ea"/>
              <a:ea typeface="+mn-ea"/>
              <a:cs typeface="Times"/>
            </a:endParaRPr>
          </a:p>
          <a:p>
            <a:pPr marL="685800" lvl="2">
              <a:spcBef>
                <a:spcPts val="1000"/>
              </a:spcBef>
              <a:buSzPct val="120000"/>
              <a:buFont typeface="Wingdings" panose="05000000000000000000" pitchFamily="2" charset="2"/>
              <a:buChar char="p"/>
            </a:pPr>
            <a:endParaRPr lang="zh-CN" altLang="en-US" dirty="0">
              <a:latin typeface="+mn-ea"/>
              <a:ea typeface="+mn-ea"/>
              <a:cs typeface="Times"/>
            </a:endParaRPr>
          </a:p>
          <a:p>
            <a:pPr marL="685800" lvl="2">
              <a:spcBef>
                <a:spcPts val="1000"/>
              </a:spcBef>
              <a:buSzPct val="120000"/>
              <a:buFont typeface="Wingdings" panose="05000000000000000000" pitchFamily="2" charset="2"/>
              <a:buChar char="p"/>
            </a:pPr>
            <a:endParaRPr lang="zh-CN" altLang="en-US" dirty="0">
              <a:latin typeface="+mn-ea"/>
              <a:ea typeface="+mn-ea"/>
              <a:cs typeface="Times"/>
            </a:endParaRPr>
          </a:p>
          <a:p>
            <a:pPr marL="685800" lvl="2">
              <a:spcBef>
                <a:spcPts val="1000"/>
              </a:spcBef>
              <a:buSzPct val="120000"/>
              <a:buFont typeface="Wingdings" panose="05000000000000000000" pitchFamily="2" charset="2"/>
              <a:buChar char="p"/>
            </a:pPr>
            <a:endParaRPr lang="zh-CN" altLang="en-US" dirty="0">
              <a:latin typeface="+mn-ea"/>
              <a:ea typeface="+mn-ea"/>
              <a:cs typeface="Times"/>
            </a:endParaRPr>
          </a:p>
          <a:p>
            <a:pPr marL="685800" lvl="2">
              <a:spcBef>
                <a:spcPts val="1000"/>
              </a:spcBef>
              <a:buSzPct val="120000"/>
              <a:buFont typeface="Wingdings" panose="05000000000000000000" pitchFamily="2" charset="2"/>
              <a:buChar char="p"/>
            </a:pPr>
            <a:endParaRPr lang="zh-CN" altLang="en-US" dirty="0">
              <a:latin typeface="+mn-ea"/>
              <a:ea typeface="+mn-ea"/>
              <a:cs typeface="Times"/>
            </a:endParaRPr>
          </a:p>
          <a:p>
            <a:pPr marL="325800" lvl="2" indent="0" algn="ctr">
              <a:spcBef>
                <a:spcPts val="1000"/>
              </a:spcBef>
              <a:buSzPct val="120000"/>
              <a:buNone/>
            </a:pPr>
            <a:r>
              <a:rPr lang="zh-CN" altLang="en-US" b="1" dirty="0">
                <a:latin typeface="黑体" panose="02010609060101010101" pitchFamily="49" charset="-122"/>
                <a:ea typeface="黑体" panose="02010609060101010101" pitchFamily="49" charset="-122"/>
                <a:cs typeface="宋体"/>
              </a:rPr>
              <a:t>图</a:t>
            </a:r>
            <a:r>
              <a:rPr lang="en-US" altLang="zh-CN" b="1" dirty="0">
                <a:latin typeface="黑体" panose="02010609060101010101" pitchFamily="49" charset="-122"/>
                <a:ea typeface="黑体" panose="02010609060101010101" pitchFamily="49" charset="-122"/>
                <a:cs typeface="宋体"/>
              </a:rPr>
              <a:t>7.1 </a:t>
            </a:r>
            <a:r>
              <a:rPr lang="zh-CN" altLang="en-US" b="1" dirty="0">
                <a:latin typeface="黑体" panose="02010609060101010101" pitchFamily="49" charset="-122"/>
                <a:ea typeface="黑体" panose="02010609060101010101" pitchFamily="49" charset="-122"/>
                <a:cs typeface="宋体"/>
              </a:rPr>
              <a:t>朴素贝叶斯分类器与两种半朴素分类器所考虑的属性依赖关系</a:t>
            </a:r>
          </a:p>
          <a:p>
            <a:pPr marL="325800" lvl="2" indent="0" algn="ctr">
              <a:spcBef>
                <a:spcPts val="1000"/>
              </a:spcBef>
              <a:buSzPct val="120000"/>
              <a:buNone/>
            </a:pPr>
            <a:endParaRPr lang="zh-CN" altLang="en-US" dirty="0">
              <a:latin typeface="+mn-ea"/>
              <a:ea typeface="+mn-ea"/>
              <a:cs typeface="Times"/>
            </a:endParaRPr>
          </a:p>
          <a:p>
            <a:pPr marL="685800" lvl="2">
              <a:spcBef>
                <a:spcPts val="1000"/>
              </a:spcBef>
              <a:buSzPct val="120000"/>
              <a:buFont typeface="Wingdings" panose="05000000000000000000" pitchFamily="2" charset="2"/>
              <a:buChar char="p"/>
            </a:pPr>
            <a:r>
              <a:rPr lang="zh-CN" altLang="en-US" b="1" dirty="0">
                <a:latin typeface="黑体" panose="02010609060101010101" pitchFamily="49" charset="-122"/>
                <a:ea typeface="黑体" panose="02010609060101010101" pitchFamily="49" charset="-122"/>
                <a:cs typeface="Times"/>
              </a:rPr>
              <a:t>在图</a:t>
            </a:r>
            <a:r>
              <a:rPr lang="en-US" altLang="zh-CN" b="1" dirty="0">
                <a:latin typeface="黑体" panose="02010609060101010101" pitchFamily="49" charset="-122"/>
                <a:ea typeface="黑体" panose="02010609060101010101" pitchFamily="49" charset="-122"/>
                <a:cs typeface="Times"/>
              </a:rPr>
              <a:t>7.1 (b)</a:t>
            </a:r>
            <a:r>
              <a:rPr lang="zh-CN" altLang="en-US" b="1" dirty="0">
                <a:latin typeface="黑体" panose="02010609060101010101" pitchFamily="49" charset="-122"/>
                <a:ea typeface="黑体" panose="02010609060101010101" pitchFamily="49" charset="-122"/>
                <a:cs typeface="Times"/>
              </a:rPr>
              <a:t>中，</a:t>
            </a:r>
            <a:r>
              <a:rPr lang="en-US" altLang="zh-CN" b="1" dirty="0">
                <a:latin typeface="黑体" panose="02010609060101010101" pitchFamily="49" charset="-122"/>
                <a:ea typeface="黑体" panose="02010609060101010101" pitchFamily="49" charset="-122"/>
                <a:cs typeface="Times"/>
              </a:rPr>
              <a:t>   </a:t>
            </a:r>
            <a:r>
              <a:rPr lang="zh-CN" altLang="en-US" b="1" dirty="0">
                <a:latin typeface="黑体" panose="02010609060101010101" pitchFamily="49" charset="-122"/>
                <a:ea typeface="黑体" panose="02010609060101010101" pitchFamily="49" charset="-122"/>
                <a:cs typeface="Times"/>
              </a:rPr>
              <a:t>是超父属性。</a:t>
            </a:r>
          </a:p>
          <a:p>
            <a:pPr marL="228600" lvl="1">
              <a:spcBef>
                <a:spcPts val="1000"/>
              </a:spcBef>
              <a:buSzPct val="120000"/>
              <a:buFont typeface="Wingdings" panose="05000000000000000000" pitchFamily="2" charset="2"/>
              <a:buChar char="p"/>
            </a:pPr>
            <a:endParaRPr lang="zh-CN" altLang="en-US" sz="2200" dirty="0">
              <a:latin typeface="+mn-ea"/>
              <a:ea typeface="+mn-ea"/>
              <a:cs typeface="Times"/>
            </a:endParaRPr>
          </a:p>
          <a:p>
            <a:pPr marL="228600" lvl="1">
              <a:spcBef>
                <a:spcPts val="1000"/>
              </a:spcBef>
              <a:buSzPct val="120000"/>
              <a:buFont typeface="Wingdings" panose="05000000000000000000" pitchFamily="2" charset="2"/>
              <a:buChar char="p"/>
            </a:pPr>
            <a:endParaRPr lang="zh-CN" altLang="en-US" sz="2200" dirty="0">
              <a:latin typeface="+mn-ea"/>
              <a:ea typeface="+mn-ea"/>
              <a:cs typeface="Times"/>
            </a:endParaRPr>
          </a:p>
          <a:p>
            <a:pPr marL="228600" lvl="1">
              <a:spcBef>
                <a:spcPts val="1000"/>
              </a:spcBef>
              <a:buSzPct val="120000"/>
              <a:buFont typeface="Wingdings" panose="05000000000000000000" pitchFamily="2" charset="2"/>
              <a:buChar char="p"/>
            </a:pPr>
            <a:endParaRPr lang="zh-CN" altLang="en-US" sz="2200" dirty="0">
              <a:latin typeface="+mn-ea"/>
              <a:ea typeface="+mn-ea"/>
              <a:cs typeface="Times"/>
            </a:endParaRPr>
          </a:p>
          <a:p>
            <a:pPr marL="228600" lvl="1">
              <a:spcBef>
                <a:spcPts val="1000"/>
              </a:spcBef>
              <a:buSzPct val="120000"/>
              <a:buFont typeface="Wingdings" panose="05000000000000000000" pitchFamily="2" charset="2"/>
              <a:buChar char="p"/>
            </a:pPr>
            <a:endParaRPr lang="zh-CN" altLang="en-US" sz="2200" dirty="0">
              <a:latin typeface="+mn-ea"/>
              <a:ea typeface="+mn-ea"/>
              <a:cs typeface="Times"/>
            </a:endParaRPr>
          </a:p>
          <a:p>
            <a:pPr marL="228600" lvl="1">
              <a:spcBef>
                <a:spcPts val="1000"/>
              </a:spcBef>
              <a:buSzPct val="120000"/>
              <a:buFont typeface="Wingdings" panose="05000000000000000000" pitchFamily="2" charset="2"/>
              <a:buChar char="p"/>
            </a:pPr>
            <a:endParaRPr lang="zh-CN" altLang="en-US" sz="2200" dirty="0">
              <a:latin typeface="+mn-ea"/>
              <a:ea typeface="+mn-ea"/>
              <a:cs typeface="Times"/>
            </a:endParaRPr>
          </a:p>
          <a:p>
            <a:pPr marL="685800" lvl="2">
              <a:spcBef>
                <a:spcPts val="1000"/>
              </a:spcBef>
              <a:buSzPct val="120000"/>
              <a:buFont typeface="Wingdings" panose="05000000000000000000" pitchFamily="2" charset="2"/>
              <a:buChar char="p"/>
            </a:pPr>
            <a:endParaRPr lang="zh-CN" altLang="en-US" dirty="0">
              <a:latin typeface="+mn-ea"/>
              <a:ea typeface="+mn-ea"/>
              <a:cs typeface="Times"/>
            </a:endParaRPr>
          </a:p>
          <a:p>
            <a:pPr marL="325800" lvl="2" indent="0">
              <a:spcBef>
                <a:spcPts val="1000"/>
              </a:spcBef>
              <a:buSzPct val="120000"/>
              <a:buNone/>
            </a:pPr>
            <a:endParaRPr lang="zh-CN" altLang="en-US" dirty="0">
              <a:latin typeface="+mn-ea"/>
              <a:ea typeface="+mn-ea"/>
              <a:cs typeface="Times"/>
            </a:endParaRPr>
          </a:p>
          <a:p>
            <a:endParaRPr kumimoji="1" lang="zh-CN" altLang="en-US" dirty="0">
              <a:latin typeface="+mn-ea"/>
              <a:ea typeface="+mn-ea"/>
            </a:endParaRPr>
          </a:p>
        </p:txBody>
      </p:sp>
      <p:pic>
        <p:nvPicPr>
          <p:cNvPr id="5" name="图片 4"/>
          <p:cNvPicPr>
            <a:picLocks noChangeAspect="1"/>
          </p:cNvPicPr>
          <p:nvPr/>
        </p:nvPicPr>
        <p:blipFill>
          <a:blip r:embed="rId3"/>
          <a:stretch>
            <a:fillRect/>
          </a:stretch>
        </p:blipFill>
        <p:spPr>
          <a:xfrm>
            <a:off x="987951" y="2207096"/>
            <a:ext cx="7383408" cy="1777276"/>
          </a:xfrm>
          <a:prstGeom prst="rect">
            <a:avLst/>
          </a:prstGeom>
        </p:spPr>
      </p:pic>
      <p:graphicFrame>
        <p:nvGraphicFramePr>
          <p:cNvPr id="6" name="对象 5"/>
          <p:cNvGraphicFramePr>
            <a:graphicFrameLocks noChangeAspect="1"/>
          </p:cNvGraphicFramePr>
          <p:nvPr>
            <p:extLst>
              <p:ext uri="{D42A27DB-BD31-4B8C-83A1-F6EECF244321}">
                <p14:modId xmlns:p14="http://schemas.microsoft.com/office/powerpoint/2010/main" val="3544144739"/>
              </p:ext>
            </p:extLst>
          </p:nvPr>
        </p:nvGraphicFramePr>
        <p:xfrm>
          <a:off x="2677478" y="5150577"/>
          <a:ext cx="260350" cy="220662"/>
        </p:xfrm>
        <a:graphic>
          <a:graphicData uri="http://schemas.openxmlformats.org/presentationml/2006/ole">
            <mc:AlternateContent xmlns:mc="http://schemas.openxmlformats.org/markup-compatibility/2006">
              <mc:Choice xmlns:v="urn:schemas-microsoft-com:vml" Requires="v">
                <p:oleObj spid="_x0000_s19675" name="Formula" r:id="rId4" imgW="140040" imgH="119520" progId="Equation.Ribbit">
                  <p:embed/>
                </p:oleObj>
              </mc:Choice>
              <mc:Fallback>
                <p:oleObj name="Formula" r:id="rId4" imgW="140040" imgH="119520" progId="Equation.Ribbit">
                  <p:embed/>
                  <p:pic>
                    <p:nvPicPr>
                      <p:cNvPr id="0" name=""/>
                      <p:cNvPicPr/>
                      <p:nvPr/>
                    </p:nvPicPr>
                    <p:blipFill>
                      <a:blip r:embed="rId5"/>
                      <a:stretch>
                        <a:fillRect/>
                      </a:stretch>
                    </p:blipFill>
                    <p:spPr>
                      <a:xfrm>
                        <a:off x="2677478" y="5150577"/>
                        <a:ext cx="260350" cy="220662"/>
                      </a:xfrm>
                      <a:prstGeom prst="rect">
                        <a:avLst/>
                      </a:prstGeom>
                    </p:spPr>
                  </p:pic>
                </p:oleObj>
              </mc:Fallback>
            </mc:AlternateContent>
          </a:graphicData>
        </a:graphic>
      </p:graphicFrame>
    </p:spTree>
    <p:extLst>
      <p:ext uri="{BB962C8B-B14F-4D97-AF65-F5344CB8AC3E}">
        <p14:creationId xmlns:p14="http://schemas.microsoft.com/office/powerpoint/2010/main" val="9289949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黑体" panose="02010609060101010101" pitchFamily="49" charset="-122"/>
                <a:ea typeface="黑体" panose="02010609060101010101" pitchFamily="49" charset="-122"/>
                <a:cs typeface="Verdana" charset="0"/>
              </a:rPr>
              <a:t>TAN</a:t>
            </a:r>
            <a:endParaRPr lang="zh-CN" altLang="en-US" dirty="0">
              <a:latin typeface="黑体" panose="02010609060101010101" pitchFamily="49" charset="-122"/>
              <a:ea typeface="黑体" panose="02010609060101010101" pitchFamily="49" charset="-122"/>
            </a:endParaRPr>
          </a:p>
        </p:txBody>
      </p:sp>
      <p:sp>
        <p:nvSpPr>
          <p:cNvPr id="5" name="内容占位符 1"/>
          <p:cNvSpPr txBox="1">
            <a:spLocks/>
          </p:cNvSpPr>
          <p:nvPr/>
        </p:nvSpPr>
        <p:spPr>
          <a:xfrm>
            <a:off x="260350" y="533535"/>
            <a:ext cx="8723013" cy="6026291"/>
          </a:xfrm>
          <a:prstGeom prst="rect">
            <a:avLst/>
          </a:prstGeom>
        </p:spPr>
        <p:txBody>
          <a:bodyPr vert="horz" lIns="91440" tIns="45720" rIns="91440" bIns="45720" rtlCol="0">
            <a:normAutofit/>
          </a:bodyPr>
          <a:lstStyle>
            <a:lvl1pPr marL="228600" indent="-360000" algn="l" defTabSz="914400" rtl="0" eaLnBrk="1" latinLnBrk="0" hangingPunct="1">
              <a:lnSpc>
                <a:spcPct val="90000"/>
              </a:lnSpc>
              <a:spcBef>
                <a:spcPts val="1000"/>
              </a:spcBef>
              <a:buClr>
                <a:schemeClr val="accent1"/>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latin typeface="+mn-ea"/>
              <a:ea typeface="+mn-ea"/>
              <a:cs typeface="宋体"/>
            </a:endParaRPr>
          </a:p>
          <a:p>
            <a:pPr marL="228600" lvl="1">
              <a:spcBef>
                <a:spcPts val="1000"/>
              </a:spcBef>
              <a:buSzPct val="120000"/>
              <a:buFont typeface="Wingdings" panose="05000000000000000000" pitchFamily="2" charset="2"/>
              <a:buChar char="p"/>
            </a:pPr>
            <a:r>
              <a:rPr lang="en-US" altLang="zh-CN" sz="2200" b="1" dirty="0">
                <a:latin typeface="黑体" panose="02010609060101010101" pitchFamily="49" charset="-122"/>
                <a:ea typeface="黑体" panose="02010609060101010101" pitchFamily="49" charset="-122"/>
                <a:cs typeface="Times"/>
              </a:rPr>
              <a:t>TAN (Tree augmented Naïve Bayes) [Friedman et al., 1997]</a:t>
            </a:r>
            <a:r>
              <a:rPr lang="zh-CN" altLang="en-US" sz="2200" b="1" dirty="0">
                <a:latin typeface="黑体" panose="02010609060101010101" pitchFamily="49" charset="-122"/>
                <a:ea typeface="黑体" panose="02010609060101010101" pitchFamily="49" charset="-122"/>
                <a:cs typeface="Times"/>
              </a:rPr>
              <a:t> 则在最大带权生成树 </a:t>
            </a:r>
            <a:r>
              <a:rPr lang="en-US" altLang="zh-CN" sz="2200" b="1" dirty="0">
                <a:latin typeface="黑体" panose="02010609060101010101" pitchFamily="49" charset="-122"/>
                <a:ea typeface="黑体" panose="02010609060101010101" pitchFamily="49" charset="-122"/>
                <a:cs typeface="Times"/>
              </a:rPr>
              <a:t>(Maximum</a:t>
            </a:r>
            <a:r>
              <a:rPr lang="zh-CN" altLang="en-US" sz="2200" b="1" dirty="0">
                <a:latin typeface="黑体" panose="02010609060101010101" pitchFamily="49" charset="-122"/>
                <a:ea typeface="黑体" panose="02010609060101010101" pitchFamily="49" charset="-122"/>
                <a:cs typeface="Times"/>
              </a:rPr>
              <a:t> </a:t>
            </a:r>
            <a:r>
              <a:rPr lang="en-US" altLang="zh-CN" sz="2200" b="1" dirty="0">
                <a:latin typeface="黑体" panose="02010609060101010101" pitchFamily="49" charset="-122"/>
                <a:ea typeface="黑体" panose="02010609060101010101" pitchFamily="49" charset="-122"/>
                <a:cs typeface="Times"/>
              </a:rPr>
              <a:t>weighted</a:t>
            </a:r>
            <a:r>
              <a:rPr lang="zh-CN" altLang="en-US" sz="2200" b="1" dirty="0">
                <a:latin typeface="黑体" panose="02010609060101010101" pitchFamily="49" charset="-122"/>
                <a:ea typeface="黑体" panose="02010609060101010101" pitchFamily="49" charset="-122"/>
                <a:cs typeface="Times"/>
              </a:rPr>
              <a:t> </a:t>
            </a:r>
            <a:r>
              <a:rPr lang="en-US" altLang="zh-CN" sz="2200" b="1" dirty="0">
                <a:latin typeface="黑体" panose="02010609060101010101" pitchFamily="49" charset="-122"/>
                <a:ea typeface="黑体" panose="02010609060101010101" pitchFamily="49" charset="-122"/>
                <a:cs typeface="Times"/>
              </a:rPr>
              <a:t>spanning tree)</a:t>
            </a:r>
            <a:r>
              <a:rPr lang="zh-CN" altLang="en-US" sz="2200" b="1" dirty="0">
                <a:latin typeface="黑体" panose="02010609060101010101" pitchFamily="49" charset="-122"/>
                <a:ea typeface="黑体" panose="02010609060101010101" pitchFamily="49" charset="-122"/>
                <a:cs typeface="Times"/>
              </a:rPr>
              <a:t> 算法 </a:t>
            </a:r>
            <a:r>
              <a:rPr lang="en-US" altLang="zh-CN" sz="2200" b="1" dirty="0">
                <a:latin typeface="黑体" panose="02010609060101010101" pitchFamily="49" charset="-122"/>
                <a:ea typeface="黑体" panose="02010609060101010101" pitchFamily="49" charset="-122"/>
                <a:cs typeface="Times"/>
              </a:rPr>
              <a:t>[Chow and  Liu, 1968]</a:t>
            </a:r>
            <a:r>
              <a:rPr lang="zh-CN" altLang="en-US" sz="2200" b="1" dirty="0">
                <a:latin typeface="黑体" panose="02010609060101010101" pitchFamily="49" charset="-122"/>
                <a:ea typeface="黑体" panose="02010609060101010101" pitchFamily="49" charset="-122"/>
                <a:cs typeface="Times"/>
              </a:rPr>
              <a:t> 的基础上，通过以下步骤将属性间依赖关系简约为图</a:t>
            </a:r>
            <a:r>
              <a:rPr lang="en-US" altLang="zh-CN" sz="2200" b="1" dirty="0">
                <a:latin typeface="黑体" panose="02010609060101010101" pitchFamily="49" charset="-122"/>
                <a:ea typeface="黑体" panose="02010609060101010101" pitchFamily="49" charset="-122"/>
                <a:cs typeface="Times"/>
              </a:rPr>
              <a:t>7.1 (c)</a:t>
            </a:r>
            <a:r>
              <a:rPr lang="zh-CN" altLang="en-US" sz="2200" b="1" dirty="0">
                <a:latin typeface="黑体" panose="02010609060101010101" pitchFamily="49" charset="-122"/>
                <a:ea typeface="黑体" panose="02010609060101010101" pitchFamily="49" charset="-122"/>
                <a:cs typeface="Times"/>
              </a:rPr>
              <a:t>。</a:t>
            </a:r>
            <a:endParaRPr lang="zh-CN" altLang="en-US" b="1" dirty="0">
              <a:latin typeface="黑体" panose="02010609060101010101" pitchFamily="49" charset="-122"/>
              <a:ea typeface="黑体" panose="02010609060101010101" pitchFamily="49" charset="-122"/>
              <a:cs typeface="Times"/>
            </a:endParaRPr>
          </a:p>
          <a:p>
            <a:pPr lvl="1"/>
            <a:endParaRPr lang="zh-CN" altLang="en-US" dirty="0">
              <a:latin typeface="+mn-ea"/>
              <a:ea typeface="+mn-ea"/>
              <a:cs typeface="Times"/>
            </a:endParaRPr>
          </a:p>
          <a:p>
            <a:pPr lvl="1"/>
            <a:r>
              <a:rPr lang="zh-CN" altLang="en-US" b="1" dirty="0">
                <a:latin typeface="黑体" panose="02010609060101010101" pitchFamily="49" charset="-122"/>
                <a:ea typeface="黑体" panose="02010609060101010101" pitchFamily="49" charset="-122"/>
                <a:cs typeface="Times"/>
              </a:rPr>
              <a:t>计算任意两个属性之间的条件互信息</a:t>
            </a:r>
            <a:r>
              <a:rPr lang="en-US" altLang="zh-CN" b="1" dirty="0">
                <a:latin typeface="黑体" panose="02010609060101010101" pitchFamily="49" charset="-122"/>
                <a:ea typeface="黑体" panose="02010609060101010101" pitchFamily="49" charset="-122"/>
                <a:cs typeface="Times"/>
              </a:rPr>
              <a:t> (conditional mutual information)</a:t>
            </a:r>
            <a:endParaRPr lang="zh-CN" altLang="en-US" b="1" dirty="0">
              <a:latin typeface="黑体" panose="02010609060101010101" pitchFamily="49" charset="-122"/>
              <a:ea typeface="黑体" panose="02010609060101010101" pitchFamily="49" charset="-122"/>
              <a:cs typeface="Times"/>
            </a:endParaRPr>
          </a:p>
          <a:p>
            <a:pPr lvl="1"/>
            <a:endParaRPr lang="en-US" altLang="zh-CN" b="1" dirty="0">
              <a:latin typeface="黑体" panose="02010609060101010101" pitchFamily="49" charset="-122"/>
              <a:ea typeface="黑体" panose="02010609060101010101" pitchFamily="49" charset="-122"/>
              <a:cs typeface="宋体"/>
            </a:endParaRPr>
          </a:p>
          <a:p>
            <a:pPr lvl="1"/>
            <a:endParaRPr lang="en-US" altLang="zh-CN" b="1" dirty="0">
              <a:latin typeface="黑体" panose="02010609060101010101" pitchFamily="49" charset="-122"/>
              <a:ea typeface="黑体" panose="02010609060101010101" pitchFamily="49" charset="-122"/>
              <a:cs typeface="宋体"/>
            </a:endParaRPr>
          </a:p>
          <a:p>
            <a:pPr lvl="1"/>
            <a:endParaRPr lang="en-US" altLang="zh-CN" b="1" dirty="0">
              <a:latin typeface="黑体" panose="02010609060101010101" pitchFamily="49" charset="-122"/>
              <a:ea typeface="黑体" panose="02010609060101010101" pitchFamily="49" charset="-122"/>
              <a:cs typeface="宋体"/>
            </a:endParaRPr>
          </a:p>
          <a:p>
            <a:pPr lvl="1"/>
            <a:r>
              <a:rPr lang="zh-CN" altLang="en-US" b="1" dirty="0">
                <a:latin typeface="黑体" panose="02010609060101010101" pitchFamily="49" charset="-122"/>
                <a:ea typeface="黑体" panose="02010609060101010101" pitchFamily="49" charset="-122"/>
                <a:cs typeface="宋体"/>
              </a:rPr>
              <a:t>以属性为结点构建完全图，任意两个结点之间边的权重设为</a:t>
            </a:r>
          </a:p>
          <a:p>
            <a:pPr lvl="1"/>
            <a:r>
              <a:rPr lang="zh-CN" altLang="en-US" b="1" dirty="0">
                <a:latin typeface="黑体" panose="02010609060101010101" pitchFamily="49" charset="-122"/>
                <a:ea typeface="黑体" panose="02010609060101010101" pitchFamily="49" charset="-122"/>
              </a:rPr>
              <a:t>构建此完全图的最大带权生成树，挑选根变量，将边设为有向；</a:t>
            </a:r>
          </a:p>
          <a:p>
            <a:pPr lvl="1"/>
            <a:r>
              <a:rPr lang="zh-CN" altLang="en-US" b="1" dirty="0">
                <a:latin typeface="黑体" panose="02010609060101010101" pitchFamily="49" charset="-122"/>
                <a:ea typeface="黑体" panose="02010609060101010101" pitchFamily="49" charset="-122"/>
              </a:rPr>
              <a:t>加入类别节点</a:t>
            </a:r>
            <a:r>
              <a:rPr lang="en-US" altLang="zh-CN" b="1" dirty="0">
                <a:latin typeface="黑体" panose="02010609060101010101" pitchFamily="49" charset="-122"/>
                <a:ea typeface="黑体" panose="02010609060101010101" pitchFamily="49" charset="-122"/>
              </a:rPr>
              <a:t>y</a:t>
            </a:r>
            <a:r>
              <a:rPr lang="zh-CN" altLang="en-US" b="1" dirty="0">
                <a:latin typeface="黑体" panose="02010609060101010101" pitchFamily="49" charset="-122"/>
                <a:ea typeface="黑体" panose="02010609060101010101" pitchFamily="49" charset="-122"/>
              </a:rPr>
              <a:t>，增加从</a:t>
            </a:r>
            <a:r>
              <a:rPr lang="en-US" altLang="zh-CN" b="1" dirty="0">
                <a:latin typeface="黑体" panose="02010609060101010101" pitchFamily="49" charset="-122"/>
                <a:ea typeface="黑体" panose="02010609060101010101" pitchFamily="49" charset="-122"/>
              </a:rPr>
              <a:t>y</a:t>
            </a:r>
            <a:r>
              <a:rPr lang="zh-CN" altLang="en-US" b="1" dirty="0">
                <a:latin typeface="黑体" panose="02010609060101010101" pitchFamily="49" charset="-122"/>
                <a:ea typeface="黑体" panose="02010609060101010101" pitchFamily="49" charset="-122"/>
              </a:rPr>
              <a:t>到每个属性的有向边。</a:t>
            </a:r>
            <a:endParaRPr lang="en-US" altLang="zh-CN" b="1" dirty="0">
              <a:latin typeface="黑体" panose="02010609060101010101" pitchFamily="49" charset="-122"/>
              <a:ea typeface="黑体" panose="02010609060101010101" pitchFamily="49" charset="-122"/>
            </a:endParaRPr>
          </a:p>
          <a:p>
            <a:pPr lvl="1"/>
            <a:r>
              <a:rPr lang="zh-CN" altLang="en-US" b="1" dirty="0">
                <a:solidFill>
                  <a:srgbClr val="FF0000"/>
                </a:solidFill>
                <a:latin typeface="黑体" panose="02010609060101010101" pitchFamily="49" charset="-122"/>
                <a:ea typeface="黑体" panose="02010609060101010101" pitchFamily="49" charset="-122"/>
                <a:cs typeface="宋体"/>
              </a:rPr>
              <a:t>权重刻画了属性之间的相关性</a:t>
            </a:r>
            <a:endParaRPr lang="en-US" altLang="zh-CN" b="1" dirty="0">
              <a:solidFill>
                <a:srgbClr val="FF0000"/>
              </a:solidFill>
              <a:latin typeface="黑体" panose="02010609060101010101" pitchFamily="49" charset="-122"/>
              <a:ea typeface="黑体" panose="02010609060101010101" pitchFamily="49" charset="-122"/>
              <a:cs typeface="宋体"/>
            </a:endParaRPr>
          </a:p>
          <a:p>
            <a:pPr lvl="1"/>
            <a:r>
              <a:rPr lang="zh-CN" altLang="en-US" b="1" dirty="0">
                <a:solidFill>
                  <a:srgbClr val="FF0000"/>
                </a:solidFill>
                <a:latin typeface="黑体" panose="02010609060101010101" pitchFamily="49" charset="-122"/>
                <a:ea typeface="黑体" panose="02010609060101010101" pitchFamily="49" charset="-122"/>
                <a:cs typeface="宋体"/>
              </a:rPr>
              <a:t>通过最大生成树算法，保留了强相关属性之间的依赖性。</a:t>
            </a:r>
            <a:endParaRPr lang="en-US" altLang="zh-CN" b="1" dirty="0">
              <a:solidFill>
                <a:srgbClr val="FF0000"/>
              </a:solidFill>
              <a:latin typeface="黑体" panose="02010609060101010101" pitchFamily="49" charset="-122"/>
              <a:ea typeface="黑体" panose="02010609060101010101" pitchFamily="49" charset="-122"/>
              <a:cs typeface="宋体"/>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3496969819"/>
              </p:ext>
            </p:extLst>
          </p:nvPr>
        </p:nvGraphicFramePr>
        <p:xfrm>
          <a:off x="1072936" y="3209012"/>
          <a:ext cx="6608763" cy="830263"/>
        </p:xfrm>
        <a:graphic>
          <a:graphicData uri="http://schemas.openxmlformats.org/presentationml/2006/ole">
            <mc:AlternateContent xmlns:mc="http://schemas.openxmlformats.org/markup-compatibility/2006">
              <mc:Choice xmlns:v="urn:schemas-microsoft-com:vml" Requires="v">
                <p:oleObj spid="_x0000_s20914" name="Formula" r:id="rId3" imgW="3539520" imgH="446040" progId="Equation.Ribbit">
                  <p:embed/>
                </p:oleObj>
              </mc:Choice>
              <mc:Fallback>
                <p:oleObj name="Formula" r:id="rId3" imgW="3539520" imgH="446040" progId="Equation.Ribbit">
                  <p:embed/>
                  <p:pic>
                    <p:nvPicPr>
                      <p:cNvPr id="0" name=""/>
                      <p:cNvPicPr/>
                      <p:nvPr/>
                    </p:nvPicPr>
                    <p:blipFill>
                      <a:blip r:embed="rId4"/>
                      <a:stretch>
                        <a:fillRect/>
                      </a:stretch>
                    </p:blipFill>
                    <p:spPr>
                      <a:xfrm>
                        <a:off x="1072936" y="3209012"/>
                        <a:ext cx="6608763" cy="830263"/>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039322819"/>
              </p:ext>
            </p:extLst>
          </p:nvPr>
        </p:nvGraphicFramePr>
        <p:xfrm>
          <a:off x="7681699" y="4275996"/>
          <a:ext cx="989861" cy="246014"/>
        </p:xfrm>
        <a:graphic>
          <a:graphicData uri="http://schemas.openxmlformats.org/presentationml/2006/ole">
            <mc:AlternateContent xmlns:mc="http://schemas.openxmlformats.org/markup-compatibility/2006">
              <mc:Choice xmlns:v="urn:schemas-microsoft-com:vml" Requires="v">
                <p:oleObj spid="_x0000_s20915" name="Formula" r:id="rId5" imgW="725400" imgH="180360" progId="Equation.Ribbit">
                  <p:embed/>
                </p:oleObj>
              </mc:Choice>
              <mc:Fallback>
                <p:oleObj name="Formula" r:id="rId5" imgW="725400" imgH="180360" progId="Equation.Ribbit">
                  <p:embed/>
                  <p:pic>
                    <p:nvPicPr>
                      <p:cNvPr id="0" name=""/>
                      <p:cNvPicPr/>
                      <p:nvPr/>
                    </p:nvPicPr>
                    <p:blipFill>
                      <a:blip r:embed="rId6"/>
                      <a:stretch>
                        <a:fillRect/>
                      </a:stretch>
                    </p:blipFill>
                    <p:spPr>
                      <a:xfrm>
                        <a:off x="7681699" y="4275996"/>
                        <a:ext cx="989861" cy="246014"/>
                      </a:xfrm>
                      <a:prstGeom prst="rect">
                        <a:avLst/>
                      </a:prstGeom>
                    </p:spPr>
                  </p:pic>
                </p:oleObj>
              </mc:Fallback>
            </mc:AlternateContent>
          </a:graphicData>
        </a:graphic>
      </p:graphicFrame>
    </p:spTree>
    <p:extLst>
      <p:ext uri="{BB962C8B-B14F-4D97-AF65-F5344CB8AC3E}">
        <p14:creationId xmlns:p14="http://schemas.microsoft.com/office/powerpoint/2010/main" val="9832418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黑体" panose="02010609060101010101" pitchFamily="49" charset="-122"/>
                <a:ea typeface="黑体" panose="02010609060101010101" pitchFamily="49" charset="-122"/>
              </a:rPr>
              <a:t>AODE</a:t>
            </a:r>
            <a:endParaRPr lang="zh-CN" altLang="en-US" dirty="0">
              <a:latin typeface="黑体" panose="02010609060101010101" pitchFamily="49" charset="-122"/>
              <a:ea typeface="黑体" panose="02010609060101010101" pitchFamily="49" charset="-122"/>
            </a:endParaRPr>
          </a:p>
        </p:txBody>
      </p:sp>
      <p:sp>
        <p:nvSpPr>
          <p:cNvPr id="5" name="内容占位符 2"/>
          <p:cNvSpPr txBox="1">
            <a:spLocks/>
          </p:cNvSpPr>
          <p:nvPr/>
        </p:nvSpPr>
        <p:spPr>
          <a:xfrm>
            <a:off x="347224" y="1023282"/>
            <a:ext cx="8629650" cy="4977467"/>
          </a:xfrm>
          <a:prstGeom prst="rect">
            <a:avLst/>
          </a:prstGeom>
        </p:spPr>
        <p:txBody>
          <a:bodyPr vert="horz" lIns="91440" tIns="45720" rIns="91440" bIns="45720" rtlCol="0">
            <a:normAutofit/>
          </a:bodyPr>
          <a:lstStyle>
            <a:lvl1pPr marL="228600" indent="-360000" algn="l" defTabSz="914400" rtl="0" eaLnBrk="1" latinLnBrk="0" hangingPunct="1">
              <a:lnSpc>
                <a:spcPct val="90000"/>
              </a:lnSpc>
              <a:spcBef>
                <a:spcPts val="1000"/>
              </a:spcBef>
              <a:buClr>
                <a:schemeClr val="accent1"/>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lvl="1">
              <a:spcBef>
                <a:spcPts val="1000"/>
              </a:spcBef>
              <a:buSzPct val="120000"/>
              <a:buFont typeface="Wingdings" panose="05000000000000000000" pitchFamily="2" charset="2"/>
              <a:buChar char="p"/>
            </a:pPr>
            <a:r>
              <a:rPr lang="en-US" altLang="zh-CN" sz="2200" b="1" dirty="0">
                <a:latin typeface="黑体" panose="02010609060101010101" pitchFamily="49" charset="-122"/>
                <a:ea typeface="黑体" panose="02010609060101010101" pitchFamily="49" charset="-122"/>
                <a:cs typeface="Verdana" charset="0"/>
              </a:rPr>
              <a:t>AODE (Averaged One-Dependent Estimator) [Webb et al. 2005]</a:t>
            </a:r>
            <a:r>
              <a:rPr lang="zh-CN" altLang="en-US" sz="2200" b="1" dirty="0">
                <a:latin typeface="黑体" panose="02010609060101010101" pitchFamily="49" charset="-122"/>
                <a:ea typeface="黑体" panose="02010609060101010101" pitchFamily="49" charset="-122"/>
                <a:cs typeface="Verdana" charset="0"/>
              </a:rPr>
              <a:t> 是一种基于集成学习机制、更为强大的分类器。</a:t>
            </a:r>
            <a:endParaRPr kumimoji="1" lang="zh-CN" altLang="en-US" sz="2200" b="1" dirty="0">
              <a:latin typeface="黑体" panose="02010609060101010101" pitchFamily="49" charset="-122"/>
              <a:ea typeface="黑体" panose="02010609060101010101" pitchFamily="49" charset="-122"/>
            </a:endParaRPr>
          </a:p>
          <a:p>
            <a:pPr lvl="1"/>
            <a:r>
              <a:rPr lang="zh-CN" altLang="en-US" b="1" dirty="0">
                <a:solidFill>
                  <a:srgbClr val="FF0000"/>
                </a:solidFill>
                <a:latin typeface="黑体" panose="02010609060101010101" pitchFamily="49" charset="-122"/>
                <a:ea typeface="黑体" panose="02010609060101010101" pitchFamily="49" charset="-122"/>
              </a:rPr>
              <a:t>尝试将每个属性作为超父</a:t>
            </a:r>
            <a:r>
              <a:rPr lang="zh-CN" altLang="en-US" b="1" dirty="0">
                <a:latin typeface="黑体" panose="02010609060101010101" pitchFamily="49" charset="-122"/>
                <a:ea typeface="黑体" panose="02010609060101010101" pitchFamily="49" charset="-122"/>
              </a:rPr>
              <a:t>构建</a:t>
            </a:r>
            <a:r>
              <a:rPr lang="en-US" altLang="zh-CN" b="1" dirty="0">
                <a:latin typeface="黑体" panose="02010609060101010101" pitchFamily="49" charset="-122"/>
                <a:ea typeface="黑体" panose="02010609060101010101" pitchFamily="49" charset="-122"/>
              </a:rPr>
              <a:t>SPODE</a:t>
            </a:r>
            <a:endParaRPr lang="zh-CN" altLang="en-US" b="1" dirty="0">
              <a:latin typeface="黑体" panose="02010609060101010101" pitchFamily="49" charset="-122"/>
              <a:ea typeface="黑体" panose="02010609060101010101" pitchFamily="49" charset="-122"/>
            </a:endParaRPr>
          </a:p>
          <a:p>
            <a:pPr lvl="1"/>
            <a:r>
              <a:rPr lang="zh-CN" altLang="en-US" b="1" dirty="0">
                <a:latin typeface="黑体" panose="02010609060101010101" pitchFamily="49" charset="-122"/>
                <a:ea typeface="黑体" panose="02010609060101010101" pitchFamily="49" charset="-122"/>
              </a:rPr>
              <a:t>将具有足够训练数据支撑的</a:t>
            </a:r>
            <a:r>
              <a:rPr lang="en-US" altLang="zh-CN" b="1" dirty="0">
                <a:latin typeface="黑体" panose="02010609060101010101" pitchFamily="49" charset="-122"/>
                <a:ea typeface="黑体" panose="02010609060101010101" pitchFamily="49" charset="-122"/>
              </a:rPr>
              <a:t>SPODE</a:t>
            </a:r>
            <a:r>
              <a:rPr lang="zh-CN" altLang="en-US" b="1" dirty="0">
                <a:solidFill>
                  <a:srgbClr val="FF0000"/>
                </a:solidFill>
                <a:latin typeface="黑体" panose="02010609060101010101" pitchFamily="49" charset="-122"/>
                <a:ea typeface="黑体" panose="02010609060101010101" pitchFamily="49" charset="-122"/>
              </a:rPr>
              <a:t>集群</a:t>
            </a:r>
            <a:r>
              <a:rPr lang="zh-CN" altLang="en-US" b="1" dirty="0">
                <a:latin typeface="黑体" panose="02010609060101010101" pitchFamily="49" charset="-122"/>
                <a:ea typeface="黑体" panose="02010609060101010101" pitchFamily="49" charset="-122"/>
              </a:rPr>
              <a:t>起来作为最终结果</a:t>
            </a:r>
          </a:p>
          <a:p>
            <a:pPr lvl="1"/>
            <a:endParaRPr lang="zh-CN" altLang="en-US" b="1" dirty="0">
              <a:latin typeface="黑体" panose="02010609060101010101" pitchFamily="49" charset="-122"/>
              <a:ea typeface="黑体" panose="02010609060101010101" pitchFamily="49" charset="-122"/>
            </a:endParaRPr>
          </a:p>
          <a:p>
            <a:pPr lvl="1"/>
            <a:endParaRPr lang="zh-CN" altLang="en-US" b="1" dirty="0">
              <a:latin typeface="黑体" panose="02010609060101010101" pitchFamily="49" charset="-122"/>
              <a:ea typeface="黑体" panose="02010609060101010101" pitchFamily="49" charset="-122"/>
            </a:endParaRPr>
          </a:p>
          <a:p>
            <a:pPr marL="325800" lvl="1" indent="0">
              <a:buNone/>
            </a:pPr>
            <a:endParaRPr lang="zh-CN" altLang="en-US" b="1" dirty="0">
              <a:latin typeface="黑体" panose="02010609060101010101" pitchFamily="49" charset="-122"/>
              <a:ea typeface="黑体" panose="02010609060101010101" pitchFamily="49" charset="-122"/>
            </a:endParaRPr>
          </a:p>
          <a:p>
            <a:pPr marL="325800" lvl="1" indent="0">
              <a:buNone/>
            </a:pPr>
            <a:endParaRPr lang="zh-CN" altLang="en-US" b="1" dirty="0">
              <a:latin typeface="黑体" panose="02010609060101010101" pitchFamily="49" charset="-122"/>
              <a:ea typeface="黑体" panose="02010609060101010101" pitchFamily="49" charset="-122"/>
            </a:endParaRPr>
          </a:p>
          <a:p>
            <a:pPr marL="325800" lvl="1" indent="0">
              <a:buNone/>
            </a:pPr>
            <a:r>
              <a:rPr lang="zh-CN" altLang="en-US" b="1" dirty="0">
                <a:latin typeface="黑体" panose="02010609060101010101" pitchFamily="49" charset="-122"/>
                <a:ea typeface="黑体" panose="02010609060101010101" pitchFamily="49" charset="-122"/>
              </a:rPr>
              <a:t>其中，   是在第  个属性上取值   的样本的集合，   为阈值常数</a:t>
            </a:r>
          </a:p>
          <a:p>
            <a:pPr marL="325800" lvl="1" indent="0">
              <a:buNone/>
            </a:pPr>
            <a:endParaRPr lang="zh-CN" altLang="en-US" b="1" dirty="0">
              <a:latin typeface="黑体" panose="02010609060101010101" pitchFamily="49" charset="-122"/>
              <a:ea typeface="黑体" panose="02010609060101010101" pitchFamily="49" charset="-122"/>
            </a:endParaRPr>
          </a:p>
          <a:p>
            <a:pPr marL="325800" lvl="1" indent="0">
              <a:buNone/>
            </a:pPr>
            <a:endParaRPr lang="zh-CN" altLang="en-US" b="1" dirty="0">
              <a:latin typeface="黑体" panose="02010609060101010101" pitchFamily="49" charset="-122"/>
              <a:ea typeface="黑体" panose="02010609060101010101" pitchFamily="49" charset="-122"/>
            </a:endParaRPr>
          </a:p>
          <a:p>
            <a:pPr marL="325800" lvl="1" indent="0">
              <a:buNone/>
            </a:pPr>
            <a:endParaRPr lang="zh-CN" altLang="en-US" b="1" dirty="0">
              <a:latin typeface="黑体" panose="02010609060101010101" pitchFamily="49" charset="-122"/>
              <a:ea typeface="黑体" panose="02010609060101010101" pitchFamily="49" charset="-122"/>
            </a:endParaRPr>
          </a:p>
          <a:p>
            <a:pPr marL="325800" lvl="1" indent="0">
              <a:buNone/>
            </a:pP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其中，   是在第  个属性上取值数，    是类别为  且在第  个属性上取值为    的样本集合，</a:t>
            </a:r>
          </a:p>
          <a:p>
            <a:pPr marL="325800" lvl="1" indent="0">
              <a:buNone/>
            </a:pPr>
            <a:endParaRPr lang="en-US" altLang="zh-CN" dirty="0"/>
          </a:p>
          <a:p>
            <a:pPr lvl="1"/>
            <a:endParaRPr lang="zh-CN" altLang="en-US" dirty="0"/>
          </a:p>
          <a:p>
            <a:pPr lvl="1"/>
            <a:endParaRPr kumimoji="1" lang="zh-CN" altLang="en-US" dirty="0"/>
          </a:p>
          <a:p>
            <a:pPr lvl="1"/>
            <a:endParaRPr kumimoji="1" lang="zh-CN" altLang="en-US" dirty="0"/>
          </a:p>
        </p:txBody>
      </p:sp>
      <p:graphicFrame>
        <p:nvGraphicFramePr>
          <p:cNvPr id="19" name="对象 18"/>
          <p:cNvGraphicFramePr>
            <a:graphicFrameLocks noChangeAspect="1"/>
          </p:cNvGraphicFramePr>
          <p:nvPr>
            <p:extLst>
              <p:ext uri="{D42A27DB-BD31-4B8C-83A1-F6EECF244321}">
                <p14:modId xmlns:p14="http://schemas.microsoft.com/office/powerpoint/2010/main" val="2853637231"/>
              </p:ext>
            </p:extLst>
          </p:nvPr>
        </p:nvGraphicFramePr>
        <p:xfrm>
          <a:off x="1694978" y="2489712"/>
          <a:ext cx="5389563" cy="928687"/>
        </p:xfrm>
        <a:graphic>
          <a:graphicData uri="http://schemas.openxmlformats.org/presentationml/2006/ole">
            <mc:AlternateContent xmlns:mc="http://schemas.openxmlformats.org/markup-compatibility/2006">
              <mc:Choice xmlns:v="urn:schemas-microsoft-com:vml" Requires="v">
                <p:oleObj spid="_x0000_s65202" name="Formula" r:id="rId3" imgW="2888280" imgH="501840" progId="Equation.Ribbit">
                  <p:embed/>
                </p:oleObj>
              </mc:Choice>
              <mc:Fallback>
                <p:oleObj name="Formula" r:id="rId3" imgW="2888280" imgH="501840" progId="Equation.Ribbit">
                  <p:embed/>
                  <p:pic>
                    <p:nvPicPr>
                      <p:cNvPr id="0" name=""/>
                      <p:cNvPicPr/>
                      <p:nvPr/>
                    </p:nvPicPr>
                    <p:blipFill>
                      <a:blip r:embed="rId4"/>
                      <a:stretch>
                        <a:fillRect/>
                      </a:stretch>
                    </p:blipFill>
                    <p:spPr>
                      <a:xfrm>
                        <a:off x="1694978" y="2489712"/>
                        <a:ext cx="5389563" cy="928687"/>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4131776164"/>
              </p:ext>
            </p:extLst>
          </p:nvPr>
        </p:nvGraphicFramePr>
        <p:xfrm>
          <a:off x="1465708" y="3792685"/>
          <a:ext cx="344487" cy="262340"/>
        </p:xfrm>
        <a:graphic>
          <a:graphicData uri="http://schemas.openxmlformats.org/presentationml/2006/ole">
            <mc:AlternateContent xmlns:mc="http://schemas.openxmlformats.org/markup-compatibility/2006">
              <mc:Choice xmlns:v="urn:schemas-microsoft-com:vml" Requires="v">
                <p:oleObj spid="_x0000_s65203" name="Formula" r:id="rId5" imgW="219960" imgH="169200" progId="Equation.Ribbit">
                  <p:embed/>
                </p:oleObj>
              </mc:Choice>
              <mc:Fallback>
                <p:oleObj name="Formula" r:id="rId5" imgW="219960" imgH="169200" progId="Equation.Ribbit">
                  <p:embed/>
                  <p:pic>
                    <p:nvPicPr>
                      <p:cNvPr id="0" name=""/>
                      <p:cNvPicPr/>
                      <p:nvPr/>
                    </p:nvPicPr>
                    <p:blipFill>
                      <a:blip r:embed="rId6"/>
                      <a:stretch>
                        <a:fillRect/>
                      </a:stretch>
                    </p:blipFill>
                    <p:spPr>
                      <a:xfrm>
                        <a:off x="1465708" y="3792685"/>
                        <a:ext cx="344487" cy="262340"/>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3895708295"/>
              </p:ext>
            </p:extLst>
          </p:nvPr>
        </p:nvGraphicFramePr>
        <p:xfrm>
          <a:off x="2761260" y="3786170"/>
          <a:ext cx="90042" cy="256272"/>
        </p:xfrm>
        <a:graphic>
          <a:graphicData uri="http://schemas.openxmlformats.org/presentationml/2006/ole">
            <mc:AlternateContent xmlns:mc="http://schemas.openxmlformats.org/markup-compatibility/2006">
              <mc:Choice xmlns:v="urn:schemas-microsoft-com:vml" Requires="v">
                <p:oleObj spid="_x0000_s65204" name="Formula" r:id="rId7" imgW="52200" imgH="152640" progId="Equation.Ribbit">
                  <p:embed/>
                </p:oleObj>
              </mc:Choice>
              <mc:Fallback>
                <p:oleObj name="Formula" r:id="rId7" imgW="52200" imgH="152640" progId="Equation.Ribbit">
                  <p:embed/>
                  <p:pic>
                    <p:nvPicPr>
                      <p:cNvPr id="0" name=""/>
                      <p:cNvPicPr/>
                      <p:nvPr/>
                    </p:nvPicPr>
                    <p:blipFill>
                      <a:blip r:embed="rId8"/>
                      <a:stretch>
                        <a:fillRect/>
                      </a:stretch>
                    </p:blipFill>
                    <p:spPr>
                      <a:xfrm>
                        <a:off x="2761260" y="3786170"/>
                        <a:ext cx="90042" cy="256272"/>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1902283497"/>
              </p:ext>
            </p:extLst>
          </p:nvPr>
        </p:nvGraphicFramePr>
        <p:xfrm>
          <a:off x="4503987" y="3786170"/>
          <a:ext cx="292539" cy="267101"/>
        </p:xfrm>
        <a:graphic>
          <a:graphicData uri="http://schemas.openxmlformats.org/presentationml/2006/ole">
            <mc:AlternateContent xmlns:mc="http://schemas.openxmlformats.org/markup-compatibility/2006">
              <mc:Choice xmlns:v="urn:schemas-microsoft-com:vml" Requires="v">
                <p:oleObj spid="_x0000_s65205" name="Formula" r:id="rId9" imgW="127080" imgH="119520" progId="Equation.Ribbit">
                  <p:embed/>
                </p:oleObj>
              </mc:Choice>
              <mc:Fallback>
                <p:oleObj name="Formula" r:id="rId9" imgW="127080" imgH="119520" progId="Equation.Ribbit">
                  <p:embed/>
                  <p:pic>
                    <p:nvPicPr>
                      <p:cNvPr id="0" name=""/>
                      <p:cNvPicPr/>
                      <p:nvPr/>
                    </p:nvPicPr>
                    <p:blipFill>
                      <a:blip r:embed="rId10"/>
                      <a:stretch>
                        <a:fillRect/>
                      </a:stretch>
                    </p:blipFill>
                    <p:spPr>
                      <a:xfrm>
                        <a:off x="4503987" y="3786170"/>
                        <a:ext cx="292539" cy="267101"/>
                      </a:xfrm>
                      <a:prstGeom prst="rect">
                        <a:avLst/>
                      </a:prstGeom>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3662854914"/>
              </p:ext>
            </p:extLst>
          </p:nvPr>
        </p:nvGraphicFramePr>
        <p:xfrm>
          <a:off x="6639084" y="3755105"/>
          <a:ext cx="287337" cy="287337"/>
        </p:xfrm>
        <a:graphic>
          <a:graphicData uri="http://schemas.openxmlformats.org/presentationml/2006/ole">
            <mc:AlternateContent xmlns:mc="http://schemas.openxmlformats.org/markup-compatibility/2006">
              <mc:Choice xmlns:v="urn:schemas-microsoft-com:vml" Requires="v">
                <p:oleObj spid="_x0000_s65206" name="Formula" r:id="rId11" imgW="166680" imgH="171720" progId="Equation.Ribbit">
                  <p:embed/>
                </p:oleObj>
              </mc:Choice>
              <mc:Fallback>
                <p:oleObj name="Formula" r:id="rId11" imgW="166680" imgH="171720" progId="Equation.Ribbit">
                  <p:embed/>
                  <p:pic>
                    <p:nvPicPr>
                      <p:cNvPr id="0" name=""/>
                      <p:cNvPicPr/>
                      <p:nvPr/>
                    </p:nvPicPr>
                    <p:blipFill>
                      <a:blip r:embed="rId12"/>
                      <a:stretch>
                        <a:fillRect/>
                      </a:stretch>
                    </p:blipFill>
                    <p:spPr>
                      <a:xfrm>
                        <a:off x="6639084" y="3755105"/>
                        <a:ext cx="287337" cy="287337"/>
                      </a:xfrm>
                      <a:prstGeom prst="rect">
                        <a:avLst/>
                      </a:prstGeom>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3611564444"/>
              </p:ext>
            </p:extLst>
          </p:nvPr>
        </p:nvGraphicFramePr>
        <p:xfrm>
          <a:off x="4959272" y="4247290"/>
          <a:ext cx="3184525" cy="704850"/>
        </p:xfrm>
        <a:graphic>
          <a:graphicData uri="http://schemas.openxmlformats.org/presentationml/2006/ole">
            <mc:AlternateContent xmlns:mc="http://schemas.openxmlformats.org/markup-compatibility/2006">
              <mc:Choice xmlns:v="urn:schemas-microsoft-com:vml" Requires="v">
                <p:oleObj spid="_x0000_s65207" name="Formula" r:id="rId13" imgW="1767960" imgH="395280" progId="Equation.Ribbit">
                  <p:embed/>
                </p:oleObj>
              </mc:Choice>
              <mc:Fallback>
                <p:oleObj name="Formula" r:id="rId13" imgW="1767960" imgH="395280" progId="Equation.Ribbit">
                  <p:embed/>
                  <p:pic>
                    <p:nvPicPr>
                      <p:cNvPr id="0" name=""/>
                      <p:cNvPicPr/>
                      <p:nvPr/>
                    </p:nvPicPr>
                    <p:blipFill>
                      <a:blip r:embed="rId14"/>
                      <a:stretch>
                        <a:fillRect/>
                      </a:stretch>
                    </p:blipFill>
                    <p:spPr>
                      <a:xfrm>
                        <a:off x="4959272" y="4247290"/>
                        <a:ext cx="3184525" cy="704850"/>
                      </a:xfrm>
                      <a:prstGeom prst="rect">
                        <a:avLst/>
                      </a:prstGeom>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2839032545"/>
              </p:ext>
            </p:extLst>
          </p:nvPr>
        </p:nvGraphicFramePr>
        <p:xfrm>
          <a:off x="1618716" y="5139140"/>
          <a:ext cx="285750" cy="277812"/>
        </p:xfrm>
        <a:graphic>
          <a:graphicData uri="http://schemas.openxmlformats.org/presentationml/2006/ole">
            <mc:AlternateContent xmlns:mc="http://schemas.openxmlformats.org/markup-compatibility/2006">
              <mc:Choice xmlns:v="urn:schemas-microsoft-com:vml" Requires="v">
                <p:oleObj spid="_x0000_s65208" name="Formula" r:id="rId15" imgW="158760" imgH="156240" progId="Equation.Ribbit">
                  <p:embed/>
                </p:oleObj>
              </mc:Choice>
              <mc:Fallback>
                <p:oleObj name="Formula" r:id="rId15" imgW="158760" imgH="156240" progId="Equation.Ribbit">
                  <p:embed/>
                  <p:pic>
                    <p:nvPicPr>
                      <p:cNvPr id="0" name=""/>
                      <p:cNvPicPr/>
                      <p:nvPr/>
                    </p:nvPicPr>
                    <p:blipFill>
                      <a:blip r:embed="rId16"/>
                      <a:stretch>
                        <a:fillRect/>
                      </a:stretch>
                    </p:blipFill>
                    <p:spPr>
                      <a:xfrm>
                        <a:off x="1618716" y="5139140"/>
                        <a:ext cx="285750" cy="277812"/>
                      </a:xfrm>
                      <a:prstGeom prst="rect">
                        <a:avLst/>
                      </a:prstGeom>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3006215523"/>
              </p:ext>
            </p:extLst>
          </p:nvPr>
        </p:nvGraphicFramePr>
        <p:xfrm>
          <a:off x="2822575" y="5141913"/>
          <a:ext cx="93663" cy="271462"/>
        </p:xfrm>
        <a:graphic>
          <a:graphicData uri="http://schemas.openxmlformats.org/presentationml/2006/ole">
            <mc:AlternateContent xmlns:mc="http://schemas.openxmlformats.org/markup-compatibility/2006">
              <mc:Choice xmlns:v="urn:schemas-microsoft-com:vml" Requires="v">
                <p:oleObj spid="_x0000_s65209" name="Formula" r:id="rId17" imgW="52200" imgH="152640" progId="Equation.Ribbit">
                  <p:embed/>
                </p:oleObj>
              </mc:Choice>
              <mc:Fallback>
                <p:oleObj name="Formula" r:id="rId17" imgW="52200" imgH="152640" progId="Equation.Ribbit">
                  <p:embed/>
                  <p:pic>
                    <p:nvPicPr>
                      <p:cNvPr id="0" name=""/>
                      <p:cNvPicPr/>
                      <p:nvPr/>
                    </p:nvPicPr>
                    <p:blipFill>
                      <a:blip r:embed="rId8"/>
                      <a:stretch>
                        <a:fillRect/>
                      </a:stretch>
                    </p:blipFill>
                    <p:spPr>
                      <a:xfrm>
                        <a:off x="2822575" y="5141913"/>
                        <a:ext cx="93663" cy="271462"/>
                      </a:xfrm>
                      <a:prstGeom prst="rect">
                        <a:avLst/>
                      </a:prstGeom>
                    </p:spPr>
                  </p:pic>
                </p:oleObj>
              </mc:Fallback>
            </mc:AlternateContent>
          </a:graphicData>
        </a:graphic>
      </p:graphicFrame>
      <p:graphicFrame>
        <p:nvGraphicFramePr>
          <p:cNvPr id="29" name="对象 28"/>
          <p:cNvGraphicFramePr>
            <a:graphicFrameLocks noChangeAspect="1"/>
          </p:cNvGraphicFramePr>
          <p:nvPr>
            <p:extLst>
              <p:ext uri="{D42A27DB-BD31-4B8C-83A1-F6EECF244321}">
                <p14:modId xmlns:p14="http://schemas.microsoft.com/office/powerpoint/2010/main" val="3427400530"/>
              </p:ext>
            </p:extLst>
          </p:nvPr>
        </p:nvGraphicFramePr>
        <p:xfrm>
          <a:off x="5046821" y="5139140"/>
          <a:ext cx="461475" cy="262918"/>
        </p:xfrm>
        <a:graphic>
          <a:graphicData uri="http://schemas.openxmlformats.org/presentationml/2006/ole">
            <mc:AlternateContent xmlns:mc="http://schemas.openxmlformats.org/markup-compatibility/2006">
              <mc:Choice xmlns:v="urn:schemas-microsoft-com:vml" Requires="v">
                <p:oleObj spid="_x0000_s65210" name="Formula" r:id="rId18" imgW="297360" imgH="169200" progId="Equation.Ribbit">
                  <p:embed/>
                </p:oleObj>
              </mc:Choice>
              <mc:Fallback>
                <p:oleObj name="Formula" r:id="rId18" imgW="297360" imgH="169200" progId="Equation.Ribbit">
                  <p:embed/>
                  <p:pic>
                    <p:nvPicPr>
                      <p:cNvPr id="0" name=""/>
                      <p:cNvPicPr/>
                      <p:nvPr/>
                    </p:nvPicPr>
                    <p:blipFill>
                      <a:blip r:embed="rId19"/>
                      <a:stretch>
                        <a:fillRect/>
                      </a:stretch>
                    </p:blipFill>
                    <p:spPr>
                      <a:xfrm>
                        <a:off x="5046821" y="5139140"/>
                        <a:ext cx="461475" cy="262918"/>
                      </a:xfrm>
                      <a:prstGeom prst="rect">
                        <a:avLst/>
                      </a:prstGeom>
                    </p:spPr>
                  </p:pic>
                </p:oleObj>
              </mc:Fallback>
            </mc:AlternateContent>
          </a:graphicData>
        </a:graphic>
      </p:graphicFrame>
      <p:graphicFrame>
        <p:nvGraphicFramePr>
          <p:cNvPr id="30" name="对象 29"/>
          <p:cNvGraphicFramePr>
            <a:graphicFrameLocks noChangeAspect="1"/>
          </p:cNvGraphicFramePr>
          <p:nvPr>
            <p:extLst>
              <p:ext uri="{D42A27DB-BD31-4B8C-83A1-F6EECF244321}">
                <p14:modId xmlns:p14="http://schemas.microsoft.com/office/powerpoint/2010/main" val="3829304099"/>
              </p:ext>
            </p:extLst>
          </p:nvPr>
        </p:nvGraphicFramePr>
        <p:xfrm>
          <a:off x="6694464" y="5161678"/>
          <a:ext cx="145304" cy="240380"/>
        </p:xfrm>
        <a:graphic>
          <a:graphicData uri="http://schemas.openxmlformats.org/presentationml/2006/ole">
            <mc:AlternateContent xmlns:mc="http://schemas.openxmlformats.org/markup-compatibility/2006">
              <mc:Choice xmlns:v="urn:schemas-microsoft-com:vml" Requires="v">
                <p:oleObj spid="_x0000_s65211" name="Formula" r:id="rId20" imgW="71280" imgH="119520" progId="Equation.Ribbit">
                  <p:embed/>
                </p:oleObj>
              </mc:Choice>
              <mc:Fallback>
                <p:oleObj name="Formula" r:id="rId20" imgW="71280" imgH="119520" progId="Equation.Ribbit">
                  <p:embed/>
                  <p:pic>
                    <p:nvPicPr>
                      <p:cNvPr id="0" name=""/>
                      <p:cNvPicPr/>
                      <p:nvPr/>
                    </p:nvPicPr>
                    <p:blipFill>
                      <a:blip r:embed="rId21"/>
                      <a:stretch>
                        <a:fillRect/>
                      </a:stretch>
                    </p:blipFill>
                    <p:spPr>
                      <a:xfrm>
                        <a:off x="6694464" y="5161678"/>
                        <a:ext cx="145304" cy="240380"/>
                      </a:xfrm>
                      <a:prstGeom prst="rect">
                        <a:avLst/>
                      </a:prstGeom>
                    </p:spPr>
                  </p:pic>
                </p:oleObj>
              </mc:Fallback>
            </mc:AlternateContent>
          </a:graphicData>
        </a:graphic>
      </p:graphicFrame>
      <p:graphicFrame>
        <p:nvGraphicFramePr>
          <p:cNvPr id="31" name="对象 30"/>
          <p:cNvGraphicFramePr>
            <a:graphicFrameLocks noChangeAspect="1"/>
          </p:cNvGraphicFramePr>
          <p:nvPr>
            <p:extLst>
              <p:ext uri="{D42A27DB-BD31-4B8C-83A1-F6EECF244321}">
                <p14:modId xmlns:p14="http://schemas.microsoft.com/office/powerpoint/2010/main" val="419995298"/>
              </p:ext>
            </p:extLst>
          </p:nvPr>
        </p:nvGraphicFramePr>
        <p:xfrm>
          <a:off x="7721981" y="5130596"/>
          <a:ext cx="95250" cy="271462"/>
        </p:xfrm>
        <a:graphic>
          <a:graphicData uri="http://schemas.openxmlformats.org/presentationml/2006/ole">
            <mc:AlternateContent xmlns:mc="http://schemas.openxmlformats.org/markup-compatibility/2006">
              <mc:Choice xmlns:v="urn:schemas-microsoft-com:vml" Requires="v">
                <p:oleObj spid="_x0000_s65212" name="Formula" r:id="rId22" imgW="52200" imgH="152640" progId="Equation.Ribbit">
                  <p:embed/>
                </p:oleObj>
              </mc:Choice>
              <mc:Fallback>
                <p:oleObj name="Formula" r:id="rId22" imgW="52200" imgH="152640" progId="Equation.Ribbit">
                  <p:embed/>
                  <p:pic>
                    <p:nvPicPr>
                      <p:cNvPr id="0" name=""/>
                      <p:cNvPicPr/>
                      <p:nvPr/>
                    </p:nvPicPr>
                    <p:blipFill>
                      <a:blip r:embed="rId8"/>
                      <a:stretch>
                        <a:fillRect/>
                      </a:stretch>
                    </p:blipFill>
                    <p:spPr>
                      <a:xfrm>
                        <a:off x="7721981" y="5130596"/>
                        <a:ext cx="95250" cy="271462"/>
                      </a:xfrm>
                      <a:prstGeom prst="rect">
                        <a:avLst/>
                      </a:prstGeom>
                    </p:spPr>
                  </p:pic>
                </p:oleObj>
              </mc:Fallback>
            </mc:AlternateContent>
          </a:graphicData>
        </a:graphic>
      </p:graphicFrame>
      <p:graphicFrame>
        <p:nvGraphicFramePr>
          <p:cNvPr id="32" name="对象 31"/>
          <p:cNvGraphicFramePr>
            <a:graphicFrameLocks noChangeAspect="1"/>
          </p:cNvGraphicFramePr>
          <p:nvPr>
            <p:extLst>
              <p:ext uri="{D42A27DB-BD31-4B8C-83A1-F6EECF244321}">
                <p14:modId xmlns:p14="http://schemas.microsoft.com/office/powerpoint/2010/main" val="23429358"/>
              </p:ext>
            </p:extLst>
          </p:nvPr>
        </p:nvGraphicFramePr>
        <p:xfrm>
          <a:off x="1884981" y="5413375"/>
          <a:ext cx="287655" cy="267679"/>
        </p:xfrm>
        <a:graphic>
          <a:graphicData uri="http://schemas.openxmlformats.org/presentationml/2006/ole">
            <mc:AlternateContent xmlns:mc="http://schemas.openxmlformats.org/markup-compatibility/2006">
              <mc:Choice xmlns:v="urn:schemas-microsoft-com:vml" Requires="v">
                <p:oleObj spid="_x0000_s65213" name="Formula" r:id="rId23" imgW="127080" imgH="119520" progId="Equation.Ribbit">
                  <p:embed/>
                </p:oleObj>
              </mc:Choice>
              <mc:Fallback>
                <p:oleObj name="Formula" r:id="rId23" imgW="127080" imgH="119520" progId="Equation.Ribbit">
                  <p:embed/>
                  <p:pic>
                    <p:nvPicPr>
                      <p:cNvPr id="0" name=""/>
                      <p:cNvPicPr/>
                      <p:nvPr/>
                    </p:nvPicPr>
                    <p:blipFill>
                      <a:blip r:embed="rId10"/>
                      <a:stretch>
                        <a:fillRect/>
                      </a:stretch>
                    </p:blipFill>
                    <p:spPr>
                      <a:xfrm>
                        <a:off x="1884981" y="5413375"/>
                        <a:ext cx="287655" cy="267679"/>
                      </a:xfrm>
                      <a:prstGeom prst="rect">
                        <a:avLst/>
                      </a:prstGeom>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3766547726"/>
              </p:ext>
            </p:extLst>
          </p:nvPr>
        </p:nvGraphicFramePr>
        <p:xfrm>
          <a:off x="1458333" y="4266202"/>
          <a:ext cx="2915810" cy="751643"/>
        </p:xfrm>
        <a:graphic>
          <a:graphicData uri="http://schemas.openxmlformats.org/presentationml/2006/ole">
            <mc:AlternateContent xmlns:mc="http://schemas.openxmlformats.org/markup-compatibility/2006">
              <mc:Choice xmlns:v="urn:schemas-microsoft-com:vml" Requires="v">
                <p:oleObj spid="_x0000_s65214" name="AxMath" r:id="rId24" imgW="1632240" imgH="420480" progId="Equation.AxMath">
                  <p:embed/>
                </p:oleObj>
              </mc:Choice>
              <mc:Fallback>
                <p:oleObj name="AxMath" r:id="rId24" imgW="1632240" imgH="420480" progId="Equation.AxMath">
                  <p:embed/>
                  <p:pic>
                    <p:nvPicPr>
                      <p:cNvPr id="0" name=""/>
                      <p:cNvPicPr/>
                      <p:nvPr/>
                    </p:nvPicPr>
                    <p:blipFill>
                      <a:blip r:embed="rId25"/>
                      <a:stretch>
                        <a:fillRect/>
                      </a:stretch>
                    </p:blipFill>
                    <p:spPr>
                      <a:xfrm>
                        <a:off x="1458333" y="4266202"/>
                        <a:ext cx="2915810" cy="751643"/>
                      </a:xfrm>
                      <a:prstGeom prst="rect">
                        <a:avLst/>
                      </a:prstGeom>
                    </p:spPr>
                  </p:pic>
                </p:oleObj>
              </mc:Fallback>
            </mc:AlternateContent>
          </a:graphicData>
        </a:graphic>
      </p:graphicFrame>
    </p:spTree>
    <p:extLst>
      <p:ext uri="{BB962C8B-B14F-4D97-AF65-F5344CB8AC3E}">
        <p14:creationId xmlns:p14="http://schemas.microsoft.com/office/powerpoint/2010/main" val="4770283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目 录</a:t>
            </a:r>
          </a:p>
        </p:txBody>
      </p:sp>
      <p:sp>
        <p:nvSpPr>
          <p:cNvPr id="4" name="内容占位符 3"/>
          <p:cNvSpPr>
            <a:spLocks noGrp="1"/>
          </p:cNvSpPr>
          <p:nvPr>
            <p:ph idx="1"/>
          </p:nvPr>
        </p:nvSpPr>
        <p:spPr>
          <a:xfrm>
            <a:off x="260350" y="1242562"/>
            <a:ext cx="8616950" cy="3698081"/>
          </a:xfrm>
        </p:spPr>
        <p:txBody>
          <a:bodyPr>
            <a:noAutofit/>
          </a:bodyPr>
          <a:lstStyle/>
          <a:p>
            <a:pPr>
              <a:lnSpc>
                <a:spcPct val="150000"/>
              </a:lnSpc>
            </a:pPr>
            <a:r>
              <a:rPr lang="zh-CN" altLang="en-US" b="1" dirty="0">
                <a:solidFill>
                  <a:schemeClr val="bg1">
                    <a:lumMod val="85000"/>
                  </a:schemeClr>
                </a:solidFill>
                <a:latin typeface="+mn-ea"/>
                <a:ea typeface="+mn-ea"/>
                <a:cs typeface="宋体"/>
              </a:rPr>
              <a:t>贝叶斯决策论</a:t>
            </a:r>
            <a:endParaRPr lang="en-US" altLang="zh-CN" b="1" dirty="0">
              <a:solidFill>
                <a:schemeClr val="bg1">
                  <a:lumMod val="85000"/>
                </a:schemeClr>
              </a:solidFill>
              <a:latin typeface="+mn-ea"/>
              <a:ea typeface="+mn-ea"/>
              <a:cs typeface="宋体"/>
            </a:endParaRPr>
          </a:p>
          <a:p>
            <a:pPr>
              <a:lnSpc>
                <a:spcPct val="150000"/>
              </a:lnSpc>
            </a:pPr>
            <a:r>
              <a:rPr lang="zh-CN" altLang="en-US" b="1" dirty="0">
                <a:solidFill>
                  <a:schemeClr val="bg1">
                    <a:lumMod val="85000"/>
                  </a:schemeClr>
                </a:solidFill>
                <a:latin typeface="+mn-ea"/>
                <a:ea typeface="+mn-ea"/>
                <a:cs typeface="宋体"/>
              </a:rPr>
              <a:t>极大似然估计</a:t>
            </a:r>
            <a:endParaRPr lang="en-US" altLang="zh-CN" b="1" dirty="0">
              <a:solidFill>
                <a:schemeClr val="bg1">
                  <a:lumMod val="85000"/>
                </a:schemeClr>
              </a:solidFill>
              <a:latin typeface="+mn-ea"/>
              <a:ea typeface="+mn-ea"/>
              <a:cs typeface="宋体"/>
            </a:endParaRPr>
          </a:p>
          <a:p>
            <a:pPr>
              <a:lnSpc>
                <a:spcPct val="150000"/>
              </a:lnSpc>
            </a:pPr>
            <a:r>
              <a:rPr lang="zh-CN" altLang="en-US" b="1" dirty="0">
                <a:solidFill>
                  <a:schemeClr val="bg1">
                    <a:lumMod val="85000"/>
                  </a:schemeClr>
                </a:solidFill>
                <a:latin typeface="+mn-ea"/>
                <a:ea typeface="+mn-ea"/>
                <a:cs typeface="宋体"/>
              </a:rPr>
              <a:t>朴素贝叶斯分类器</a:t>
            </a:r>
            <a:endParaRPr lang="en-US" altLang="zh-CN" b="1" dirty="0">
              <a:solidFill>
                <a:schemeClr val="bg1">
                  <a:lumMod val="85000"/>
                </a:schemeClr>
              </a:solidFill>
              <a:latin typeface="+mn-ea"/>
              <a:ea typeface="+mn-ea"/>
              <a:cs typeface="宋体"/>
            </a:endParaRPr>
          </a:p>
          <a:p>
            <a:pPr>
              <a:lnSpc>
                <a:spcPct val="150000"/>
              </a:lnSpc>
            </a:pPr>
            <a:r>
              <a:rPr lang="zh-CN" altLang="en-US" b="1" dirty="0">
                <a:solidFill>
                  <a:schemeClr val="bg1">
                    <a:lumMod val="85000"/>
                  </a:schemeClr>
                </a:solidFill>
                <a:latin typeface="+mn-ea"/>
                <a:ea typeface="+mn-ea"/>
                <a:cs typeface="宋体"/>
              </a:rPr>
              <a:t>半朴素贝叶斯分类器</a:t>
            </a:r>
            <a:endParaRPr lang="en-US" altLang="zh-CN" b="1" dirty="0">
              <a:solidFill>
                <a:schemeClr val="bg1">
                  <a:lumMod val="85000"/>
                </a:schemeClr>
              </a:solidFill>
              <a:latin typeface="+mn-ea"/>
              <a:ea typeface="+mn-ea"/>
              <a:cs typeface="宋体"/>
            </a:endParaRPr>
          </a:p>
          <a:p>
            <a:pPr>
              <a:lnSpc>
                <a:spcPct val="150000"/>
              </a:lnSpc>
            </a:pPr>
            <a:r>
              <a:rPr lang="zh-CN" altLang="en-US" b="1" dirty="0">
                <a:latin typeface="黑体" panose="02010609060101010101" pitchFamily="49" charset="-122"/>
                <a:ea typeface="黑体" panose="02010609060101010101" pitchFamily="49" charset="-122"/>
                <a:cs typeface="宋体"/>
              </a:rPr>
              <a:t>贝叶斯网</a:t>
            </a:r>
            <a:endParaRPr lang="en-US" altLang="zh-CN" b="1" dirty="0">
              <a:latin typeface="黑体" panose="02010609060101010101" pitchFamily="49" charset="-122"/>
              <a:ea typeface="黑体" panose="02010609060101010101" pitchFamily="49" charset="-122"/>
              <a:cs typeface="宋体"/>
            </a:endParaRPr>
          </a:p>
          <a:p>
            <a:pPr>
              <a:lnSpc>
                <a:spcPct val="150000"/>
              </a:lnSpc>
            </a:pPr>
            <a:r>
              <a:rPr lang="en-US" altLang="zh-CN" b="1" dirty="0">
                <a:solidFill>
                  <a:schemeClr val="bg1">
                    <a:lumMod val="85000"/>
                  </a:schemeClr>
                </a:solidFill>
                <a:latin typeface="Verdana" charset="0"/>
                <a:ea typeface="Verdana" charset="0"/>
                <a:cs typeface="Verdana" charset="0"/>
              </a:rPr>
              <a:t>EM</a:t>
            </a:r>
            <a:r>
              <a:rPr lang="zh-CN" altLang="en-US" b="1" dirty="0">
                <a:solidFill>
                  <a:schemeClr val="bg1">
                    <a:lumMod val="85000"/>
                  </a:schemeClr>
                </a:solidFill>
                <a:latin typeface="+mn-ea"/>
                <a:ea typeface="+mn-ea"/>
                <a:cs typeface="宋体"/>
              </a:rPr>
              <a:t>算法</a:t>
            </a:r>
            <a:endParaRPr lang="en-US" altLang="zh-CN" b="1" dirty="0">
              <a:solidFill>
                <a:schemeClr val="bg1">
                  <a:lumMod val="85000"/>
                </a:schemeClr>
              </a:solidFill>
              <a:latin typeface="+mn-ea"/>
              <a:ea typeface="+mn-ea"/>
              <a:cs typeface="宋体"/>
            </a:endParaRPr>
          </a:p>
        </p:txBody>
      </p:sp>
    </p:spTree>
    <p:extLst>
      <p:ext uri="{BB962C8B-B14F-4D97-AF65-F5344CB8AC3E}">
        <p14:creationId xmlns:p14="http://schemas.microsoft.com/office/powerpoint/2010/main" val="13250787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贝叶斯网</a:t>
            </a:r>
          </a:p>
        </p:txBody>
      </p:sp>
      <p:sp>
        <p:nvSpPr>
          <p:cNvPr id="2" name="内容占位符 1"/>
          <p:cNvSpPr>
            <a:spLocks noGrp="1"/>
          </p:cNvSpPr>
          <p:nvPr>
            <p:ph sz="quarter" idx="14"/>
          </p:nvPr>
        </p:nvSpPr>
        <p:spPr>
          <a:xfrm>
            <a:off x="173851" y="1040891"/>
            <a:ext cx="8723013" cy="5174557"/>
          </a:xfrm>
        </p:spPr>
        <p:txBody>
          <a:bodyPr>
            <a:normAutofit/>
          </a:bodyPr>
          <a:lstStyle/>
          <a:p>
            <a:r>
              <a:rPr lang="zh-CN" altLang="en-US" b="1" dirty="0">
                <a:latin typeface="黑体" panose="02010609060101010101" pitchFamily="49" charset="-122"/>
                <a:ea typeface="黑体" panose="02010609060101010101" pitchFamily="49" charset="-122"/>
                <a:cs typeface="宋体"/>
              </a:rPr>
              <a:t>贝叶斯网 </a:t>
            </a:r>
            <a:r>
              <a:rPr lang="en-US" altLang="zh-CN" b="1" dirty="0">
                <a:latin typeface="黑体" panose="02010609060101010101" pitchFamily="49" charset="-122"/>
                <a:ea typeface="黑体" panose="02010609060101010101" pitchFamily="49" charset="-122"/>
                <a:cs typeface="宋体"/>
              </a:rPr>
              <a:t>(</a:t>
            </a:r>
            <a:r>
              <a:rPr lang="en-US" altLang="zh-CN" b="1" dirty="0">
                <a:latin typeface="黑体" panose="02010609060101010101" pitchFamily="49" charset="-122"/>
                <a:ea typeface="黑体" panose="02010609060101010101" pitchFamily="49" charset="-122"/>
                <a:cs typeface="Verdana" charset="0"/>
              </a:rPr>
              <a:t>Bayesian network</a:t>
            </a:r>
            <a:r>
              <a:rPr lang="en-US" altLang="zh-CN" b="1" dirty="0">
                <a:latin typeface="黑体" panose="02010609060101010101" pitchFamily="49" charset="-122"/>
                <a:ea typeface="黑体" panose="02010609060101010101" pitchFamily="49" charset="-122"/>
                <a:cs typeface="宋体"/>
              </a:rPr>
              <a:t>)</a:t>
            </a:r>
            <a:r>
              <a:rPr lang="zh-CN" altLang="en-US" b="1" dirty="0">
                <a:latin typeface="黑体" panose="02010609060101010101" pitchFamily="49" charset="-122"/>
                <a:ea typeface="黑体" panose="02010609060101010101" pitchFamily="49" charset="-122"/>
                <a:cs typeface="宋体"/>
              </a:rPr>
              <a:t>亦称“信念网”</a:t>
            </a:r>
            <a:r>
              <a:rPr lang="en-US" altLang="zh-CN" b="1" dirty="0">
                <a:latin typeface="黑体" panose="02010609060101010101" pitchFamily="49" charset="-122"/>
                <a:ea typeface="黑体" panose="02010609060101010101" pitchFamily="49" charset="-122"/>
                <a:cs typeface="宋体"/>
              </a:rPr>
              <a:t>(</a:t>
            </a:r>
            <a:r>
              <a:rPr lang="en-US" altLang="zh-CN" b="1" dirty="0">
                <a:latin typeface="黑体" panose="02010609060101010101" pitchFamily="49" charset="-122"/>
                <a:ea typeface="黑体" panose="02010609060101010101" pitchFamily="49" charset="-122"/>
                <a:cs typeface="Verdana" charset="0"/>
              </a:rPr>
              <a:t>brief network</a:t>
            </a:r>
            <a:r>
              <a:rPr lang="en-US" altLang="zh-CN" b="1" dirty="0">
                <a:latin typeface="黑体" panose="02010609060101010101" pitchFamily="49" charset="-122"/>
                <a:ea typeface="黑体" panose="02010609060101010101" pitchFamily="49" charset="-122"/>
                <a:cs typeface="宋体"/>
              </a:rPr>
              <a:t>)</a:t>
            </a:r>
            <a:r>
              <a:rPr lang="zh-CN" altLang="en-US" b="1" dirty="0">
                <a:latin typeface="黑体" panose="02010609060101010101" pitchFamily="49" charset="-122"/>
                <a:ea typeface="黑体" panose="02010609060101010101" pitchFamily="49" charset="-122"/>
                <a:cs typeface="宋体"/>
              </a:rPr>
              <a:t>，它借助</a:t>
            </a:r>
            <a:r>
              <a:rPr lang="zh-CN" altLang="en-US" b="1" dirty="0">
                <a:solidFill>
                  <a:srgbClr val="FF0000"/>
                </a:solidFill>
                <a:latin typeface="黑体" panose="02010609060101010101" pitchFamily="49" charset="-122"/>
                <a:ea typeface="黑体" panose="02010609060101010101" pitchFamily="49" charset="-122"/>
                <a:cs typeface="宋体"/>
              </a:rPr>
              <a:t>有向无环图</a:t>
            </a:r>
            <a:r>
              <a:rPr lang="zh-CN" altLang="en-US" b="1" dirty="0">
                <a:latin typeface="黑体" panose="02010609060101010101" pitchFamily="49" charset="-122"/>
                <a:ea typeface="黑体" panose="02010609060101010101" pitchFamily="49" charset="-122"/>
                <a:cs typeface="宋体"/>
              </a:rPr>
              <a:t> </a:t>
            </a:r>
            <a:r>
              <a:rPr lang="en-US" altLang="zh-CN" b="1" dirty="0">
                <a:latin typeface="黑体" panose="02010609060101010101" pitchFamily="49" charset="-122"/>
                <a:ea typeface="黑体" panose="02010609060101010101" pitchFamily="49" charset="-122"/>
                <a:cs typeface="宋体"/>
              </a:rPr>
              <a:t>(</a:t>
            </a:r>
            <a:r>
              <a:rPr lang="en-US" altLang="zh-CN" b="1" dirty="0">
                <a:latin typeface="黑体" panose="02010609060101010101" pitchFamily="49" charset="-122"/>
                <a:ea typeface="黑体" panose="02010609060101010101" pitchFamily="49" charset="-122"/>
                <a:cs typeface="Verdana" charset="0"/>
              </a:rPr>
              <a:t>Directed Acyclic Graph, DAG</a:t>
            </a:r>
            <a:r>
              <a:rPr lang="en-US" altLang="zh-CN" b="1" dirty="0">
                <a:latin typeface="黑体" panose="02010609060101010101" pitchFamily="49" charset="-122"/>
                <a:ea typeface="黑体" panose="02010609060101010101" pitchFamily="49" charset="-122"/>
                <a:cs typeface="宋体"/>
              </a:rPr>
              <a:t>)</a:t>
            </a:r>
            <a:r>
              <a:rPr lang="zh-CN" altLang="en-US" b="1" dirty="0">
                <a:latin typeface="黑体" panose="02010609060101010101" pitchFamily="49" charset="-122"/>
                <a:ea typeface="黑体" panose="02010609060101010101" pitchFamily="49" charset="-122"/>
                <a:cs typeface="宋体"/>
              </a:rPr>
              <a:t>来</a:t>
            </a:r>
            <a:r>
              <a:rPr lang="zh-CN" altLang="en-US" b="1" dirty="0">
                <a:solidFill>
                  <a:srgbClr val="FF0000"/>
                </a:solidFill>
                <a:latin typeface="黑体" panose="02010609060101010101" pitchFamily="49" charset="-122"/>
                <a:ea typeface="黑体" panose="02010609060101010101" pitchFamily="49" charset="-122"/>
                <a:cs typeface="宋体"/>
              </a:rPr>
              <a:t>刻画属性间的依赖关系</a:t>
            </a:r>
            <a:r>
              <a:rPr lang="zh-CN" altLang="en-US" b="1" dirty="0">
                <a:latin typeface="黑体" panose="02010609060101010101" pitchFamily="49" charset="-122"/>
                <a:ea typeface="黑体" panose="02010609060101010101" pitchFamily="49" charset="-122"/>
                <a:cs typeface="宋体"/>
              </a:rPr>
              <a:t>，并使用条件概率表 </a:t>
            </a:r>
            <a:r>
              <a:rPr lang="en-US" altLang="zh-CN" b="1" dirty="0">
                <a:latin typeface="黑体" panose="02010609060101010101" pitchFamily="49" charset="-122"/>
                <a:ea typeface="黑体" panose="02010609060101010101" pitchFamily="49" charset="-122"/>
                <a:cs typeface="宋体"/>
              </a:rPr>
              <a:t>(</a:t>
            </a:r>
            <a:r>
              <a:rPr lang="en-US" altLang="zh-CN" b="1" dirty="0">
                <a:latin typeface="黑体" panose="02010609060101010101" pitchFamily="49" charset="-122"/>
                <a:ea typeface="黑体" panose="02010609060101010101" pitchFamily="49" charset="-122"/>
                <a:cs typeface="Verdana" charset="0"/>
              </a:rPr>
              <a:t>Conditional Probability Table, CPT</a:t>
            </a:r>
            <a:r>
              <a:rPr lang="en-US" altLang="zh-CN" b="1" dirty="0">
                <a:latin typeface="黑体" panose="02010609060101010101" pitchFamily="49" charset="-122"/>
                <a:ea typeface="黑体" panose="02010609060101010101" pitchFamily="49" charset="-122"/>
                <a:cs typeface="宋体"/>
              </a:rPr>
              <a:t>)</a:t>
            </a:r>
            <a:r>
              <a:rPr lang="zh-CN" altLang="en-US" b="1" dirty="0">
                <a:latin typeface="黑体" panose="02010609060101010101" pitchFamily="49" charset="-122"/>
                <a:ea typeface="黑体" panose="02010609060101010101" pitchFamily="49" charset="-122"/>
                <a:cs typeface="宋体"/>
              </a:rPr>
              <a:t>来表述属性的联合概率分布。</a:t>
            </a:r>
          </a:p>
          <a:p>
            <a:endParaRPr lang="zh-CN" altLang="en-US" dirty="0">
              <a:latin typeface="+mn-ea"/>
              <a:ea typeface="+mn-ea"/>
              <a:cs typeface="宋体"/>
            </a:endParaRPr>
          </a:p>
          <a:p>
            <a:endParaRPr lang="zh-CN" altLang="en-US" dirty="0">
              <a:latin typeface="+mn-ea"/>
              <a:ea typeface="+mn-ea"/>
              <a:cs typeface="宋体"/>
            </a:endParaRPr>
          </a:p>
          <a:p>
            <a:endParaRPr lang="zh-CN" altLang="en-US" dirty="0">
              <a:latin typeface="+mn-ea"/>
              <a:ea typeface="+mn-ea"/>
              <a:cs typeface="宋体"/>
            </a:endParaRPr>
          </a:p>
          <a:p>
            <a:endParaRPr lang="zh-CN" altLang="en-US" dirty="0">
              <a:latin typeface="+mn-ea"/>
              <a:ea typeface="+mn-ea"/>
              <a:cs typeface="宋体"/>
            </a:endParaRPr>
          </a:p>
          <a:p>
            <a:pPr marL="0" indent="0">
              <a:buNone/>
            </a:pPr>
            <a:r>
              <a:rPr lang="zh-CN" altLang="en-US" dirty="0">
                <a:latin typeface="+mn-ea"/>
                <a:ea typeface="+mn-ea"/>
                <a:cs typeface="宋体"/>
              </a:rPr>
              <a:t>			</a:t>
            </a:r>
          </a:p>
          <a:p>
            <a:endParaRPr lang="en-US" altLang="zh-CN" dirty="0">
              <a:latin typeface="宋体"/>
              <a:ea typeface="宋体"/>
              <a:cs typeface="宋体"/>
            </a:endParaRPr>
          </a:p>
          <a:p>
            <a:endParaRPr lang="en-US" altLang="zh-CN" dirty="0">
              <a:latin typeface="+mn-ea"/>
              <a:ea typeface="+mn-ea"/>
              <a:cs typeface="宋体"/>
            </a:endParaRPr>
          </a:p>
          <a:p>
            <a:endParaRPr kumimoji="1" lang="zh-CN" altLang="en-US" dirty="0">
              <a:latin typeface="+mn-ea"/>
              <a:ea typeface="+mn-ea"/>
            </a:endParaRPr>
          </a:p>
        </p:txBody>
      </p:sp>
    </p:spTree>
    <p:extLst>
      <p:ext uri="{BB962C8B-B14F-4D97-AF65-F5344CB8AC3E}">
        <p14:creationId xmlns:p14="http://schemas.microsoft.com/office/powerpoint/2010/main" val="18615070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贝叶斯网</a:t>
            </a:r>
          </a:p>
        </p:txBody>
      </p:sp>
      <p:sp>
        <p:nvSpPr>
          <p:cNvPr id="2" name="内容占位符 1"/>
          <p:cNvSpPr>
            <a:spLocks noGrp="1"/>
          </p:cNvSpPr>
          <p:nvPr>
            <p:ph sz="quarter" idx="14"/>
          </p:nvPr>
        </p:nvSpPr>
        <p:spPr>
          <a:xfrm>
            <a:off x="173851" y="1040891"/>
            <a:ext cx="8723013" cy="5407534"/>
          </a:xfrm>
        </p:spPr>
        <p:txBody>
          <a:bodyPr>
            <a:normAutofit/>
          </a:bodyPr>
          <a:lstStyle/>
          <a:p>
            <a:r>
              <a:rPr lang="zh-CN" altLang="en-US" b="1" dirty="0">
                <a:latin typeface="黑体" panose="02010609060101010101" pitchFamily="49" charset="-122"/>
                <a:ea typeface="黑体" panose="02010609060101010101" pitchFamily="49" charset="-122"/>
                <a:cs typeface="宋体"/>
              </a:rPr>
              <a:t>贝叶斯网 </a:t>
            </a:r>
            <a:r>
              <a:rPr lang="en-US" altLang="zh-CN" b="1" dirty="0">
                <a:latin typeface="黑体" panose="02010609060101010101" pitchFamily="49" charset="-122"/>
                <a:ea typeface="黑体" panose="02010609060101010101" pitchFamily="49" charset="-122"/>
                <a:cs typeface="宋体"/>
              </a:rPr>
              <a:t>(</a:t>
            </a:r>
            <a:r>
              <a:rPr lang="en-US" altLang="zh-CN" b="1" dirty="0">
                <a:latin typeface="黑体" panose="02010609060101010101" pitchFamily="49" charset="-122"/>
                <a:ea typeface="黑体" panose="02010609060101010101" pitchFamily="49" charset="-122"/>
                <a:cs typeface="Verdana" charset="0"/>
              </a:rPr>
              <a:t>Bayesian network</a:t>
            </a:r>
            <a:r>
              <a:rPr lang="en-US" altLang="zh-CN" b="1" dirty="0">
                <a:latin typeface="黑体" panose="02010609060101010101" pitchFamily="49" charset="-122"/>
                <a:ea typeface="黑体" panose="02010609060101010101" pitchFamily="49" charset="-122"/>
                <a:cs typeface="宋体"/>
              </a:rPr>
              <a:t>)</a:t>
            </a:r>
            <a:r>
              <a:rPr lang="zh-CN" altLang="en-US" b="1" dirty="0">
                <a:latin typeface="黑体" panose="02010609060101010101" pitchFamily="49" charset="-122"/>
                <a:ea typeface="黑体" panose="02010609060101010101" pitchFamily="49" charset="-122"/>
                <a:cs typeface="宋体"/>
              </a:rPr>
              <a:t>亦称“信念网”</a:t>
            </a:r>
            <a:r>
              <a:rPr lang="en-US" altLang="zh-CN" b="1" dirty="0">
                <a:latin typeface="黑体" panose="02010609060101010101" pitchFamily="49" charset="-122"/>
                <a:ea typeface="黑体" panose="02010609060101010101" pitchFamily="49" charset="-122"/>
                <a:cs typeface="宋体"/>
              </a:rPr>
              <a:t>(</a:t>
            </a:r>
            <a:r>
              <a:rPr lang="en-US" altLang="zh-CN" b="1" dirty="0">
                <a:latin typeface="黑体" panose="02010609060101010101" pitchFamily="49" charset="-122"/>
                <a:ea typeface="黑体" panose="02010609060101010101" pitchFamily="49" charset="-122"/>
                <a:cs typeface="Verdana" charset="0"/>
              </a:rPr>
              <a:t>brief network</a:t>
            </a:r>
            <a:r>
              <a:rPr lang="en-US" altLang="zh-CN" b="1" dirty="0">
                <a:latin typeface="黑体" panose="02010609060101010101" pitchFamily="49" charset="-122"/>
                <a:ea typeface="黑体" panose="02010609060101010101" pitchFamily="49" charset="-122"/>
                <a:cs typeface="宋体"/>
              </a:rPr>
              <a:t>)</a:t>
            </a:r>
            <a:r>
              <a:rPr lang="zh-CN" altLang="en-US" b="1" dirty="0">
                <a:latin typeface="黑体" panose="02010609060101010101" pitchFamily="49" charset="-122"/>
                <a:ea typeface="黑体" panose="02010609060101010101" pitchFamily="49" charset="-122"/>
                <a:cs typeface="宋体"/>
              </a:rPr>
              <a:t>，它借助有向无环图 </a:t>
            </a:r>
            <a:r>
              <a:rPr lang="en-US" altLang="zh-CN" b="1" dirty="0">
                <a:latin typeface="黑体" panose="02010609060101010101" pitchFamily="49" charset="-122"/>
                <a:ea typeface="黑体" panose="02010609060101010101" pitchFamily="49" charset="-122"/>
                <a:cs typeface="宋体"/>
              </a:rPr>
              <a:t>(</a:t>
            </a:r>
            <a:r>
              <a:rPr lang="en-US" altLang="zh-CN" b="1" dirty="0">
                <a:latin typeface="黑体" panose="02010609060101010101" pitchFamily="49" charset="-122"/>
                <a:ea typeface="黑体" panose="02010609060101010101" pitchFamily="49" charset="-122"/>
                <a:cs typeface="Verdana" charset="0"/>
              </a:rPr>
              <a:t>Directed Acyclic Graph, DAG</a:t>
            </a:r>
            <a:r>
              <a:rPr lang="en-US" altLang="zh-CN" b="1" dirty="0">
                <a:latin typeface="黑体" panose="02010609060101010101" pitchFamily="49" charset="-122"/>
                <a:ea typeface="黑体" panose="02010609060101010101" pitchFamily="49" charset="-122"/>
                <a:cs typeface="宋体"/>
              </a:rPr>
              <a:t>)</a:t>
            </a:r>
            <a:r>
              <a:rPr lang="zh-CN" altLang="en-US" b="1" dirty="0">
                <a:latin typeface="黑体" panose="02010609060101010101" pitchFamily="49" charset="-122"/>
                <a:ea typeface="黑体" panose="02010609060101010101" pitchFamily="49" charset="-122"/>
                <a:cs typeface="宋体"/>
              </a:rPr>
              <a:t>来刻画属性间的依赖关系，并使用条件概率表 </a:t>
            </a:r>
            <a:r>
              <a:rPr lang="en-US" altLang="zh-CN" b="1" dirty="0">
                <a:latin typeface="黑体" panose="02010609060101010101" pitchFamily="49" charset="-122"/>
                <a:ea typeface="黑体" panose="02010609060101010101" pitchFamily="49" charset="-122"/>
                <a:cs typeface="宋体"/>
              </a:rPr>
              <a:t>(</a:t>
            </a:r>
            <a:r>
              <a:rPr lang="en-US" altLang="zh-CN" b="1" dirty="0">
                <a:latin typeface="黑体" panose="02010609060101010101" pitchFamily="49" charset="-122"/>
                <a:ea typeface="黑体" panose="02010609060101010101" pitchFamily="49" charset="-122"/>
                <a:cs typeface="Verdana" charset="0"/>
              </a:rPr>
              <a:t>Conditional Probability Table, CPT</a:t>
            </a:r>
            <a:r>
              <a:rPr lang="en-US" altLang="zh-CN" b="1" dirty="0">
                <a:latin typeface="黑体" panose="02010609060101010101" pitchFamily="49" charset="-122"/>
                <a:ea typeface="黑体" panose="02010609060101010101" pitchFamily="49" charset="-122"/>
                <a:cs typeface="宋体"/>
              </a:rPr>
              <a:t>)</a:t>
            </a:r>
            <a:r>
              <a:rPr lang="zh-CN" altLang="en-US" b="1" dirty="0">
                <a:latin typeface="黑体" panose="02010609060101010101" pitchFamily="49" charset="-122"/>
                <a:ea typeface="黑体" panose="02010609060101010101" pitchFamily="49" charset="-122"/>
                <a:cs typeface="宋体"/>
              </a:rPr>
              <a:t>来表述属性的联合概率分布。</a:t>
            </a:r>
          </a:p>
          <a:p>
            <a:endParaRPr lang="zh-CN" altLang="en-US" dirty="0">
              <a:latin typeface="+mn-ea"/>
              <a:ea typeface="+mn-ea"/>
              <a:cs typeface="宋体"/>
            </a:endParaRPr>
          </a:p>
          <a:p>
            <a:endParaRPr lang="zh-CN" altLang="en-US" dirty="0">
              <a:latin typeface="+mn-ea"/>
              <a:ea typeface="+mn-ea"/>
              <a:cs typeface="宋体"/>
            </a:endParaRPr>
          </a:p>
          <a:p>
            <a:endParaRPr lang="zh-CN" altLang="en-US" dirty="0">
              <a:latin typeface="+mn-ea"/>
              <a:ea typeface="+mn-ea"/>
              <a:cs typeface="宋体"/>
            </a:endParaRPr>
          </a:p>
          <a:p>
            <a:pPr marL="0" indent="0">
              <a:buNone/>
            </a:pPr>
            <a:r>
              <a:rPr lang="zh-CN" altLang="en-US" dirty="0">
                <a:latin typeface="+mn-ea"/>
                <a:ea typeface="+mn-ea"/>
                <a:cs typeface="宋体"/>
              </a:rPr>
              <a:t>		</a:t>
            </a:r>
          </a:p>
          <a:p>
            <a:pPr marL="0" indent="0" algn="ctr">
              <a:buNone/>
            </a:pPr>
            <a:r>
              <a:rPr lang="zh-CN" altLang="en-US" sz="1800" b="1" dirty="0">
                <a:latin typeface="黑体" panose="02010609060101010101" pitchFamily="49" charset="-122"/>
                <a:ea typeface="黑体" panose="02010609060101010101" pitchFamily="49" charset="-122"/>
                <a:cs typeface="宋体"/>
              </a:rPr>
              <a:t>图</a:t>
            </a:r>
            <a:r>
              <a:rPr lang="en-US" altLang="zh-CN" sz="1800" b="1" dirty="0">
                <a:latin typeface="黑体" panose="02010609060101010101" pitchFamily="49" charset="-122"/>
                <a:ea typeface="黑体" panose="02010609060101010101" pitchFamily="49" charset="-122"/>
                <a:cs typeface="宋体"/>
              </a:rPr>
              <a:t>7.2 </a:t>
            </a:r>
            <a:r>
              <a:rPr lang="zh-CN" altLang="en-US" sz="1800" b="1" dirty="0">
                <a:latin typeface="黑体" panose="02010609060101010101" pitchFamily="49" charset="-122"/>
                <a:ea typeface="黑体" panose="02010609060101010101" pitchFamily="49" charset="-122"/>
                <a:cs typeface="宋体"/>
              </a:rPr>
              <a:t>西瓜问题的一种贝叶斯网结构以及属性“根蒂”的条件概率表</a:t>
            </a:r>
          </a:p>
          <a:p>
            <a:endParaRPr lang="zh-CN" altLang="en-US" dirty="0">
              <a:latin typeface="宋体"/>
              <a:ea typeface="宋体"/>
              <a:cs typeface="宋体"/>
            </a:endParaRPr>
          </a:p>
          <a:p>
            <a:r>
              <a:rPr lang="zh-CN" altLang="en-US" b="1" dirty="0">
                <a:latin typeface="黑体" panose="02010609060101010101" pitchFamily="49" charset="-122"/>
                <a:ea typeface="黑体" panose="02010609060101010101" pitchFamily="49" charset="-122"/>
                <a:cs typeface="宋体"/>
              </a:rPr>
              <a:t>从</a:t>
            </a:r>
            <a:r>
              <a:rPr lang="zh-CN" altLang="en-US" b="1" dirty="0">
                <a:solidFill>
                  <a:srgbClr val="FF0000"/>
                </a:solidFill>
                <a:latin typeface="黑体" panose="02010609060101010101" pitchFamily="49" charset="-122"/>
                <a:ea typeface="黑体" panose="02010609060101010101" pitchFamily="49" charset="-122"/>
                <a:cs typeface="宋体"/>
              </a:rPr>
              <a:t>网络图结构</a:t>
            </a:r>
            <a:r>
              <a:rPr lang="zh-CN" altLang="en-US" b="1" dirty="0">
                <a:latin typeface="黑体" panose="02010609060101010101" pitchFamily="49" charset="-122"/>
                <a:ea typeface="黑体" panose="02010609060101010101" pitchFamily="49" charset="-122"/>
                <a:cs typeface="宋体"/>
              </a:rPr>
              <a:t>可以看出</a:t>
            </a:r>
            <a:r>
              <a:rPr lang="en-US" altLang="zh-CN" b="1" dirty="0">
                <a:latin typeface="黑体" panose="02010609060101010101" pitchFamily="49" charset="-122"/>
                <a:ea typeface="黑体" panose="02010609060101010101" pitchFamily="49" charset="-122"/>
                <a:cs typeface="宋体"/>
              </a:rPr>
              <a:t> -&gt; </a:t>
            </a:r>
            <a:r>
              <a:rPr lang="zh-CN" altLang="en-US" b="1" dirty="0">
                <a:latin typeface="黑体" panose="02010609060101010101" pitchFamily="49" charset="-122"/>
                <a:ea typeface="黑体" panose="02010609060101010101" pitchFamily="49" charset="-122"/>
                <a:cs typeface="宋体"/>
              </a:rPr>
              <a:t>“色泽”直接依赖于“好瓜”和“甜度”</a:t>
            </a:r>
          </a:p>
          <a:p>
            <a:r>
              <a:rPr lang="zh-CN" altLang="en-US" b="1" dirty="0">
                <a:latin typeface="黑体" panose="02010609060101010101" pitchFamily="49" charset="-122"/>
                <a:ea typeface="黑体" panose="02010609060101010101" pitchFamily="49" charset="-122"/>
                <a:cs typeface="宋体"/>
              </a:rPr>
              <a:t>从</a:t>
            </a:r>
            <a:r>
              <a:rPr lang="zh-CN" altLang="en-US" b="1" dirty="0">
                <a:solidFill>
                  <a:srgbClr val="FF0000"/>
                </a:solidFill>
                <a:latin typeface="黑体" panose="02010609060101010101" pitchFamily="49" charset="-122"/>
                <a:ea typeface="黑体" panose="02010609060101010101" pitchFamily="49" charset="-122"/>
                <a:cs typeface="宋体"/>
              </a:rPr>
              <a:t>条件概率表</a:t>
            </a:r>
            <a:r>
              <a:rPr lang="zh-CN" altLang="en-US" b="1" dirty="0">
                <a:latin typeface="黑体" panose="02010609060101010101" pitchFamily="49" charset="-122"/>
                <a:ea typeface="黑体" panose="02010609060101010101" pitchFamily="49" charset="-122"/>
                <a:cs typeface="宋体"/>
              </a:rPr>
              <a:t>可以得到</a:t>
            </a:r>
            <a:r>
              <a:rPr lang="en-US" altLang="zh-CN" b="1" dirty="0">
                <a:latin typeface="黑体" panose="02010609060101010101" pitchFamily="49" charset="-122"/>
                <a:ea typeface="黑体" panose="02010609060101010101" pitchFamily="49" charset="-122"/>
                <a:cs typeface="宋体"/>
              </a:rPr>
              <a:t> -&gt; </a:t>
            </a:r>
            <a:r>
              <a:rPr lang="zh-CN" altLang="en-US" b="1" dirty="0">
                <a:latin typeface="黑体" panose="02010609060101010101" pitchFamily="49" charset="-122"/>
                <a:ea typeface="黑体" panose="02010609060101010101" pitchFamily="49" charset="-122"/>
                <a:cs typeface="宋体"/>
              </a:rPr>
              <a:t>“根蒂”对“甜度”的量化依赖关系</a:t>
            </a:r>
            <a:r>
              <a:rPr lang="en-US" altLang="zh-CN" b="1" dirty="0">
                <a:latin typeface="黑体" panose="02010609060101010101" pitchFamily="49" charset="-122"/>
                <a:ea typeface="黑体" panose="02010609060101010101" pitchFamily="49" charset="-122"/>
                <a:cs typeface="宋体"/>
              </a:rPr>
              <a:t> </a:t>
            </a:r>
            <a:r>
              <a:rPr lang="en-US" altLang="zh-CN" b="1" dirty="0">
                <a:solidFill>
                  <a:srgbClr val="FF0000"/>
                </a:solidFill>
                <a:latin typeface="黑体" panose="02010609060101010101" pitchFamily="49" charset="-122"/>
                <a:ea typeface="黑体" panose="02010609060101010101" pitchFamily="49" charset="-122"/>
                <a:cs typeface="Times"/>
              </a:rPr>
              <a:t>P</a:t>
            </a:r>
            <a:r>
              <a:rPr lang="en-US" altLang="zh-CN" b="1" dirty="0">
                <a:solidFill>
                  <a:srgbClr val="FF0000"/>
                </a:solidFill>
                <a:latin typeface="黑体" panose="02010609060101010101" pitchFamily="49" charset="-122"/>
                <a:ea typeface="黑体" panose="02010609060101010101" pitchFamily="49" charset="-122"/>
                <a:cs typeface="宋体"/>
              </a:rPr>
              <a:t>(</a:t>
            </a:r>
            <a:r>
              <a:rPr lang="zh-CN" altLang="en-US" b="1" dirty="0">
                <a:solidFill>
                  <a:srgbClr val="FF0000"/>
                </a:solidFill>
                <a:latin typeface="黑体" panose="02010609060101010101" pitchFamily="49" charset="-122"/>
                <a:ea typeface="黑体" panose="02010609060101010101" pitchFamily="49" charset="-122"/>
                <a:cs typeface="宋体"/>
              </a:rPr>
              <a:t>根蒂＝硬挺</a:t>
            </a:r>
            <a:r>
              <a:rPr lang="en-US" altLang="zh-CN" b="1" dirty="0">
                <a:solidFill>
                  <a:srgbClr val="FF0000"/>
                </a:solidFill>
                <a:latin typeface="黑体" panose="02010609060101010101" pitchFamily="49" charset="-122"/>
                <a:ea typeface="黑体" panose="02010609060101010101" pitchFamily="49" charset="-122"/>
                <a:cs typeface="宋体"/>
              </a:rPr>
              <a:t>|</a:t>
            </a:r>
            <a:r>
              <a:rPr lang="zh-CN" altLang="en-US" b="1" dirty="0">
                <a:solidFill>
                  <a:srgbClr val="FF0000"/>
                </a:solidFill>
                <a:latin typeface="黑体" panose="02010609060101010101" pitchFamily="49" charset="-122"/>
                <a:ea typeface="黑体" panose="02010609060101010101" pitchFamily="49" charset="-122"/>
                <a:cs typeface="宋体"/>
              </a:rPr>
              <a:t>甜度＝高</a:t>
            </a:r>
            <a:r>
              <a:rPr lang="en-US" altLang="zh-CN" b="1" dirty="0">
                <a:solidFill>
                  <a:srgbClr val="FF0000"/>
                </a:solidFill>
                <a:latin typeface="黑体" panose="02010609060101010101" pitchFamily="49" charset="-122"/>
                <a:ea typeface="黑体" panose="02010609060101010101" pitchFamily="49" charset="-122"/>
                <a:cs typeface="宋体"/>
              </a:rPr>
              <a:t>)</a:t>
            </a:r>
            <a:r>
              <a:rPr lang="zh-CN" altLang="en-US" b="1" dirty="0">
                <a:solidFill>
                  <a:srgbClr val="FF0000"/>
                </a:solidFill>
                <a:latin typeface="黑体" panose="02010609060101010101" pitchFamily="49" charset="-122"/>
                <a:ea typeface="黑体" panose="02010609060101010101" pitchFamily="49" charset="-122"/>
                <a:cs typeface="宋体"/>
              </a:rPr>
              <a:t>＝</a:t>
            </a:r>
            <a:r>
              <a:rPr lang="en-US" altLang="zh-CN" b="1" dirty="0">
                <a:solidFill>
                  <a:srgbClr val="FF0000"/>
                </a:solidFill>
                <a:latin typeface="黑体" panose="02010609060101010101" pitchFamily="49" charset="-122"/>
                <a:ea typeface="黑体" panose="02010609060101010101" pitchFamily="49" charset="-122"/>
                <a:cs typeface="宋体"/>
              </a:rPr>
              <a:t>0.1</a:t>
            </a:r>
          </a:p>
          <a:p>
            <a:pPr marL="0" indent="0">
              <a:buNone/>
            </a:pPr>
            <a:endParaRPr lang="en-US" altLang="zh-CN" dirty="0">
              <a:latin typeface="宋体"/>
              <a:ea typeface="宋体"/>
              <a:cs typeface="宋体"/>
            </a:endParaRPr>
          </a:p>
          <a:p>
            <a:endParaRPr lang="en-US" altLang="zh-CN" dirty="0">
              <a:latin typeface="+mn-ea"/>
              <a:ea typeface="+mn-ea"/>
              <a:cs typeface="宋体"/>
            </a:endParaRPr>
          </a:p>
          <a:p>
            <a:endParaRPr kumimoji="1" lang="zh-CN" altLang="en-US" dirty="0">
              <a:latin typeface="+mn-ea"/>
              <a:ea typeface="+mn-ea"/>
            </a:endParaRPr>
          </a:p>
        </p:txBody>
      </p:sp>
      <p:pic>
        <p:nvPicPr>
          <p:cNvPr id="13" name="Picture 3"/>
          <p:cNvPicPr>
            <a:picLocks noChangeAspect="1"/>
          </p:cNvPicPr>
          <p:nvPr/>
        </p:nvPicPr>
        <p:blipFill>
          <a:blip r:embed="rId2"/>
          <a:stretch>
            <a:fillRect/>
          </a:stretch>
        </p:blipFill>
        <p:spPr>
          <a:xfrm>
            <a:off x="1431387" y="2384461"/>
            <a:ext cx="6666065" cy="1655406"/>
          </a:xfrm>
          <a:prstGeom prst="rect">
            <a:avLst/>
          </a:prstGeom>
        </p:spPr>
      </p:pic>
    </p:spTree>
    <p:extLst>
      <p:ext uri="{BB962C8B-B14F-4D97-AF65-F5344CB8AC3E}">
        <p14:creationId xmlns:p14="http://schemas.microsoft.com/office/powerpoint/2010/main" val="39064435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贝叶斯网：结构</a:t>
            </a:r>
          </a:p>
        </p:txBody>
      </p:sp>
      <p:sp>
        <p:nvSpPr>
          <p:cNvPr id="2" name="内容占位符 1"/>
          <p:cNvSpPr>
            <a:spLocks noGrp="1"/>
          </p:cNvSpPr>
          <p:nvPr>
            <p:ph sz="quarter" idx="14"/>
          </p:nvPr>
        </p:nvSpPr>
        <p:spPr>
          <a:xfrm>
            <a:off x="173851" y="1040891"/>
            <a:ext cx="8723013" cy="5174557"/>
          </a:xfrm>
        </p:spPr>
        <p:txBody>
          <a:bodyPr>
            <a:normAutofit/>
          </a:bodyPr>
          <a:lstStyle/>
          <a:p>
            <a:r>
              <a:rPr lang="zh-CN" altLang="en-US" b="1" dirty="0">
                <a:latin typeface="黑体" panose="02010609060101010101" pitchFamily="49" charset="-122"/>
                <a:ea typeface="黑体" panose="02010609060101010101" pitchFamily="49" charset="-122"/>
                <a:cs typeface="宋体"/>
              </a:rPr>
              <a:t>贝叶斯网有效地表达了</a:t>
            </a:r>
            <a:r>
              <a:rPr lang="zh-CN" altLang="en-US" b="1" dirty="0">
                <a:solidFill>
                  <a:srgbClr val="FF0000"/>
                </a:solidFill>
                <a:latin typeface="黑体" panose="02010609060101010101" pitchFamily="49" charset="-122"/>
                <a:ea typeface="黑体" panose="02010609060101010101" pitchFamily="49" charset="-122"/>
                <a:cs typeface="宋体"/>
              </a:rPr>
              <a:t>属性间的条件独立性</a:t>
            </a:r>
            <a:r>
              <a:rPr lang="zh-CN" altLang="en-US" b="1" dirty="0">
                <a:latin typeface="黑体" panose="02010609060101010101" pitchFamily="49" charset="-122"/>
                <a:ea typeface="黑体" panose="02010609060101010101" pitchFamily="49" charset="-122"/>
                <a:cs typeface="宋体"/>
              </a:rPr>
              <a:t>。给定</a:t>
            </a:r>
            <a:r>
              <a:rPr lang="zh-CN" altLang="en-US" b="1">
                <a:latin typeface="黑体" panose="02010609060101010101" pitchFamily="49" charset="-122"/>
                <a:ea typeface="黑体" panose="02010609060101010101" pitchFamily="49" charset="-122"/>
                <a:cs typeface="宋体"/>
              </a:rPr>
              <a:t>父</a:t>
            </a:r>
            <a:r>
              <a:rPr lang="zh-CN" altLang="en-US" b="1" smtClean="0">
                <a:latin typeface="黑体" panose="02010609060101010101" pitchFamily="49" charset="-122"/>
                <a:ea typeface="黑体" panose="02010609060101010101" pitchFamily="49" charset="-122"/>
                <a:cs typeface="宋体"/>
              </a:rPr>
              <a:t>结点集</a:t>
            </a:r>
            <a:r>
              <a:rPr lang="zh-CN" altLang="en-US" b="1" dirty="0">
                <a:latin typeface="黑体" panose="02010609060101010101" pitchFamily="49" charset="-122"/>
                <a:ea typeface="黑体" panose="02010609060101010101" pitchFamily="49" charset="-122"/>
                <a:cs typeface="宋体"/>
              </a:rPr>
              <a:t>，</a:t>
            </a:r>
            <a:r>
              <a:rPr lang="zh-CN" altLang="en-US" b="1" dirty="0">
                <a:solidFill>
                  <a:srgbClr val="FF0000"/>
                </a:solidFill>
                <a:latin typeface="黑体" panose="02010609060101010101" pitchFamily="49" charset="-122"/>
                <a:ea typeface="黑体" panose="02010609060101010101" pitchFamily="49" charset="-122"/>
                <a:cs typeface="宋体"/>
              </a:rPr>
              <a:t>贝叶斯网假设每个属性与他的非后裔属性独立</a:t>
            </a:r>
            <a:r>
              <a:rPr lang="zh-CN" altLang="en-US" b="1" dirty="0">
                <a:latin typeface="黑体" panose="02010609060101010101" pitchFamily="49" charset="-122"/>
                <a:ea typeface="黑体" panose="02010609060101010101" pitchFamily="49" charset="-122"/>
                <a:cs typeface="宋体"/>
              </a:rPr>
              <a:t>。</a:t>
            </a:r>
            <a:endParaRPr lang="en-US" altLang="zh-CN" b="1" dirty="0">
              <a:latin typeface="黑体" panose="02010609060101010101" pitchFamily="49" charset="-122"/>
              <a:ea typeface="黑体" panose="02010609060101010101" pitchFamily="49" charset="-122"/>
              <a:cs typeface="宋体"/>
            </a:endParaRPr>
          </a:p>
          <a:p>
            <a:r>
              <a:rPr lang="zh-CN" altLang="en-US" b="1" dirty="0">
                <a:latin typeface="黑体" panose="02010609060101010101" pitchFamily="49" charset="-122"/>
                <a:ea typeface="黑体" panose="02010609060101010101" pitchFamily="49" charset="-122"/>
                <a:cs typeface="宋体"/>
              </a:rPr>
              <a:t>   </a:t>
            </a:r>
            <a:r>
              <a:rPr lang="en-US" altLang="zh-CN" b="1" dirty="0">
                <a:latin typeface="黑体" panose="02010609060101010101" pitchFamily="49" charset="-122"/>
                <a:ea typeface="黑体" panose="02010609060101010101" pitchFamily="49" charset="-122"/>
                <a:cs typeface="宋体"/>
              </a:rPr>
              <a:t>         </a:t>
            </a:r>
            <a:r>
              <a:rPr lang="zh-CN" altLang="en-US" b="1" dirty="0">
                <a:latin typeface="黑体" panose="02010609060101010101" pitchFamily="49" charset="-122"/>
                <a:ea typeface="黑体" panose="02010609060101010101" pitchFamily="49" charset="-122"/>
                <a:cs typeface="宋体"/>
              </a:rPr>
              <a:t>将属性</a:t>
            </a:r>
            <a:r>
              <a:rPr lang="en-US" altLang="zh-CN" b="1" dirty="0">
                <a:latin typeface="黑体" panose="02010609060101010101" pitchFamily="49" charset="-122"/>
                <a:ea typeface="黑体" panose="02010609060101010101" pitchFamily="49" charset="-122"/>
                <a:cs typeface="宋体"/>
              </a:rPr>
              <a:t>              </a:t>
            </a:r>
            <a:r>
              <a:rPr lang="zh-CN" altLang="en-US" b="1" dirty="0">
                <a:latin typeface="黑体" panose="02010609060101010101" pitchFamily="49" charset="-122"/>
                <a:ea typeface="黑体" panose="02010609060101010101" pitchFamily="49" charset="-122"/>
                <a:cs typeface="宋体"/>
              </a:rPr>
              <a:t>的联合概率分布定义为</a:t>
            </a:r>
            <a:endParaRPr lang="en-US" altLang="zh-CN" b="1" dirty="0">
              <a:latin typeface="黑体" panose="02010609060101010101" pitchFamily="49" charset="-122"/>
              <a:ea typeface="黑体" panose="02010609060101010101" pitchFamily="49" charset="-122"/>
              <a:cs typeface="宋体"/>
            </a:endParaRPr>
          </a:p>
          <a:p>
            <a:endParaRPr kumimoji="1" lang="en-US" altLang="zh-CN" b="1" dirty="0">
              <a:latin typeface="黑体" panose="02010609060101010101" pitchFamily="49" charset="-122"/>
              <a:ea typeface="黑体" panose="02010609060101010101" pitchFamily="49" charset="-122"/>
              <a:cs typeface="宋体"/>
            </a:endParaRPr>
          </a:p>
          <a:p>
            <a:endParaRPr kumimoji="1" lang="en-US" altLang="zh-CN" b="1" dirty="0">
              <a:latin typeface="黑体" panose="02010609060101010101" pitchFamily="49" charset="-122"/>
              <a:ea typeface="黑体" panose="02010609060101010101" pitchFamily="49" charset="-122"/>
              <a:cs typeface="宋体"/>
            </a:endParaRPr>
          </a:p>
          <a:p>
            <a:endParaRPr kumimoji="1" lang="en-US" altLang="zh-CN" b="1" dirty="0">
              <a:latin typeface="黑体" panose="02010609060101010101" pitchFamily="49" charset="-122"/>
              <a:ea typeface="黑体" panose="02010609060101010101" pitchFamily="49" charset="-122"/>
              <a:cs typeface="宋体"/>
            </a:endParaRPr>
          </a:p>
          <a:p>
            <a:pPr marL="0" indent="0">
              <a:buNone/>
            </a:pPr>
            <a:r>
              <a:rPr lang="en-US" altLang="zh-CN" b="1" dirty="0">
                <a:latin typeface="黑体" panose="02010609060101010101" pitchFamily="49" charset="-122"/>
                <a:ea typeface="黑体" panose="02010609060101010101" pitchFamily="49" charset="-122"/>
                <a:cs typeface="宋体"/>
              </a:rPr>
              <a:t>    </a:t>
            </a:r>
            <a:r>
              <a:rPr lang="zh-CN" altLang="en-US" b="1" dirty="0">
                <a:solidFill>
                  <a:srgbClr val="FF0000"/>
                </a:solidFill>
                <a:latin typeface="黑体" panose="02010609060101010101" pitchFamily="49" charset="-122"/>
                <a:ea typeface="黑体" panose="02010609060101010101" pitchFamily="49" charset="-122"/>
                <a:cs typeface="宋体"/>
              </a:rPr>
              <a:t>图</a:t>
            </a:r>
            <a:r>
              <a:rPr lang="en-US" altLang="zh-CN" b="1" dirty="0">
                <a:solidFill>
                  <a:srgbClr val="FF0000"/>
                </a:solidFill>
                <a:latin typeface="黑体" panose="02010609060101010101" pitchFamily="49" charset="-122"/>
                <a:ea typeface="黑体" panose="02010609060101010101" pitchFamily="49" charset="-122"/>
                <a:cs typeface="宋体"/>
              </a:rPr>
              <a:t>7.2</a:t>
            </a:r>
            <a:r>
              <a:rPr lang="zh-CN" altLang="en-US" b="1" dirty="0">
                <a:solidFill>
                  <a:srgbClr val="FF0000"/>
                </a:solidFill>
                <a:latin typeface="黑体" panose="02010609060101010101" pitchFamily="49" charset="-122"/>
                <a:ea typeface="黑体" panose="02010609060101010101" pitchFamily="49" charset="-122"/>
                <a:cs typeface="宋体"/>
              </a:rPr>
              <a:t>的联合概率分布定义</a:t>
            </a:r>
            <a:r>
              <a:rPr lang="zh-CN" altLang="en-US" b="1" dirty="0">
                <a:latin typeface="黑体" panose="02010609060101010101" pitchFamily="49" charset="-122"/>
                <a:ea typeface="黑体" panose="02010609060101010101" pitchFamily="49" charset="-122"/>
                <a:cs typeface="宋体"/>
              </a:rPr>
              <a:t>为：</a:t>
            </a:r>
            <a:endParaRPr lang="en-US" altLang="zh-CN" b="1" dirty="0">
              <a:latin typeface="黑体" panose="02010609060101010101" pitchFamily="49" charset="-122"/>
              <a:ea typeface="黑体" panose="02010609060101010101" pitchFamily="49" charset="-122"/>
              <a:cs typeface="宋体"/>
            </a:endParaRPr>
          </a:p>
          <a:p>
            <a:pPr marL="0" indent="0">
              <a:buNone/>
            </a:pPr>
            <a:endParaRPr kumimoji="1" lang="en-US" altLang="zh-CN" b="1" dirty="0">
              <a:latin typeface="黑体" panose="02010609060101010101" pitchFamily="49" charset="-122"/>
              <a:ea typeface="黑体" panose="02010609060101010101" pitchFamily="49" charset="-122"/>
              <a:cs typeface="宋体"/>
            </a:endParaRPr>
          </a:p>
          <a:p>
            <a:pPr marL="0" indent="0">
              <a:buNone/>
            </a:pPr>
            <a:endParaRPr kumimoji="1" lang="en-US" altLang="zh-CN" b="1" dirty="0">
              <a:latin typeface="黑体" panose="02010609060101010101" pitchFamily="49" charset="-122"/>
              <a:ea typeface="黑体" panose="02010609060101010101" pitchFamily="49" charset="-122"/>
              <a:cs typeface="宋体"/>
            </a:endParaRPr>
          </a:p>
          <a:p>
            <a:pPr marL="0" indent="0">
              <a:buNone/>
            </a:pPr>
            <a:r>
              <a:rPr lang="en-US" altLang="zh-CN" b="1" dirty="0">
                <a:latin typeface="黑体" panose="02010609060101010101" pitchFamily="49" charset="-122"/>
                <a:ea typeface="黑体" panose="02010609060101010101" pitchFamily="49" charset="-122"/>
                <a:cs typeface="宋体"/>
              </a:rPr>
              <a:t>    </a:t>
            </a:r>
            <a:r>
              <a:rPr lang="zh-CN" altLang="en-US" b="1" dirty="0">
                <a:latin typeface="黑体" panose="02010609060101010101" pitchFamily="49" charset="-122"/>
                <a:ea typeface="黑体" panose="02010609060101010101" pitchFamily="49" charset="-122"/>
                <a:cs typeface="宋体"/>
              </a:rPr>
              <a:t>显然，</a:t>
            </a:r>
            <a:r>
              <a:rPr lang="en-US" altLang="zh-CN" b="1" dirty="0">
                <a:latin typeface="黑体" panose="02010609060101010101" pitchFamily="49" charset="-122"/>
                <a:ea typeface="黑体" panose="02010609060101010101" pitchFamily="49" charset="-122"/>
                <a:cs typeface="宋体"/>
              </a:rPr>
              <a:t>  </a:t>
            </a:r>
            <a:r>
              <a:rPr lang="zh-CN" altLang="en-US" b="1" dirty="0">
                <a:latin typeface="黑体" panose="02010609060101010101" pitchFamily="49" charset="-122"/>
                <a:ea typeface="黑体" panose="02010609060101010101" pitchFamily="49" charset="-122"/>
                <a:cs typeface="宋体"/>
              </a:rPr>
              <a:t>和</a:t>
            </a:r>
            <a:r>
              <a:rPr lang="en-US" altLang="zh-CN" b="1" dirty="0">
                <a:latin typeface="黑体" panose="02010609060101010101" pitchFamily="49" charset="-122"/>
                <a:ea typeface="黑体" panose="02010609060101010101" pitchFamily="49" charset="-122"/>
                <a:cs typeface="宋体"/>
              </a:rPr>
              <a:t>   </a:t>
            </a:r>
            <a:r>
              <a:rPr lang="zh-CN" altLang="en-US" b="1" dirty="0">
                <a:latin typeface="黑体" panose="02010609060101010101" pitchFamily="49" charset="-122"/>
                <a:ea typeface="黑体" panose="02010609060101010101" pitchFamily="49" charset="-122"/>
                <a:cs typeface="宋体"/>
              </a:rPr>
              <a:t>在给定</a:t>
            </a:r>
            <a:r>
              <a:rPr lang="en-US" altLang="zh-CN" b="1" dirty="0">
                <a:latin typeface="黑体" panose="02010609060101010101" pitchFamily="49" charset="-122"/>
                <a:ea typeface="黑体" panose="02010609060101010101" pitchFamily="49" charset="-122"/>
                <a:cs typeface="宋体"/>
              </a:rPr>
              <a:t>   </a:t>
            </a:r>
            <a:r>
              <a:rPr lang="zh-CN" altLang="en-US" b="1" dirty="0">
                <a:latin typeface="黑体" panose="02010609060101010101" pitchFamily="49" charset="-122"/>
                <a:ea typeface="黑体" panose="02010609060101010101" pitchFamily="49" charset="-122"/>
                <a:cs typeface="宋体"/>
              </a:rPr>
              <a:t>的取值时</a:t>
            </a:r>
            <a:r>
              <a:rPr lang="zh-CN" altLang="en-US" b="1" dirty="0">
                <a:solidFill>
                  <a:srgbClr val="FF0000"/>
                </a:solidFill>
                <a:latin typeface="黑体" panose="02010609060101010101" pitchFamily="49" charset="-122"/>
                <a:ea typeface="黑体" panose="02010609060101010101" pitchFamily="49" charset="-122"/>
                <a:cs typeface="宋体"/>
              </a:rPr>
              <a:t>独立</a:t>
            </a:r>
            <a:r>
              <a:rPr lang="zh-CN" altLang="en-US" b="1" dirty="0">
                <a:latin typeface="黑体" panose="02010609060101010101" pitchFamily="49" charset="-122"/>
                <a:ea typeface="黑体" panose="02010609060101010101" pitchFamily="49" charset="-122"/>
                <a:cs typeface="宋体"/>
              </a:rPr>
              <a:t>，</a:t>
            </a:r>
            <a:r>
              <a:rPr lang="en-US" altLang="zh-CN" b="1" dirty="0">
                <a:latin typeface="黑体" panose="02010609060101010101" pitchFamily="49" charset="-122"/>
                <a:ea typeface="黑体" panose="02010609060101010101" pitchFamily="49" charset="-122"/>
                <a:cs typeface="宋体"/>
              </a:rPr>
              <a:t>  </a:t>
            </a:r>
            <a:r>
              <a:rPr lang="zh-CN" altLang="en-US" b="1" dirty="0">
                <a:latin typeface="黑体" panose="02010609060101010101" pitchFamily="49" charset="-122"/>
                <a:ea typeface="黑体" panose="02010609060101010101" pitchFamily="49" charset="-122"/>
                <a:cs typeface="宋体"/>
              </a:rPr>
              <a:t>和</a:t>
            </a:r>
            <a:r>
              <a:rPr lang="en-US" altLang="zh-CN" b="1" dirty="0">
                <a:latin typeface="黑体" panose="02010609060101010101" pitchFamily="49" charset="-122"/>
                <a:ea typeface="黑体" panose="02010609060101010101" pitchFamily="49" charset="-122"/>
                <a:cs typeface="宋体"/>
              </a:rPr>
              <a:t>   </a:t>
            </a:r>
            <a:r>
              <a:rPr lang="zh-CN" altLang="en-US" b="1" dirty="0">
                <a:latin typeface="黑体" panose="02010609060101010101" pitchFamily="49" charset="-122"/>
                <a:ea typeface="黑体" panose="02010609060101010101" pitchFamily="49" charset="-122"/>
                <a:cs typeface="宋体"/>
              </a:rPr>
              <a:t>在给定</a:t>
            </a:r>
            <a:r>
              <a:rPr lang="en-US" altLang="zh-CN" b="1" dirty="0">
                <a:latin typeface="黑体" panose="02010609060101010101" pitchFamily="49" charset="-122"/>
                <a:ea typeface="黑体" panose="02010609060101010101" pitchFamily="49" charset="-122"/>
                <a:cs typeface="宋体"/>
              </a:rPr>
              <a:t>   </a:t>
            </a:r>
            <a:r>
              <a:rPr lang="zh-CN" altLang="en-US" b="1" dirty="0">
                <a:latin typeface="黑体" panose="02010609060101010101" pitchFamily="49" charset="-122"/>
                <a:ea typeface="黑体" panose="02010609060101010101" pitchFamily="49" charset="-122"/>
                <a:cs typeface="宋体"/>
              </a:rPr>
              <a:t>的取值时独立，记为</a:t>
            </a:r>
            <a:r>
              <a:rPr lang="en-US" altLang="zh-CN" b="1" dirty="0">
                <a:latin typeface="黑体" panose="02010609060101010101" pitchFamily="49" charset="-122"/>
                <a:ea typeface="黑体" panose="02010609060101010101" pitchFamily="49" charset="-122"/>
                <a:cs typeface="宋体"/>
              </a:rPr>
              <a:t>            </a:t>
            </a:r>
            <a:r>
              <a:rPr lang="zh-CN" altLang="en-US" b="1" dirty="0">
                <a:latin typeface="黑体" panose="02010609060101010101" pitchFamily="49" charset="-122"/>
                <a:ea typeface="黑体" panose="02010609060101010101" pitchFamily="49" charset="-122"/>
                <a:cs typeface="宋体"/>
              </a:rPr>
              <a:t>和           。</a:t>
            </a:r>
            <a:endParaRPr kumimoji="1" lang="zh-CN" altLang="en-US" b="1" dirty="0">
              <a:latin typeface="黑体" panose="02010609060101010101" pitchFamily="49" charset="-122"/>
              <a:ea typeface="黑体" panose="02010609060101010101" pitchFamily="49" charset="-122"/>
            </a:endParaRPr>
          </a:p>
        </p:txBody>
      </p:sp>
      <p:pic>
        <p:nvPicPr>
          <p:cNvPr id="8" name="Picture 8"/>
          <p:cNvPicPr>
            <a:picLocks noChangeAspect="1"/>
          </p:cNvPicPr>
          <p:nvPr/>
        </p:nvPicPr>
        <p:blipFill>
          <a:blip r:embed="rId3"/>
          <a:stretch>
            <a:fillRect/>
          </a:stretch>
        </p:blipFill>
        <p:spPr>
          <a:xfrm>
            <a:off x="7399546" y="2670152"/>
            <a:ext cx="629795" cy="284991"/>
          </a:xfrm>
          <a:prstGeom prst="rect">
            <a:avLst/>
          </a:prstGeom>
        </p:spPr>
      </p:pic>
      <p:graphicFrame>
        <p:nvGraphicFramePr>
          <p:cNvPr id="18" name="对象 17"/>
          <p:cNvGraphicFramePr>
            <a:graphicFrameLocks noChangeAspect="1"/>
          </p:cNvGraphicFramePr>
          <p:nvPr>
            <p:extLst>
              <p:ext uri="{D42A27DB-BD31-4B8C-83A1-F6EECF244321}">
                <p14:modId xmlns:p14="http://schemas.microsoft.com/office/powerpoint/2010/main" val="2231585781"/>
              </p:ext>
            </p:extLst>
          </p:nvPr>
        </p:nvGraphicFramePr>
        <p:xfrm>
          <a:off x="830898" y="1815913"/>
          <a:ext cx="1311275" cy="317500"/>
        </p:xfrm>
        <a:graphic>
          <a:graphicData uri="http://schemas.openxmlformats.org/presentationml/2006/ole">
            <mc:AlternateContent xmlns:mc="http://schemas.openxmlformats.org/markup-compatibility/2006">
              <mc:Choice xmlns:v="urn:schemas-microsoft-com:vml" Requires="v">
                <p:oleObj spid="_x0000_s69005" name="Formula" r:id="rId4" imgW="727920" imgH="177840" progId="Equation.Ribbit">
                  <p:embed/>
                </p:oleObj>
              </mc:Choice>
              <mc:Fallback>
                <p:oleObj name="Formula" r:id="rId4" imgW="727920" imgH="177840" progId="Equation.Ribbit">
                  <p:embed/>
                  <p:pic>
                    <p:nvPicPr>
                      <p:cNvPr id="0" name=""/>
                      <p:cNvPicPr/>
                      <p:nvPr/>
                    </p:nvPicPr>
                    <p:blipFill>
                      <a:blip r:embed="rId5"/>
                      <a:stretch>
                        <a:fillRect/>
                      </a:stretch>
                    </p:blipFill>
                    <p:spPr>
                      <a:xfrm>
                        <a:off x="830898" y="1815913"/>
                        <a:ext cx="1311275" cy="317500"/>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628097665"/>
              </p:ext>
            </p:extLst>
          </p:nvPr>
        </p:nvGraphicFramePr>
        <p:xfrm>
          <a:off x="3266758" y="1870722"/>
          <a:ext cx="1655762" cy="225709"/>
        </p:xfrm>
        <a:graphic>
          <a:graphicData uri="http://schemas.openxmlformats.org/presentationml/2006/ole">
            <mc:AlternateContent xmlns:mc="http://schemas.openxmlformats.org/markup-compatibility/2006">
              <mc:Choice xmlns:v="urn:schemas-microsoft-com:vml" Requires="v">
                <p:oleObj spid="_x0000_s69006" name="Formula" r:id="rId6" imgW="866160" imgH="118440" progId="Equation.Ribbit">
                  <p:embed/>
                </p:oleObj>
              </mc:Choice>
              <mc:Fallback>
                <p:oleObj name="Formula" r:id="rId6" imgW="866160" imgH="118440" progId="Equation.Ribbit">
                  <p:embed/>
                  <p:pic>
                    <p:nvPicPr>
                      <p:cNvPr id="0" name=""/>
                      <p:cNvPicPr/>
                      <p:nvPr/>
                    </p:nvPicPr>
                    <p:blipFill>
                      <a:blip r:embed="rId7"/>
                      <a:stretch>
                        <a:fillRect/>
                      </a:stretch>
                    </p:blipFill>
                    <p:spPr>
                      <a:xfrm>
                        <a:off x="3266758" y="1870722"/>
                        <a:ext cx="1655762" cy="225709"/>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1201557381"/>
              </p:ext>
            </p:extLst>
          </p:nvPr>
        </p:nvGraphicFramePr>
        <p:xfrm>
          <a:off x="1585767" y="2362986"/>
          <a:ext cx="5373688" cy="830263"/>
        </p:xfrm>
        <a:graphic>
          <a:graphicData uri="http://schemas.openxmlformats.org/presentationml/2006/ole">
            <mc:AlternateContent xmlns:mc="http://schemas.openxmlformats.org/markup-compatibility/2006">
              <mc:Choice xmlns:v="urn:schemas-microsoft-com:vml" Requires="v">
                <p:oleObj spid="_x0000_s69007" name="Formula" r:id="rId8" imgW="2988360" imgH="463680" progId="Equation.Ribbit">
                  <p:embed/>
                </p:oleObj>
              </mc:Choice>
              <mc:Fallback>
                <p:oleObj name="Formula" r:id="rId8" imgW="2988360" imgH="463680" progId="Equation.Ribbit">
                  <p:embed/>
                  <p:pic>
                    <p:nvPicPr>
                      <p:cNvPr id="0" name=""/>
                      <p:cNvPicPr/>
                      <p:nvPr/>
                    </p:nvPicPr>
                    <p:blipFill>
                      <a:blip r:embed="rId9"/>
                      <a:stretch>
                        <a:fillRect/>
                      </a:stretch>
                    </p:blipFill>
                    <p:spPr>
                      <a:xfrm>
                        <a:off x="1585767" y="2362986"/>
                        <a:ext cx="5373688" cy="830263"/>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3943294488"/>
              </p:ext>
            </p:extLst>
          </p:nvPr>
        </p:nvGraphicFramePr>
        <p:xfrm>
          <a:off x="580776" y="4070231"/>
          <a:ext cx="7777163" cy="317500"/>
        </p:xfrm>
        <a:graphic>
          <a:graphicData uri="http://schemas.openxmlformats.org/presentationml/2006/ole">
            <mc:AlternateContent xmlns:mc="http://schemas.openxmlformats.org/markup-compatibility/2006">
              <mc:Choice xmlns:v="urn:schemas-microsoft-com:vml" Requires="v">
                <p:oleObj spid="_x0000_s69008" name="Formula" r:id="rId10" imgW="4320720" imgH="177840" progId="Equation.Ribbit">
                  <p:embed/>
                </p:oleObj>
              </mc:Choice>
              <mc:Fallback>
                <p:oleObj name="Formula" r:id="rId10" imgW="4320720" imgH="177840" progId="Equation.Ribbit">
                  <p:embed/>
                  <p:pic>
                    <p:nvPicPr>
                      <p:cNvPr id="0" name=""/>
                      <p:cNvPicPr/>
                      <p:nvPr/>
                    </p:nvPicPr>
                    <p:blipFill>
                      <a:blip r:embed="rId11"/>
                      <a:stretch>
                        <a:fillRect/>
                      </a:stretch>
                    </p:blipFill>
                    <p:spPr>
                      <a:xfrm>
                        <a:off x="580776" y="4070231"/>
                        <a:ext cx="7777163" cy="317500"/>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2751082762"/>
              </p:ext>
            </p:extLst>
          </p:nvPr>
        </p:nvGraphicFramePr>
        <p:xfrm>
          <a:off x="1603808" y="4864942"/>
          <a:ext cx="266658" cy="222216"/>
        </p:xfrm>
        <a:graphic>
          <a:graphicData uri="http://schemas.openxmlformats.org/presentationml/2006/ole">
            <mc:AlternateContent xmlns:mc="http://schemas.openxmlformats.org/markup-compatibility/2006">
              <mc:Choice xmlns:v="urn:schemas-microsoft-com:vml" Requires="v">
                <p:oleObj spid="_x0000_s69009" name="Formula" r:id="rId12" imgW="143640" imgH="120960" progId="Equation.Ribbit">
                  <p:embed/>
                </p:oleObj>
              </mc:Choice>
              <mc:Fallback>
                <p:oleObj name="Formula" r:id="rId12" imgW="143640" imgH="120960" progId="Equation.Ribbit">
                  <p:embed/>
                  <p:pic>
                    <p:nvPicPr>
                      <p:cNvPr id="0" name=""/>
                      <p:cNvPicPr/>
                      <p:nvPr/>
                    </p:nvPicPr>
                    <p:blipFill>
                      <a:blip r:embed="rId13"/>
                      <a:stretch>
                        <a:fillRect/>
                      </a:stretch>
                    </p:blipFill>
                    <p:spPr>
                      <a:xfrm>
                        <a:off x="1603808" y="4864942"/>
                        <a:ext cx="266658" cy="222216"/>
                      </a:xfrm>
                      <a:prstGeom prst="rect">
                        <a:avLst/>
                      </a:prstGeom>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300216932"/>
              </p:ext>
            </p:extLst>
          </p:nvPr>
        </p:nvGraphicFramePr>
        <p:xfrm>
          <a:off x="2309202" y="4859604"/>
          <a:ext cx="269875" cy="220662"/>
        </p:xfrm>
        <a:graphic>
          <a:graphicData uri="http://schemas.openxmlformats.org/presentationml/2006/ole">
            <mc:AlternateContent xmlns:mc="http://schemas.openxmlformats.org/markup-compatibility/2006">
              <mc:Choice xmlns:v="urn:schemas-microsoft-com:vml" Requires="v">
                <p:oleObj spid="_x0000_s69010" name="Formula" r:id="rId14" imgW="145080" imgH="118440" progId="Equation.Ribbit">
                  <p:embed/>
                </p:oleObj>
              </mc:Choice>
              <mc:Fallback>
                <p:oleObj name="Formula" r:id="rId14" imgW="145080" imgH="118440" progId="Equation.Ribbit">
                  <p:embed/>
                  <p:pic>
                    <p:nvPicPr>
                      <p:cNvPr id="0" name=""/>
                      <p:cNvPicPr/>
                      <p:nvPr/>
                    </p:nvPicPr>
                    <p:blipFill>
                      <a:blip r:embed="rId15"/>
                      <a:stretch>
                        <a:fillRect/>
                      </a:stretch>
                    </p:blipFill>
                    <p:spPr>
                      <a:xfrm>
                        <a:off x="2309202" y="4859604"/>
                        <a:ext cx="269875" cy="220662"/>
                      </a:xfrm>
                      <a:prstGeom prst="rect">
                        <a:avLst/>
                      </a:prstGeom>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543423404"/>
              </p:ext>
            </p:extLst>
          </p:nvPr>
        </p:nvGraphicFramePr>
        <p:xfrm>
          <a:off x="3575050" y="4875213"/>
          <a:ext cx="260350" cy="220662"/>
        </p:xfrm>
        <a:graphic>
          <a:graphicData uri="http://schemas.openxmlformats.org/presentationml/2006/ole">
            <mc:AlternateContent xmlns:mc="http://schemas.openxmlformats.org/markup-compatibility/2006">
              <mc:Choice xmlns:v="urn:schemas-microsoft-com:vml" Requires="v">
                <p:oleObj spid="_x0000_s69011" name="Formula" r:id="rId16" imgW="140040" imgH="119520" progId="Equation.Ribbit">
                  <p:embed/>
                </p:oleObj>
              </mc:Choice>
              <mc:Fallback>
                <p:oleObj name="Formula" r:id="rId16" imgW="140040" imgH="119520" progId="Equation.Ribbit">
                  <p:embed/>
                  <p:pic>
                    <p:nvPicPr>
                      <p:cNvPr id="0" name=""/>
                      <p:cNvPicPr/>
                      <p:nvPr/>
                    </p:nvPicPr>
                    <p:blipFill>
                      <a:blip r:embed="rId17"/>
                      <a:stretch>
                        <a:fillRect/>
                      </a:stretch>
                    </p:blipFill>
                    <p:spPr>
                      <a:xfrm>
                        <a:off x="3575050" y="4875213"/>
                        <a:ext cx="260350" cy="220662"/>
                      </a:xfrm>
                      <a:prstGeom prst="rect">
                        <a:avLst/>
                      </a:prstGeom>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3487420684"/>
              </p:ext>
            </p:extLst>
          </p:nvPr>
        </p:nvGraphicFramePr>
        <p:xfrm>
          <a:off x="5814268" y="4865743"/>
          <a:ext cx="269875" cy="220662"/>
        </p:xfrm>
        <a:graphic>
          <a:graphicData uri="http://schemas.openxmlformats.org/presentationml/2006/ole">
            <mc:AlternateContent xmlns:mc="http://schemas.openxmlformats.org/markup-compatibility/2006">
              <mc:Choice xmlns:v="urn:schemas-microsoft-com:vml" Requires="v">
                <p:oleObj spid="_x0000_s69012" name="Formula" r:id="rId18" imgW="145080" imgH="118440" progId="Equation.Ribbit">
                  <p:embed/>
                </p:oleObj>
              </mc:Choice>
              <mc:Fallback>
                <p:oleObj name="Formula" r:id="rId18" imgW="145080" imgH="118440" progId="Equation.Ribbit">
                  <p:embed/>
                  <p:pic>
                    <p:nvPicPr>
                      <p:cNvPr id="0" name=""/>
                      <p:cNvPicPr/>
                      <p:nvPr/>
                    </p:nvPicPr>
                    <p:blipFill>
                      <a:blip r:embed="rId15"/>
                      <a:stretch>
                        <a:fillRect/>
                      </a:stretch>
                    </p:blipFill>
                    <p:spPr>
                      <a:xfrm>
                        <a:off x="5814268" y="4865743"/>
                        <a:ext cx="269875" cy="220662"/>
                      </a:xfrm>
                      <a:prstGeom prst="rect">
                        <a:avLst/>
                      </a:prstGeom>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3761276491"/>
              </p:ext>
            </p:extLst>
          </p:nvPr>
        </p:nvGraphicFramePr>
        <p:xfrm>
          <a:off x="6517400" y="4865743"/>
          <a:ext cx="266700" cy="223838"/>
        </p:xfrm>
        <a:graphic>
          <a:graphicData uri="http://schemas.openxmlformats.org/presentationml/2006/ole">
            <mc:AlternateContent xmlns:mc="http://schemas.openxmlformats.org/markup-compatibility/2006">
              <mc:Choice xmlns:v="urn:schemas-microsoft-com:vml" Requires="v">
                <p:oleObj spid="_x0000_s69013" name="Formula" r:id="rId19" imgW="143640" imgH="120960" progId="Equation.Ribbit">
                  <p:embed/>
                </p:oleObj>
              </mc:Choice>
              <mc:Fallback>
                <p:oleObj name="Formula" r:id="rId19" imgW="143640" imgH="120960" progId="Equation.Ribbit">
                  <p:embed/>
                  <p:pic>
                    <p:nvPicPr>
                      <p:cNvPr id="0" name=""/>
                      <p:cNvPicPr/>
                      <p:nvPr/>
                    </p:nvPicPr>
                    <p:blipFill>
                      <a:blip r:embed="rId20"/>
                      <a:stretch>
                        <a:fillRect/>
                      </a:stretch>
                    </p:blipFill>
                    <p:spPr>
                      <a:xfrm>
                        <a:off x="6517400" y="4865743"/>
                        <a:ext cx="266700" cy="223838"/>
                      </a:xfrm>
                      <a:prstGeom prst="rect">
                        <a:avLst/>
                      </a:prstGeom>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3597091100"/>
              </p:ext>
            </p:extLst>
          </p:nvPr>
        </p:nvGraphicFramePr>
        <p:xfrm>
          <a:off x="7714443" y="4866496"/>
          <a:ext cx="266700" cy="220662"/>
        </p:xfrm>
        <a:graphic>
          <a:graphicData uri="http://schemas.openxmlformats.org/presentationml/2006/ole">
            <mc:AlternateContent xmlns:mc="http://schemas.openxmlformats.org/markup-compatibility/2006">
              <mc:Choice xmlns:v="urn:schemas-microsoft-com:vml" Requires="v">
                <p:oleObj spid="_x0000_s69014" name="Formula" r:id="rId21" imgW="143640" imgH="118440" progId="Equation.Ribbit">
                  <p:embed/>
                </p:oleObj>
              </mc:Choice>
              <mc:Fallback>
                <p:oleObj name="Formula" r:id="rId21" imgW="143640" imgH="118440" progId="Equation.Ribbit">
                  <p:embed/>
                  <p:pic>
                    <p:nvPicPr>
                      <p:cNvPr id="0" name=""/>
                      <p:cNvPicPr/>
                      <p:nvPr/>
                    </p:nvPicPr>
                    <p:blipFill>
                      <a:blip r:embed="rId22"/>
                      <a:stretch>
                        <a:fillRect/>
                      </a:stretch>
                    </p:blipFill>
                    <p:spPr>
                      <a:xfrm>
                        <a:off x="7714443" y="4866496"/>
                        <a:ext cx="266700" cy="220662"/>
                      </a:xfrm>
                      <a:prstGeom prst="rect">
                        <a:avLst/>
                      </a:prstGeom>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1283438136"/>
              </p:ext>
            </p:extLst>
          </p:nvPr>
        </p:nvGraphicFramePr>
        <p:xfrm>
          <a:off x="2322561" y="5112861"/>
          <a:ext cx="1414463" cy="330200"/>
        </p:xfrm>
        <a:graphic>
          <a:graphicData uri="http://schemas.openxmlformats.org/presentationml/2006/ole">
            <mc:AlternateContent xmlns:mc="http://schemas.openxmlformats.org/markup-compatibility/2006">
              <mc:Choice xmlns:v="urn:schemas-microsoft-com:vml" Requires="v">
                <p:oleObj spid="_x0000_s69015" name="Formula" r:id="rId23" imgW="758520" imgH="177840" progId="Equation.Ribbit">
                  <p:embed/>
                </p:oleObj>
              </mc:Choice>
              <mc:Fallback>
                <p:oleObj name="Formula" r:id="rId23" imgW="758520" imgH="177840" progId="Equation.Ribbit">
                  <p:embed/>
                  <p:pic>
                    <p:nvPicPr>
                      <p:cNvPr id="0" name=""/>
                      <p:cNvPicPr/>
                      <p:nvPr/>
                    </p:nvPicPr>
                    <p:blipFill>
                      <a:blip r:embed="rId24"/>
                      <a:stretch>
                        <a:fillRect/>
                      </a:stretch>
                    </p:blipFill>
                    <p:spPr>
                      <a:xfrm>
                        <a:off x="2322561" y="5112861"/>
                        <a:ext cx="1414463" cy="330200"/>
                      </a:xfrm>
                      <a:prstGeom prst="rect">
                        <a:avLst/>
                      </a:prstGeom>
                    </p:spPr>
                  </p:pic>
                </p:oleObj>
              </mc:Fallback>
            </mc:AlternateContent>
          </a:graphicData>
        </a:graphic>
      </p:graphicFrame>
      <p:graphicFrame>
        <p:nvGraphicFramePr>
          <p:cNvPr id="29" name="对象 28"/>
          <p:cNvGraphicFramePr>
            <a:graphicFrameLocks noChangeAspect="1"/>
          </p:cNvGraphicFramePr>
          <p:nvPr>
            <p:extLst>
              <p:ext uri="{D42A27DB-BD31-4B8C-83A1-F6EECF244321}">
                <p14:modId xmlns:p14="http://schemas.microsoft.com/office/powerpoint/2010/main" val="1293149808"/>
              </p:ext>
            </p:extLst>
          </p:nvPr>
        </p:nvGraphicFramePr>
        <p:xfrm>
          <a:off x="4268788" y="5095875"/>
          <a:ext cx="1420812" cy="330200"/>
        </p:xfrm>
        <a:graphic>
          <a:graphicData uri="http://schemas.openxmlformats.org/presentationml/2006/ole">
            <mc:AlternateContent xmlns:mc="http://schemas.openxmlformats.org/markup-compatibility/2006">
              <mc:Choice xmlns:v="urn:schemas-microsoft-com:vml" Requires="v">
                <p:oleObj spid="_x0000_s69016" name="Formula" r:id="rId25" imgW="762120" imgH="177840" progId="Equation.Ribbit">
                  <p:embed/>
                </p:oleObj>
              </mc:Choice>
              <mc:Fallback>
                <p:oleObj name="Formula" r:id="rId25" imgW="762120" imgH="177840" progId="Equation.Ribbit">
                  <p:embed/>
                  <p:pic>
                    <p:nvPicPr>
                      <p:cNvPr id="0" name=""/>
                      <p:cNvPicPr/>
                      <p:nvPr/>
                    </p:nvPicPr>
                    <p:blipFill>
                      <a:blip r:embed="rId26"/>
                      <a:stretch>
                        <a:fillRect/>
                      </a:stretch>
                    </p:blipFill>
                    <p:spPr>
                      <a:xfrm>
                        <a:off x="4268788" y="5095875"/>
                        <a:ext cx="1420812" cy="330200"/>
                      </a:xfrm>
                      <a:prstGeom prst="rect">
                        <a:avLst/>
                      </a:prstGeom>
                    </p:spPr>
                  </p:pic>
                </p:oleObj>
              </mc:Fallback>
            </mc:AlternateContent>
          </a:graphicData>
        </a:graphic>
      </p:graphicFrame>
    </p:spTree>
    <p:extLst>
      <p:ext uri="{BB962C8B-B14F-4D97-AF65-F5344CB8AC3E}">
        <p14:creationId xmlns:p14="http://schemas.microsoft.com/office/powerpoint/2010/main" val="13968956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贝叶斯网：结构</a:t>
            </a:r>
          </a:p>
        </p:txBody>
      </p:sp>
      <p:sp>
        <p:nvSpPr>
          <p:cNvPr id="2" name="内容占位符 1"/>
          <p:cNvSpPr>
            <a:spLocks noGrp="1"/>
          </p:cNvSpPr>
          <p:nvPr>
            <p:ph sz="quarter" idx="14"/>
          </p:nvPr>
        </p:nvSpPr>
        <p:spPr>
          <a:xfrm>
            <a:off x="173851" y="1040891"/>
            <a:ext cx="8723013" cy="5174557"/>
          </a:xfrm>
        </p:spPr>
        <p:txBody>
          <a:bodyPr>
            <a:normAutofit/>
          </a:bodyPr>
          <a:lstStyle/>
          <a:p>
            <a:r>
              <a:rPr lang="zh-CN" altLang="en-US" b="1" dirty="0">
                <a:latin typeface="黑体" panose="02010609060101010101" pitchFamily="49" charset="-122"/>
                <a:ea typeface="黑体" panose="02010609060101010101" pitchFamily="49" charset="-122"/>
                <a:cs typeface="宋体"/>
              </a:rPr>
              <a:t>贝叶斯网中三个变量之间的典型依赖关系：</a:t>
            </a:r>
          </a:p>
          <a:p>
            <a:endParaRPr lang="zh-CN" altLang="en-US" dirty="0">
              <a:latin typeface="+mn-ea"/>
              <a:ea typeface="+mn-ea"/>
              <a:cs typeface="宋体"/>
            </a:endParaRPr>
          </a:p>
          <a:p>
            <a:endParaRPr lang="zh-CN" altLang="en-US" dirty="0">
              <a:latin typeface="+mn-ea"/>
              <a:ea typeface="+mn-ea"/>
              <a:cs typeface="宋体"/>
            </a:endParaRPr>
          </a:p>
          <a:p>
            <a:endParaRPr lang="zh-CN" altLang="en-US" dirty="0">
              <a:latin typeface="+mn-ea"/>
              <a:ea typeface="+mn-ea"/>
              <a:cs typeface="宋体"/>
            </a:endParaRPr>
          </a:p>
          <a:p>
            <a:endParaRPr lang="zh-CN" altLang="en-US" dirty="0">
              <a:latin typeface="+mn-ea"/>
              <a:ea typeface="+mn-ea"/>
              <a:cs typeface="宋体"/>
            </a:endParaRPr>
          </a:p>
          <a:p>
            <a:endParaRPr lang="zh-CN" altLang="en-US" dirty="0">
              <a:latin typeface="+mn-ea"/>
              <a:ea typeface="+mn-ea"/>
              <a:cs typeface="宋体"/>
            </a:endParaRPr>
          </a:p>
        </p:txBody>
      </p:sp>
      <p:grpSp>
        <p:nvGrpSpPr>
          <p:cNvPr id="5" name="组合 36"/>
          <p:cNvGrpSpPr/>
          <p:nvPr/>
        </p:nvGrpSpPr>
        <p:grpSpPr>
          <a:xfrm>
            <a:off x="1540389" y="1536148"/>
            <a:ext cx="1354470" cy="1575004"/>
            <a:chOff x="1003637" y="765522"/>
            <a:chExt cx="1568143" cy="1823467"/>
          </a:xfrm>
        </p:grpSpPr>
        <p:cxnSp>
          <p:nvCxnSpPr>
            <p:cNvPr id="6" name="直接箭头连接符 37"/>
            <p:cNvCxnSpPr/>
            <p:nvPr/>
          </p:nvCxnSpPr>
          <p:spPr>
            <a:xfrm flipH="1">
              <a:off x="1246009" y="1179276"/>
              <a:ext cx="306302" cy="461104"/>
            </a:xfrm>
            <a:prstGeom prst="straightConnector1">
              <a:avLst/>
            </a:prstGeom>
            <a:ln>
              <a:tailEnd type="triangle" w="med" len="lg"/>
            </a:ln>
          </p:spPr>
          <p:style>
            <a:lnRef idx="1">
              <a:schemeClr val="dk1"/>
            </a:lnRef>
            <a:fillRef idx="0">
              <a:schemeClr val="dk1"/>
            </a:fillRef>
            <a:effectRef idx="0">
              <a:schemeClr val="dk1"/>
            </a:effectRef>
            <a:fontRef idx="minor">
              <a:schemeClr val="tx1"/>
            </a:fontRef>
          </p:style>
        </p:cxnSp>
        <p:sp>
          <p:nvSpPr>
            <p:cNvPr id="7" name="椭圆 6"/>
            <p:cNvSpPr/>
            <p:nvPr/>
          </p:nvSpPr>
          <p:spPr>
            <a:xfrm>
              <a:off x="1481322" y="765522"/>
              <a:ext cx="484743" cy="4847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i="1" dirty="0">
                <a:latin typeface="Times New Roman" panose="02020603050405020304" pitchFamily="18" charset="0"/>
                <a:cs typeface="Times New Roman" panose="02020603050405020304" pitchFamily="18" charset="0"/>
              </a:endParaRPr>
            </a:p>
          </p:txBody>
        </p:sp>
        <p:cxnSp>
          <p:nvCxnSpPr>
            <p:cNvPr id="8" name="直接箭头连接符 39"/>
            <p:cNvCxnSpPr/>
            <p:nvPr/>
          </p:nvCxnSpPr>
          <p:spPr>
            <a:xfrm>
              <a:off x="1895076" y="1179276"/>
              <a:ext cx="275128" cy="464930"/>
            </a:xfrm>
            <a:prstGeom prst="straightConnector1">
              <a:avLst/>
            </a:prstGeom>
            <a:ln>
              <a:tailEnd type="triangle" w="med" len="lg"/>
            </a:ln>
          </p:spPr>
          <p:style>
            <a:lnRef idx="1">
              <a:schemeClr val="dk1"/>
            </a:lnRef>
            <a:fillRef idx="0">
              <a:schemeClr val="dk1"/>
            </a:fillRef>
            <a:effectRef idx="0">
              <a:schemeClr val="dk1"/>
            </a:effectRef>
            <a:fontRef idx="minor">
              <a:schemeClr val="tx1"/>
            </a:fontRef>
          </p:style>
        </p:cxnSp>
        <p:grpSp>
          <p:nvGrpSpPr>
            <p:cNvPr id="9" name="组合 40"/>
            <p:cNvGrpSpPr/>
            <p:nvPr/>
          </p:nvGrpSpPr>
          <p:grpSpPr>
            <a:xfrm>
              <a:off x="1003637" y="1640380"/>
              <a:ext cx="1408938" cy="488569"/>
              <a:chOff x="1003637" y="1754680"/>
              <a:chExt cx="1408938" cy="488569"/>
            </a:xfrm>
          </p:grpSpPr>
          <p:sp>
            <p:nvSpPr>
              <p:cNvPr id="12" name="椭圆 11"/>
              <p:cNvSpPr/>
              <p:nvPr/>
            </p:nvSpPr>
            <p:spPr>
              <a:xfrm>
                <a:off x="1927832" y="1758506"/>
                <a:ext cx="484743" cy="4847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i="1" dirty="0">
                  <a:latin typeface="Times New Roman" panose="02020603050405020304" pitchFamily="18" charset="0"/>
                  <a:cs typeface="Times New Roman" panose="02020603050405020304" pitchFamily="18" charset="0"/>
                </a:endParaRPr>
              </a:p>
            </p:txBody>
          </p:sp>
          <p:sp>
            <p:nvSpPr>
              <p:cNvPr id="13" name="椭圆 12"/>
              <p:cNvSpPr/>
              <p:nvPr/>
            </p:nvSpPr>
            <p:spPr>
              <a:xfrm>
                <a:off x="1003637" y="1754680"/>
                <a:ext cx="484743" cy="4847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i="1" dirty="0">
                  <a:latin typeface="Times New Roman" panose="02020603050405020304" pitchFamily="18" charset="0"/>
                  <a:cs typeface="Times New Roman" panose="02020603050405020304" pitchFamily="18" charset="0"/>
                </a:endParaRPr>
              </a:p>
            </p:txBody>
          </p:sp>
          <p:graphicFrame>
            <p:nvGraphicFramePr>
              <p:cNvPr id="14" name="对象 13"/>
              <p:cNvGraphicFramePr>
                <a:graphicFrameLocks noChangeAspect="1"/>
              </p:cNvGraphicFramePr>
              <p:nvPr>
                <p:extLst>
                  <p:ext uri="{D42A27DB-BD31-4B8C-83A1-F6EECF244321}">
                    <p14:modId xmlns:p14="http://schemas.microsoft.com/office/powerpoint/2010/main" val="944303568"/>
                  </p:ext>
                </p:extLst>
              </p:nvPr>
            </p:nvGraphicFramePr>
            <p:xfrm>
              <a:off x="1105819" y="1881461"/>
              <a:ext cx="317500" cy="288925"/>
            </p:xfrm>
            <a:graphic>
              <a:graphicData uri="http://schemas.openxmlformats.org/presentationml/2006/ole">
                <mc:AlternateContent xmlns:mc="http://schemas.openxmlformats.org/markup-compatibility/2006">
                  <mc:Choice xmlns:v="urn:schemas-microsoft-com:vml" Requires="v">
                    <p:oleObj spid="_x0000_s55128" name="Formula" r:id="rId3" imgW="142560" imgH="131040" progId="Equation.Ribbit">
                      <p:embed/>
                    </p:oleObj>
                  </mc:Choice>
                  <mc:Fallback>
                    <p:oleObj name="Formula" r:id="rId3" imgW="142560" imgH="131040" progId="Equation.Ribbit">
                      <p:embed/>
                      <p:pic>
                        <p:nvPicPr>
                          <p:cNvPr id="0" name=""/>
                          <p:cNvPicPr/>
                          <p:nvPr/>
                        </p:nvPicPr>
                        <p:blipFill>
                          <a:blip r:embed="rId4"/>
                          <a:stretch>
                            <a:fillRect/>
                          </a:stretch>
                        </p:blipFill>
                        <p:spPr>
                          <a:xfrm>
                            <a:off x="1105819" y="1881461"/>
                            <a:ext cx="317500" cy="288925"/>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1005916046"/>
                  </p:ext>
                </p:extLst>
              </p:nvPr>
            </p:nvGraphicFramePr>
            <p:xfrm>
              <a:off x="2036763" y="1876425"/>
              <a:ext cx="315912" cy="288925"/>
            </p:xfrm>
            <a:graphic>
              <a:graphicData uri="http://schemas.openxmlformats.org/presentationml/2006/ole">
                <mc:AlternateContent xmlns:mc="http://schemas.openxmlformats.org/markup-compatibility/2006">
                  <mc:Choice xmlns:v="urn:schemas-microsoft-com:vml" Requires="v">
                    <p:oleObj spid="_x0000_s55129" name="Formula" r:id="rId5" imgW="143640" imgH="131040" progId="Equation.Ribbit">
                      <p:embed/>
                    </p:oleObj>
                  </mc:Choice>
                  <mc:Fallback>
                    <p:oleObj name="Formula" r:id="rId5" imgW="143640" imgH="131040" progId="Equation.Ribbit">
                      <p:embed/>
                      <p:pic>
                        <p:nvPicPr>
                          <p:cNvPr id="0" name=""/>
                          <p:cNvPicPr/>
                          <p:nvPr/>
                        </p:nvPicPr>
                        <p:blipFill>
                          <a:blip r:embed="rId6"/>
                          <a:stretch>
                            <a:fillRect/>
                          </a:stretch>
                        </p:blipFill>
                        <p:spPr>
                          <a:xfrm>
                            <a:off x="2036763" y="1876425"/>
                            <a:ext cx="315912" cy="288925"/>
                          </a:xfrm>
                          <a:prstGeom prst="rect">
                            <a:avLst/>
                          </a:prstGeom>
                        </p:spPr>
                      </p:pic>
                    </p:oleObj>
                  </mc:Fallback>
                </mc:AlternateContent>
              </a:graphicData>
            </a:graphic>
          </p:graphicFrame>
        </p:grpSp>
        <p:sp>
          <p:nvSpPr>
            <p:cNvPr id="10" name="文本框 9"/>
            <p:cNvSpPr txBox="1"/>
            <p:nvPr/>
          </p:nvSpPr>
          <p:spPr>
            <a:xfrm>
              <a:off x="1162793" y="2125760"/>
              <a:ext cx="1408987" cy="463229"/>
            </a:xfrm>
            <a:prstGeom prst="rect">
              <a:avLst/>
            </a:prstGeom>
            <a:noFill/>
          </p:spPr>
          <p:txBody>
            <a:bodyPr wrap="none" rtlCol="0">
              <a:spAutoFit/>
            </a:bodyPr>
            <a:lstStyle/>
            <a:p>
              <a:r>
                <a:rPr lang="zh-CN" altLang="en-US" sz="2000" b="1" dirty="0">
                  <a:latin typeface="楷体" panose="02010609060101010101" pitchFamily="49" charset="-122"/>
                  <a:ea typeface="楷体" panose="02010609060101010101" pitchFamily="49" charset="-122"/>
                </a:rPr>
                <a:t>同父结构</a:t>
              </a:r>
            </a:p>
          </p:txBody>
        </p:sp>
        <p:graphicFrame>
          <p:nvGraphicFramePr>
            <p:cNvPr id="11" name="对象 10"/>
            <p:cNvGraphicFramePr>
              <a:graphicFrameLocks noChangeAspect="1"/>
            </p:cNvGraphicFramePr>
            <p:nvPr>
              <p:extLst>
                <p:ext uri="{D42A27DB-BD31-4B8C-83A1-F6EECF244321}">
                  <p14:modId xmlns:p14="http://schemas.microsoft.com/office/powerpoint/2010/main" val="1439715938"/>
                </p:ext>
              </p:extLst>
            </p:nvPr>
          </p:nvGraphicFramePr>
          <p:xfrm>
            <a:off x="1601972" y="893111"/>
            <a:ext cx="301752" cy="288288"/>
          </p:xfrm>
          <a:graphic>
            <a:graphicData uri="http://schemas.openxmlformats.org/presentationml/2006/ole">
              <mc:AlternateContent xmlns:mc="http://schemas.openxmlformats.org/markup-compatibility/2006">
                <mc:Choice xmlns:v="urn:schemas-microsoft-com:vml" Requires="v">
                  <p:oleObj spid="_x0000_s55130" name="Formula" r:id="rId7" imgW="137160" imgH="131040" progId="Equation.Ribbit">
                    <p:embed/>
                  </p:oleObj>
                </mc:Choice>
                <mc:Fallback>
                  <p:oleObj name="Formula" r:id="rId7" imgW="137160" imgH="131040" progId="Equation.Ribbit">
                    <p:embed/>
                    <p:pic>
                      <p:nvPicPr>
                        <p:cNvPr id="0" name=""/>
                        <p:cNvPicPr/>
                        <p:nvPr/>
                      </p:nvPicPr>
                      <p:blipFill>
                        <a:blip r:embed="rId8"/>
                        <a:stretch>
                          <a:fillRect/>
                        </a:stretch>
                      </p:blipFill>
                      <p:spPr>
                        <a:xfrm>
                          <a:off x="1601972" y="893111"/>
                          <a:ext cx="301752" cy="288288"/>
                        </a:xfrm>
                        <a:prstGeom prst="rect">
                          <a:avLst/>
                        </a:prstGeom>
                      </p:spPr>
                    </p:pic>
                  </p:oleObj>
                </mc:Fallback>
              </mc:AlternateContent>
            </a:graphicData>
          </a:graphic>
        </p:graphicFrame>
      </p:grpSp>
      <p:grpSp>
        <p:nvGrpSpPr>
          <p:cNvPr id="16" name="组合 47"/>
          <p:cNvGrpSpPr/>
          <p:nvPr/>
        </p:nvGrpSpPr>
        <p:grpSpPr>
          <a:xfrm>
            <a:off x="3311377" y="1580192"/>
            <a:ext cx="1280623" cy="1539932"/>
            <a:chOff x="1942480" y="84630"/>
            <a:chExt cx="1501350" cy="1805353"/>
          </a:xfrm>
        </p:grpSpPr>
        <p:cxnSp>
          <p:nvCxnSpPr>
            <p:cNvPr id="17" name="直接箭头连接符 48"/>
            <p:cNvCxnSpPr/>
            <p:nvPr/>
          </p:nvCxnSpPr>
          <p:spPr>
            <a:xfrm flipH="1" flipV="1">
              <a:off x="2184852" y="569373"/>
              <a:ext cx="306302" cy="425888"/>
            </a:xfrm>
            <a:prstGeom prst="straightConnector1">
              <a:avLst/>
            </a:prstGeom>
            <a:ln>
              <a:headEnd type="triangle" w="med" len="lg"/>
              <a:tailEnd type="none" w="med" len="med"/>
            </a:ln>
          </p:spPr>
          <p:style>
            <a:lnRef idx="1">
              <a:schemeClr val="dk1"/>
            </a:lnRef>
            <a:fillRef idx="0">
              <a:schemeClr val="dk1"/>
            </a:fillRef>
            <a:effectRef idx="0">
              <a:schemeClr val="dk1"/>
            </a:effectRef>
            <a:fontRef idx="minor">
              <a:schemeClr val="tx1"/>
            </a:fontRef>
          </p:style>
        </p:cxnSp>
        <p:sp>
          <p:nvSpPr>
            <p:cNvPr id="18" name="椭圆 17"/>
            <p:cNvSpPr/>
            <p:nvPr/>
          </p:nvSpPr>
          <p:spPr>
            <a:xfrm>
              <a:off x="2420165" y="924272"/>
              <a:ext cx="484743" cy="4847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i="1" dirty="0">
                <a:latin typeface="Times New Roman" panose="02020603050405020304" pitchFamily="18" charset="0"/>
                <a:cs typeface="Times New Roman" panose="02020603050405020304" pitchFamily="18" charset="0"/>
              </a:endParaRPr>
            </a:p>
          </p:txBody>
        </p:sp>
        <p:cxnSp>
          <p:nvCxnSpPr>
            <p:cNvPr id="19" name="直接箭头连接符 50"/>
            <p:cNvCxnSpPr/>
            <p:nvPr/>
          </p:nvCxnSpPr>
          <p:spPr>
            <a:xfrm flipV="1">
              <a:off x="2833919" y="573199"/>
              <a:ext cx="275128" cy="422062"/>
            </a:xfrm>
            <a:prstGeom prst="straightConnector1">
              <a:avLst/>
            </a:prstGeom>
            <a:ln>
              <a:headEnd type="triangle" w="med" len="lg"/>
              <a:tailEnd type="none" w="med" len="med"/>
            </a:ln>
          </p:spPr>
          <p:style>
            <a:lnRef idx="1">
              <a:schemeClr val="dk1"/>
            </a:lnRef>
            <a:fillRef idx="0">
              <a:schemeClr val="dk1"/>
            </a:fillRef>
            <a:effectRef idx="0">
              <a:schemeClr val="dk1"/>
            </a:effectRef>
            <a:fontRef idx="minor">
              <a:schemeClr val="tx1"/>
            </a:fontRef>
          </p:style>
        </p:cxnSp>
        <p:grpSp>
          <p:nvGrpSpPr>
            <p:cNvPr id="20" name="组合 51"/>
            <p:cNvGrpSpPr/>
            <p:nvPr/>
          </p:nvGrpSpPr>
          <p:grpSpPr>
            <a:xfrm>
              <a:off x="1942480" y="84630"/>
              <a:ext cx="1408938" cy="488569"/>
              <a:chOff x="1003637" y="1754680"/>
              <a:chExt cx="1408938" cy="488569"/>
            </a:xfrm>
          </p:grpSpPr>
          <p:sp>
            <p:nvSpPr>
              <p:cNvPr id="23" name="椭圆 22"/>
              <p:cNvSpPr/>
              <p:nvPr/>
            </p:nvSpPr>
            <p:spPr>
              <a:xfrm>
                <a:off x="1927832" y="1758506"/>
                <a:ext cx="484743" cy="4847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i="1" dirty="0">
                  <a:latin typeface="Times New Roman" panose="02020603050405020304" pitchFamily="18" charset="0"/>
                  <a:cs typeface="Times New Roman" panose="02020603050405020304" pitchFamily="18" charset="0"/>
                </a:endParaRPr>
              </a:p>
            </p:txBody>
          </p:sp>
          <p:sp>
            <p:nvSpPr>
              <p:cNvPr id="24" name="椭圆 23"/>
              <p:cNvSpPr/>
              <p:nvPr/>
            </p:nvSpPr>
            <p:spPr>
              <a:xfrm>
                <a:off x="1003637" y="1754680"/>
                <a:ext cx="484743" cy="4847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i="1" dirty="0">
                  <a:latin typeface="Times New Roman" panose="02020603050405020304" pitchFamily="18" charset="0"/>
                  <a:cs typeface="Times New Roman" panose="02020603050405020304" pitchFamily="18" charset="0"/>
                </a:endParaRPr>
              </a:p>
            </p:txBody>
          </p:sp>
          <p:graphicFrame>
            <p:nvGraphicFramePr>
              <p:cNvPr id="25" name="对象 24"/>
              <p:cNvGraphicFramePr>
                <a:graphicFrameLocks noChangeAspect="1"/>
              </p:cNvGraphicFramePr>
              <p:nvPr>
                <p:extLst>
                  <p:ext uri="{D42A27DB-BD31-4B8C-83A1-F6EECF244321}">
                    <p14:modId xmlns:p14="http://schemas.microsoft.com/office/powerpoint/2010/main" val="1607519217"/>
                  </p:ext>
                </p:extLst>
              </p:nvPr>
            </p:nvGraphicFramePr>
            <p:xfrm>
              <a:off x="1102682" y="1876425"/>
              <a:ext cx="303213" cy="288925"/>
            </p:xfrm>
            <a:graphic>
              <a:graphicData uri="http://schemas.openxmlformats.org/presentationml/2006/ole">
                <mc:AlternateContent xmlns:mc="http://schemas.openxmlformats.org/markup-compatibility/2006">
                  <mc:Choice xmlns:v="urn:schemas-microsoft-com:vml" Requires="v">
                    <p:oleObj spid="_x0000_s55131" name="Formula" r:id="rId9" imgW="137160" imgH="131040" progId="Equation.Ribbit">
                      <p:embed/>
                    </p:oleObj>
                  </mc:Choice>
                  <mc:Fallback>
                    <p:oleObj name="Formula" r:id="rId9" imgW="137160" imgH="131040" progId="Equation.Ribbit">
                      <p:embed/>
                      <p:pic>
                        <p:nvPicPr>
                          <p:cNvPr id="0" name=""/>
                          <p:cNvPicPr/>
                          <p:nvPr/>
                        </p:nvPicPr>
                        <p:blipFill>
                          <a:blip r:embed="rId8"/>
                          <a:stretch>
                            <a:fillRect/>
                          </a:stretch>
                        </p:blipFill>
                        <p:spPr>
                          <a:xfrm>
                            <a:off x="1102682" y="1876425"/>
                            <a:ext cx="303213" cy="288925"/>
                          </a:xfrm>
                          <a:prstGeom prst="rect">
                            <a:avLst/>
                          </a:prstGeom>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83717212"/>
                  </p:ext>
                </p:extLst>
              </p:nvPr>
            </p:nvGraphicFramePr>
            <p:xfrm>
              <a:off x="2037720" y="1876425"/>
              <a:ext cx="312737" cy="288925"/>
            </p:xfrm>
            <a:graphic>
              <a:graphicData uri="http://schemas.openxmlformats.org/presentationml/2006/ole">
                <mc:AlternateContent xmlns:mc="http://schemas.openxmlformats.org/markup-compatibility/2006">
                  <mc:Choice xmlns:v="urn:schemas-microsoft-com:vml" Requires="v">
                    <p:oleObj spid="_x0000_s55132" name="Formula" r:id="rId10" imgW="141120" imgH="131040" progId="Equation.Ribbit">
                      <p:embed/>
                    </p:oleObj>
                  </mc:Choice>
                  <mc:Fallback>
                    <p:oleObj name="Formula" r:id="rId10" imgW="141120" imgH="131040" progId="Equation.Ribbit">
                      <p:embed/>
                      <p:pic>
                        <p:nvPicPr>
                          <p:cNvPr id="0" name=""/>
                          <p:cNvPicPr/>
                          <p:nvPr/>
                        </p:nvPicPr>
                        <p:blipFill>
                          <a:blip r:embed="rId11"/>
                          <a:stretch>
                            <a:fillRect/>
                          </a:stretch>
                        </p:blipFill>
                        <p:spPr>
                          <a:xfrm>
                            <a:off x="2037720" y="1876425"/>
                            <a:ext cx="312737" cy="288925"/>
                          </a:xfrm>
                          <a:prstGeom prst="rect">
                            <a:avLst/>
                          </a:prstGeom>
                        </p:spPr>
                      </p:pic>
                    </p:oleObj>
                  </mc:Fallback>
                </mc:AlternateContent>
              </a:graphicData>
            </a:graphic>
          </p:graphicFrame>
        </p:grpSp>
        <p:sp>
          <p:nvSpPr>
            <p:cNvPr id="21" name="文本框 20"/>
            <p:cNvSpPr txBox="1"/>
            <p:nvPr/>
          </p:nvSpPr>
          <p:spPr>
            <a:xfrm>
              <a:off x="2101637" y="1420911"/>
              <a:ext cx="1342193" cy="469072"/>
            </a:xfrm>
            <a:prstGeom prst="rect">
              <a:avLst/>
            </a:prstGeom>
            <a:noFill/>
          </p:spPr>
          <p:txBody>
            <a:bodyPr wrap="none" rtlCol="0">
              <a:spAutoFit/>
            </a:bodyPr>
            <a:lstStyle/>
            <a:p>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V</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型结构</a:t>
              </a:r>
            </a:p>
          </p:txBody>
        </p:sp>
        <p:graphicFrame>
          <p:nvGraphicFramePr>
            <p:cNvPr id="22" name="对象 21"/>
            <p:cNvGraphicFramePr>
              <a:graphicFrameLocks noChangeAspect="1"/>
            </p:cNvGraphicFramePr>
            <p:nvPr>
              <p:extLst>
                <p:ext uri="{D42A27DB-BD31-4B8C-83A1-F6EECF244321}">
                  <p14:modId xmlns:p14="http://schemas.microsoft.com/office/powerpoint/2010/main" val="433393299"/>
                </p:ext>
              </p:extLst>
            </p:nvPr>
          </p:nvGraphicFramePr>
          <p:xfrm>
            <a:off x="2524125" y="1046163"/>
            <a:ext cx="315913" cy="288925"/>
          </p:xfrm>
          <a:graphic>
            <a:graphicData uri="http://schemas.openxmlformats.org/presentationml/2006/ole">
              <mc:AlternateContent xmlns:mc="http://schemas.openxmlformats.org/markup-compatibility/2006">
                <mc:Choice xmlns:v="urn:schemas-microsoft-com:vml" Requires="v">
                  <p:oleObj spid="_x0000_s55133" name="Formula" r:id="rId12" imgW="143640" imgH="131040" progId="Equation.Ribbit">
                    <p:embed/>
                  </p:oleObj>
                </mc:Choice>
                <mc:Fallback>
                  <p:oleObj name="Formula" r:id="rId12" imgW="143640" imgH="131040" progId="Equation.Ribbit">
                    <p:embed/>
                    <p:pic>
                      <p:nvPicPr>
                        <p:cNvPr id="0" name=""/>
                        <p:cNvPicPr/>
                        <p:nvPr/>
                      </p:nvPicPr>
                      <p:blipFill>
                        <a:blip r:embed="rId6"/>
                        <a:stretch>
                          <a:fillRect/>
                        </a:stretch>
                      </p:blipFill>
                      <p:spPr>
                        <a:xfrm>
                          <a:off x="2524125" y="1046163"/>
                          <a:ext cx="315913" cy="288925"/>
                        </a:xfrm>
                        <a:prstGeom prst="rect">
                          <a:avLst/>
                        </a:prstGeom>
                      </p:spPr>
                    </p:pic>
                  </p:oleObj>
                </mc:Fallback>
              </mc:AlternateContent>
            </a:graphicData>
          </a:graphic>
        </p:graphicFrame>
      </p:grpSp>
      <p:grpSp>
        <p:nvGrpSpPr>
          <p:cNvPr id="27" name="组合 58"/>
          <p:cNvGrpSpPr/>
          <p:nvPr/>
        </p:nvGrpSpPr>
        <p:grpSpPr>
          <a:xfrm>
            <a:off x="5078341" y="1551728"/>
            <a:ext cx="1349849" cy="1535507"/>
            <a:chOff x="1003637" y="765522"/>
            <a:chExt cx="1617159" cy="1839583"/>
          </a:xfrm>
        </p:grpSpPr>
        <p:cxnSp>
          <p:nvCxnSpPr>
            <p:cNvPr id="28" name="直接箭头连接符 59"/>
            <p:cNvCxnSpPr/>
            <p:nvPr/>
          </p:nvCxnSpPr>
          <p:spPr>
            <a:xfrm flipH="1">
              <a:off x="1246009" y="1179276"/>
              <a:ext cx="306302" cy="461104"/>
            </a:xfrm>
            <a:prstGeom prst="straightConnector1">
              <a:avLst/>
            </a:prstGeom>
            <a:ln>
              <a:tailEnd type="triangle" w="med" len="lg"/>
            </a:ln>
          </p:spPr>
          <p:style>
            <a:lnRef idx="1">
              <a:schemeClr val="dk1"/>
            </a:lnRef>
            <a:fillRef idx="0">
              <a:schemeClr val="dk1"/>
            </a:fillRef>
            <a:effectRef idx="0">
              <a:schemeClr val="dk1"/>
            </a:effectRef>
            <a:fontRef idx="minor">
              <a:schemeClr val="tx1"/>
            </a:fontRef>
          </p:style>
        </p:cxnSp>
        <p:sp>
          <p:nvSpPr>
            <p:cNvPr id="29" name="椭圆 28"/>
            <p:cNvSpPr/>
            <p:nvPr/>
          </p:nvSpPr>
          <p:spPr>
            <a:xfrm>
              <a:off x="1481322" y="765522"/>
              <a:ext cx="484743" cy="4847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i="1" dirty="0">
                <a:latin typeface="Times New Roman" panose="02020603050405020304" pitchFamily="18" charset="0"/>
                <a:cs typeface="Times New Roman" panose="02020603050405020304" pitchFamily="18" charset="0"/>
              </a:endParaRPr>
            </a:p>
          </p:txBody>
        </p:sp>
        <p:cxnSp>
          <p:nvCxnSpPr>
            <p:cNvPr id="30" name="直接箭头连接符 61"/>
            <p:cNvCxnSpPr/>
            <p:nvPr/>
          </p:nvCxnSpPr>
          <p:spPr>
            <a:xfrm flipH="1" flipV="1">
              <a:off x="1895076" y="1179276"/>
              <a:ext cx="275128" cy="464930"/>
            </a:xfrm>
            <a:prstGeom prst="straightConnector1">
              <a:avLst/>
            </a:prstGeom>
            <a:ln>
              <a:tailEnd type="triangle" w="med" len="lg"/>
            </a:ln>
          </p:spPr>
          <p:style>
            <a:lnRef idx="1">
              <a:schemeClr val="dk1"/>
            </a:lnRef>
            <a:fillRef idx="0">
              <a:schemeClr val="dk1"/>
            </a:fillRef>
            <a:effectRef idx="0">
              <a:schemeClr val="dk1"/>
            </a:effectRef>
            <a:fontRef idx="minor">
              <a:schemeClr val="tx1"/>
            </a:fontRef>
          </p:style>
        </p:cxnSp>
        <p:grpSp>
          <p:nvGrpSpPr>
            <p:cNvPr id="31" name="组合 62"/>
            <p:cNvGrpSpPr/>
            <p:nvPr/>
          </p:nvGrpSpPr>
          <p:grpSpPr>
            <a:xfrm>
              <a:off x="1003637" y="1640380"/>
              <a:ext cx="1408938" cy="488569"/>
              <a:chOff x="1003637" y="1754680"/>
              <a:chExt cx="1408938" cy="488569"/>
            </a:xfrm>
          </p:grpSpPr>
          <p:sp>
            <p:nvSpPr>
              <p:cNvPr id="34" name="椭圆 33"/>
              <p:cNvSpPr/>
              <p:nvPr/>
            </p:nvSpPr>
            <p:spPr>
              <a:xfrm>
                <a:off x="1927832" y="1758506"/>
                <a:ext cx="484743" cy="4847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i="1" dirty="0">
                  <a:latin typeface="Times New Roman" panose="02020603050405020304" pitchFamily="18" charset="0"/>
                  <a:cs typeface="Times New Roman" panose="02020603050405020304" pitchFamily="18" charset="0"/>
                </a:endParaRPr>
              </a:p>
            </p:txBody>
          </p:sp>
          <p:sp>
            <p:nvSpPr>
              <p:cNvPr id="35" name="椭圆 34"/>
              <p:cNvSpPr/>
              <p:nvPr/>
            </p:nvSpPr>
            <p:spPr>
              <a:xfrm>
                <a:off x="1003637" y="1754680"/>
                <a:ext cx="484743" cy="4847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i="1" dirty="0">
                  <a:latin typeface="Times New Roman" panose="02020603050405020304" pitchFamily="18" charset="0"/>
                  <a:cs typeface="Times New Roman" panose="02020603050405020304" pitchFamily="18" charset="0"/>
                </a:endParaRPr>
              </a:p>
            </p:txBody>
          </p:sp>
          <p:graphicFrame>
            <p:nvGraphicFramePr>
              <p:cNvPr id="36" name="对象 35"/>
              <p:cNvGraphicFramePr>
                <a:graphicFrameLocks noChangeAspect="1"/>
              </p:cNvGraphicFramePr>
              <p:nvPr>
                <p:extLst>
                  <p:ext uri="{D42A27DB-BD31-4B8C-83A1-F6EECF244321}">
                    <p14:modId xmlns:p14="http://schemas.microsoft.com/office/powerpoint/2010/main" val="1924129316"/>
                  </p:ext>
                </p:extLst>
              </p:nvPr>
            </p:nvGraphicFramePr>
            <p:xfrm>
              <a:off x="1149934" y="1851025"/>
              <a:ext cx="180975" cy="288925"/>
            </p:xfrm>
            <a:graphic>
              <a:graphicData uri="http://schemas.openxmlformats.org/presentationml/2006/ole">
                <mc:AlternateContent xmlns:mc="http://schemas.openxmlformats.org/markup-compatibility/2006">
                  <mc:Choice xmlns:v="urn:schemas-microsoft-com:vml" Requires="v">
                    <p:oleObj spid="_x0000_s55134" name="Formula" r:id="rId13" imgW="81360" imgH="131040" progId="Equation.Ribbit">
                      <p:embed/>
                    </p:oleObj>
                  </mc:Choice>
                  <mc:Fallback>
                    <p:oleObj name="Formula" r:id="rId13" imgW="81360" imgH="131040" progId="Equation.Ribbit">
                      <p:embed/>
                      <p:pic>
                        <p:nvPicPr>
                          <p:cNvPr id="0" name=""/>
                          <p:cNvPicPr/>
                          <p:nvPr/>
                        </p:nvPicPr>
                        <p:blipFill>
                          <a:blip r:embed="rId14"/>
                          <a:stretch>
                            <a:fillRect/>
                          </a:stretch>
                        </p:blipFill>
                        <p:spPr>
                          <a:xfrm>
                            <a:off x="1149934" y="1851025"/>
                            <a:ext cx="180975" cy="288925"/>
                          </a:xfrm>
                          <a:prstGeom prst="rect">
                            <a:avLst/>
                          </a:prstGeom>
                        </p:spPr>
                      </p:pic>
                    </p:oleObj>
                  </mc:Fallback>
                </mc:AlternateContent>
              </a:graphicData>
            </a:graphic>
          </p:graphicFrame>
          <p:graphicFrame>
            <p:nvGraphicFramePr>
              <p:cNvPr id="37" name="对象 36"/>
              <p:cNvGraphicFramePr>
                <a:graphicFrameLocks noChangeAspect="1"/>
              </p:cNvGraphicFramePr>
              <p:nvPr>
                <p:extLst>
                  <p:ext uri="{D42A27DB-BD31-4B8C-83A1-F6EECF244321}">
                    <p14:modId xmlns:p14="http://schemas.microsoft.com/office/powerpoint/2010/main" val="2032657486"/>
                  </p:ext>
                </p:extLst>
              </p:nvPr>
            </p:nvGraphicFramePr>
            <p:xfrm>
              <a:off x="2076399" y="1879918"/>
              <a:ext cx="168275" cy="284162"/>
            </p:xfrm>
            <a:graphic>
              <a:graphicData uri="http://schemas.openxmlformats.org/presentationml/2006/ole">
                <mc:AlternateContent xmlns:mc="http://schemas.openxmlformats.org/markup-compatibility/2006">
                  <mc:Choice xmlns:v="urn:schemas-microsoft-com:vml" Requires="v">
                    <p:oleObj spid="_x0000_s55135" name="Formula" r:id="rId15" imgW="76320" imgH="129600" progId="Equation.Ribbit">
                      <p:embed/>
                    </p:oleObj>
                  </mc:Choice>
                  <mc:Fallback>
                    <p:oleObj name="Formula" r:id="rId15" imgW="76320" imgH="129600" progId="Equation.Ribbit">
                      <p:embed/>
                      <p:pic>
                        <p:nvPicPr>
                          <p:cNvPr id="0" name=""/>
                          <p:cNvPicPr/>
                          <p:nvPr/>
                        </p:nvPicPr>
                        <p:blipFill>
                          <a:blip r:embed="rId16"/>
                          <a:stretch>
                            <a:fillRect/>
                          </a:stretch>
                        </p:blipFill>
                        <p:spPr>
                          <a:xfrm>
                            <a:off x="2076399" y="1879918"/>
                            <a:ext cx="168275" cy="284162"/>
                          </a:xfrm>
                          <a:prstGeom prst="rect">
                            <a:avLst/>
                          </a:prstGeom>
                        </p:spPr>
                      </p:pic>
                    </p:oleObj>
                  </mc:Fallback>
                </mc:AlternateContent>
              </a:graphicData>
            </a:graphic>
          </p:graphicFrame>
        </p:grpSp>
        <p:sp>
          <p:nvSpPr>
            <p:cNvPr id="32" name="文本框 31"/>
            <p:cNvSpPr txBox="1"/>
            <p:nvPr/>
          </p:nvSpPr>
          <p:spPr>
            <a:xfrm>
              <a:off x="1162794" y="2125761"/>
              <a:ext cx="1458002" cy="479344"/>
            </a:xfrm>
            <a:prstGeom prst="rect">
              <a:avLst/>
            </a:prstGeom>
            <a:noFill/>
          </p:spPr>
          <p:txBody>
            <a:bodyPr wrap="none" rtlCol="0">
              <a:spAutoFit/>
            </a:bodyPr>
            <a:lstStyle/>
            <a:p>
              <a:r>
                <a:rPr lang="zh-CN" altLang="en-US" sz="2000" b="1" dirty="0">
                  <a:latin typeface="楷体" panose="02010609060101010101" pitchFamily="49" charset="-122"/>
                  <a:ea typeface="楷体" panose="02010609060101010101" pitchFamily="49" charset="-122"/>
                </a:rPr>
                <a:t>顺序结构</a:t>
              </a:r>
            </a:p>
          </p:txBody>
        </p:sp>
        <p:graphicFrame>
          <p:nvGraphicFramePr>
            <p:cNvPr id="33" name="对象 32"/>
            <p:cNvGraphicFramePr>
              <a:graphicFrameLocks noChangeAspect="1"/>
            </p:cNvGraphicFramePr>
            <p:nvPr>
              <p:extLst>
                <p:ext uri="{D42A27DB-BD31-4B8C-83A1-F6EECF244321}">
                  <p14:modId xmlns:p14="http://schemas.microsoft.com/office/powerpoint/2010/main" val="704510726"/>
                </p:ext>
              </p:extLst>
            </p:nvPr>
          </p:nvGraphicFramePr>
          <p:xfrm>
            <a:off x="1626819" y="897890"/>
            <a:ext cx="188913" cy="285750"/>
          </p:xfrm>
          <a:graphic>
            <a:graphicData uri="http://schemas.openxmlformats.org/presentationml/2006/ole">
              <mc:AlternateContent xmlns:mc="http://schemas.openxmlformats.org/markup-compatibility/2006">
                <mc:Choice xmlns:v="urn:schemas-microsoft-com:vml" Requires="v">
                  <p:oleObj spid="_x0000_s55136" name="Formula" r:id="rId17" imgW="86400" imgH="129600" progId="Equation.Ribbit">
                    <p:embed/>
                  </p:oleObj>
                </mc:Choice>
                <mc:Fallback>
                  <p:oleObj name="Formula" r:id="rId17" imgW="86400" imgH="129600" progId="Equation.Ribbit">
                    <p:embed/>
                    <p:pic>
                      <p:nvPicPr>
                        <p:cNvPr id="0" name=""/>
                        <p:cNvPicPr/>
                        <p:nvPr/>
                      </p:nvPicPr>
                      <p:blipFill>
                        <a:blip r:embed="rId18"/>
                        <a:stretch>
                          <a:fillRect/>
                        </a:stretch>
                      </p:blipFill>
                      <p:spPr>
                        <a:xfrm>
                          <a:off x="1626819" y="897890"/>
                          <a:ext cx="188913" cy="285750"/>
                        </a:xfrm>
                        <a:prstGeom prst="rect">
                          <a:avLst/>
                        </a:prstGeom>
                      </p:spPr>
                    </p:pic>
                  </p:oleObj>
                </mc:Fallback>
              </mc:AlternateContent>
            </a:graphicData>
          </a:graphic>
        </p:graphicFrame>
      </p:grpSp>
    </p:spTree>
    <p:extLst>
      <p:ext uri="{BB962C8B-B14F-4D97-AF65-F5344CB8AC3E}">
        <p14:creationId xmlns:p14="http://schemas.microsoft.com/office/powerpoint/2010/main" val="479619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8379" y="131487"/>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条件概率</a:t>
            </a:r>
            <a:endParaRPr altLang="zh-CN" dirty="0">
              <a:latin typeface="黑体" panose="02010609060101010101" pitchFamily="49" charset="-122"/>
              <a:ea typeface="黑体" panose="02010609060101010101" pitchFamily="49" charset="-122"/>
            </a:endParaRPr>
          </a:p>
        </p:txBody>
      </p:sp>
      <p:sp>
        <p:nvSpPr>
          <p:cNvPr id="21507" name="内容占位符 2"/>
          <p:cNvSpPr>
            <a:spLocks noGrp="1"/>
          </p:cNvSpPr>
          <p:nvPr>
            <p:ph idx="1"/>
          </p:nvPr>
        </p:nvSpPr>
        <p:spPr>
          <a:xfrm>
            <a:off x="251223" y="1537097"/>
            <a:ext cx="3134707" cy="934433"/>
          </a:xfrm>
        </p:spPr>
        <p:txBody>
          <a:bodyPr vert="horz" lIns="91440" tIns="46800" rIns="91440" bIns="45720" rtlCol="0">
            <a:normAutofit/>
          </a:bodyPr>
          <a:lstStyle/>
          <a:p>
            <a:pPr>
              <a:lnSpc>
                <a:spcPct val="150000"/>
              </a:lnSpc>
            </a:pPr>
            <a:r>
              <a:rPr altLang="en-US" sz="2000" b="1" dirty="0">
                <a:latin typeface="黑体" panose="02010609060101010101" pitchFamily="49" charset="-122"/>
                <a:ea typeface="黑体" panose="02010609060101010101" pitchFamily="49" charset="-122"/>
              </a:rPr>
              <a:t> 条件概率的计算公式</a:t>
            </a:r>
            <a:endParaRPr lang="en-US" altLang="zh-CN" sz="2000" b="1" dirty="0">
              <a:latin typeface="黑体" panose="02010609060101010101" pitchFamily="49" charset="-122"/>
              <a:ea typeface="黑体" panose="02010609060101010101" pitchFamily="49" charset="-122"/>
            </a:endParaRPr>
          </a:p>
        </p:txBody>
      </p:sp>
      <p:pic>
        <p:nvPicPr>
          <p:cNvPr id="21508"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14053" y="1042831"/>
            <a:ext cx="5307864" cy="4503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99590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贝叶斯网：结构</a:t>
            </a:r>
          </a:p>
        </p:txBody>
      </p:sp>
      <p:sp>
        <p:nvSpPr>
          <p:cNvPr id="2" name="内容占位符 1"/>
          <p:cNvSpPr>
            <a:spLocks noGrp="1"/>
          </p:cNvSpPr>
          <p:nvPr>
            <p:ph sz="quarter" idx="14"/>
          </p:nvPr>
        </p:nvSpPr>
        <p:spPr>
          <a:xfrm>
            <a:off x="173851" y="1040891"/>
            <a:ext cx="8723013" cy="5174557"/>
          </a:xfrm>
        </p:spPr>
        <p:txBody>
          <a:bodyPr>
            <a:normAutofit/>
          </a:bodyPr>
          <a:lstStyle/>
          <a:p>
            <a:r>
              <a:rPr lang="zh-CN" altLang="en-US" dirty="0">
                <a:latin typeface="黑体" panose="02010609060101010101" pitchFamily="49" charset="-122"/>
                <a:ea typeface="黑体" panose="02010609060101010101" pitchFamily="49" charset="-122"/>
                <a:cs typeface="宋体"/>
              </a:rPr>
              <a:t>贝叶斯网中三个变量之间的典型依赖关系：</a:t>
            </a:r>
          </a:p>
          <a:p>
            <a:endParaRPr lang="zh-CN" altLang="en-US" dirty="0">
              <a:latin typeface="+mn-ea"/>
              <a:ea typeface="+mn-ea"/>
              <a:cs typeface="宋体"/>
            </a:endParaRPr>
          </a:p>
          <a:p>
            <a:endParaRPr lang="zh-CN" altLang="en-US" dirty="0">
              <a:latin typeface="+mn-ea"/>
              <a:ea typeface="+mn-ea"/>
              <a:cs typeface="宋体"/>
            </a:endParaRPr>
          </a:p>
          <a:p>
            <a:endParaRPr lang="zh-CN" altLang="en-US" dirty="0">
              <a:latin typeface="+mn-ea"/>
              <a:ea typeface="+mn-ea"/>
              <a:cs typeface="宋体"/>
            </a:endParaRPr>
          </a:p>
          <a:p>
            <a:endParaRPr lang="zh-CN" altLang="en-US" dirty="0">
              <a:latin typeface="+mn-ea"/>
              <a:ea typeface="+mn-ea"/>
              <a:cs typeface="宋体"/>
            </a:endParaRPr>
          </a:p>
          <a:p>
            <a:endParaRPr lang="zh-CN" altLang="en-US" dirty="0">
              <a:latin typeface="+mn-ea"/>
              <a:ea typeface="+mn-ea"/>
              <a:cs typeface="宋体"/>
            </a:endParaRPr>
          </a:p>
          <a:p>
            <a:r>
              <a:rPr lang="zh-CN" altLang="en-US" b="1" dirty="0">
                <a:solidFill>
                  <a:srgbClr val="FF0000"/>
                </a:solidFill>
                <a:latin typeface="黑体" panose="02010609060101010101" pitchFamily="49" charset="-122"/>
                <a:ea typeface="黑体" panose="02010609060101010101" pitchFamily="49" charset="-122"/>
                <a:cs typeface="宋体"/>
              </a:rPr>
              <a:t>分析有向图中变量间的条件独立性</a:t>
            </a:r>
            <a:r>
              <a:rPr lang="zh-CN" altLang="en-US" b="1" dirty="0">
                <a:latin typeface="黑体" panose="02010609060101010101" pitchFamily="49" charset="-122"/>
                <a:ea typeface="黑体" panose="02010609060101010101" pitchFamily="49" charset="-122"/>
                <a:cs typeface="宋体"/>
              </a:rPr>
              <a:t>，可使用“有向分离”                  </a:t>
            </a:r>
            <a:r>
              <a:rPr lang="en-US" altLang="zh-CN" b="1" dirty="0">
                <a:latin typeface="黑体" panose="02010609060101010101" pitchFamily="49" charset="-122"/>
                <a:ea typeface="黑体" panose="02010609060101010101" pitchFamily="49" charset="-122"/>
                <a:cs typeface="宋体"/>
              </a:rPr>
              <a:t>(</a:t>
            </a:r>
            <a:r>
              <a:rPr lang="en-US" altLang="zh-CN" b="1" dirty="0">
                <a:latin typeface="黑体" panose="02010609060101010101" pitchFamily="49" charset="-122"/>
                <a:ea typeface="黑体" panose="02010609060101010101" pitchFamily="49" charset="-122"/>
                <a:cs typeface="Verdana" charset="0"/>
              </a:rPr>
              <a:t>D-separation</a:t>
            </a:r>
            <a:r>
              <a:rPr lang="en-US" altLang="zh-CN" b="1" dirty="0">
                <a:latin typeface="黑体" panose="02010609060101010101" pitchFamily="49" charset="-122"/>
                <a:ea typeface="黑体" panose="02010609060101010101" pitchFamily="49" charset="-122"/>
                <a:cs typeface="宋体"/>
              </a:rPr>
              <a:t>)</a:t>
            </a:r>
            <a:endParaRPr lang="zh-CN" altLang="en-US" b="1" dirty="0">
              <a:latin typeface="黑体" panose="02010609060101010101" pitchFamily="49" charset="-122"/>
              <a:ea typeface="黑体" panose="02010609060101010101" pitchFamily="49" charset="-122"/>
              <a:cs typeface="宋体"/>
            </a:endParaRPr>
          </a:p>
          <a:p>
            <a:pPr lvl="1"/>
            <a:r>
              <a:rPr lang="en-US" altLang="zh-CN" b="1" dirty="0">
                <a:latin typeface="黑体" panose="02010609060101010101" pitchFamily="49" charset="-122"/>
                <a:ea typeface="黑体" panose="02010609060101010101" pitchFamily="49" charset="-122"/>
                <a:cs typeface="Times"/>
              </a:rPr>
              <a:t>V</a:t>
            </a:r>
            <a:r>
              <a:rPr lang="zh-CN" altLang="en-US" b="1" dirty="0">
                <a:latin typeface="黑体" panose="02010609060101010101" pitchFamily="49" charset="-122"/>
                <a:ea typeface="黑体" panose="02010609060101010101" pitchFamily="49" charset="-122"/>
                <a:cs typeface="宋体"/>
              </a:rPr>
              <a:t>型结构父结点相连</a:t>
            </a:r>
            <a:endParaRPr lang="en-US" altLang="zh-CN" b="1" dirty="0">
              <a:latin typeface="黑体" panose="02010609060101010101" pitchFamily="49" charset="-122"/>
              <a:ea typeface="黑体" panose="02010609060101010101" pitchFamily="49" charset="-122"/>
              <a:cs typeface="宋体"/>
            </a:endParaRPr>
          </a:p>
          <a:p>
            <a:pPr lvl="1"/>
            <a:r>
              <a:rPr lang="zh-CN" altLang="en-US" b="1" dirty="0">
                <a:latin typeface="黑体" panose="02010609060101010101" pitchFamily="49" charset="-122"/>
                <a:ea typeface="黑体" panose="02010609060101010101" pitchFamily="49" charset="-122"/>
                <a:cs typeface="宋体"/>
              </a:rPr>
              <a:t>有向边变成无向边</a:t>
            </a:r>
            <a:endParaRPr lang="en-US" altLang="zh-CN" b="1" dirty="0">
              <a:latin typeface="黑体" panose="02010609060101010101" pitchFamily="49" charset="-122"/>
              <a:ea typeface="黑体" panose="02010609060101010101" pitchFamily="49" charset="-122"/>
              <a:cs typeface="宋体"/>
            </a:endParaRPr>
          </a:p>
          <a:p>
            <a:pPr marL="325800" lvl="1" indent="0">
              <a:buNone/>
            </a:pPr>
            <a:r>
              <a:rPr lang="zh-CN" altLang="en-US" sz="2200" b="1" dirty="0">
                <a:latin typeface="黑体" panose="02010609060101010101" pitchFamily="49" charset="-122"/>
                <a:ea typeface="黑体" panose="02010609060101010101" pitchFamily="49" charset="-122"/>
                <a:cs typeface="宋体"/>
              </a:rPr>
              <a:t>由此产生的图称为道德图</a:t>
            </a:r>
          </a:p>
          <a:p>
            <a:pPr marL="325800" lvl="1" indent="0">
              <a:buNone/>
            </a:pPr>
            <a:r>
              <a:rPr lang="fr-FR" altLang="zh-CN" sz="2200" b="1" dirty="0">
                <a:latin typeface="黑体" panose="02010609060101010101" pitchFamily="49" charset="-122"/>
                <a:ea typeface="黑体" panose="02010609060101010101" pitchFamily="49" charset="-122"/>
                <a:cs typeface="Verdana" charset="0"/>
              </a:rPr>
              <a:t>(moral graph)</a:t>
            </a:r>
            <a:endParaRPr lang="en-US" altLang="zh-CN" sz="2200" b="1" dirty="0">
              <a:latin typeface="黑体" panose="02010609060101010101" pitchFamily="49" charset="-122"/>
              <a:ea typeface="黑体" panose="02010609060101010101" pitchFamily="49" charset="-122"/>
              <a:cs typeface="Verdana" charset="0"/>
            </a:endParaRPr>
          </a:p>
        </p:txBody>
      </p:sp>
      <p:grpSp>
        <p:nvGrpSpPr>
          <p:cNvPr id="5" name="组合 36"/>
          <p:cNvGrpSpPr/>
          <p:nvPr/>
        </p:nvGrpSpPr>
        <p:grpSpPr>
          <a:xfrm>
            <a:off x="1540389" y="1536148"/>
            <a:ext cx="1354470" cy="1575004"/>
            <a:chOff x="1003637" y="765522"/>
            <a:chExt cx="1568143" cy="1823467"/>
          </a:xfrm>
        </p:grpSpPr>
        <p:cxnSp>
          <p:nvCxnSpPr>
            <p:cNvPr id="6" name="直接箭头连接符 37"/>
            <p:cNvCxnSpPr/>
            <p:nvPr/>
          </p:nvCxnSpPr>
          <p:spPr>
            <a:xfrm flipH="1">
              <a:off x="1246009" y="1179276"/>
              <a:ext cx="306302" cy="461104"/>
            </a:xfrm>
            <a:prstGeom prst="straightConnector1">
              <a:avLst/>
            </a:prstGeom>
            <a:ln>
              <a:tailEnd type="triangle" w="med" len="lg"/>
            </a:ln>
          </p:spPr>
          <p:style>
            <a:lnRef idx="1">
              <a:schemeClr val="dk1"/>
            </a:lnRef>
            <a:fillRef idx="0">
              <a:schemeClr val="dk1"/>
            </a:fillRef>
            <a:effectRef idx="0">
              <a:schemeClr val="dk1"/>
            </a:effectRef>
            <a:fontRef idx="minor">
              <a:schemeClr val="tx1"/>
            </a:fontRef>
          </p:style>
        </p:cxnSp>
        <p:sp>
          <p:nvSpPr>
            <p:cNvPr id="7" name="椭圆 6"/>
            <p:cNvSpPr/>
            <p:nvPr/>
          </p:nvSpPr>
          <p:spPr>
            <a:xfrm>
              <a:off x="1481322" y="765522"/>
              <a:ext cx="484743" cy="4847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b="1" i="1" dirty="0">
                <a:latin typeface="Times New Roman" panose="02020603050405020304" pitchFamily="18" charset="0"/>
                <a:cs typeface="Times New Roman" panose="02020603050405020304" pitchFamily="18" charset="0"/>
              </a:endParaRPr>
            </a:p>
          </p:txBody>
        </p:sp>
        <p:cxnSp>
          <p:nvCxnSpPr>
            <p:cNvPr id="8" name="直接箭头连接符 39"/>
            <p:cNvCxnSpPr/>
            <p:nvPr/>
          </p:nvCxnSpPr>
          <p:spPr>
            <a:xfrm>
              <a:off x="1895076" y="1179276"/>
              <a:ext cx="275128" cy="464930"/>
            </a:xfrm>
            <a:prstGeom prst="straightConnector1">
              <a:avLst/>
            </a:prstGeom>
            <a:ln>
              <a:tailEnd type="triangle" w="med" len="lg"/>
            </a:ln>
          </p:spPr>
          <p:style>
            <a:lnRef idx="1">
              <a:schemeClr val="dk1"/>
            </a:lnRef>
            <a:fillRef idx="0">
              <a:schemeClr val="dk1"/>
            </a:fillRef>
            <a:effectRef idx="0">
              <a:schemeClr val="dk1"/>
            </a:effectRef>
            <a:fontRef idx="minor">
              <a:schemeClr val="tx1"/>
            </a:fontRef>
          </p:style>
        </p:cxnSp>
        <p:grpSp>
          <p:nvGrpSpPr>
            <p:cNvPr id="9" name="组合 40"/>
            <p:cNvGrpSpPr/>
            <p:nvPr/>
          </p:nvGrpSpPr>
          <p:grpSpPr>
            <a:xfrm>
              <a:off x="1003637" y="1640380"/>
              <a:ext cx="1408938" cy="488569"/>
              <a:chOff x="1003637" y="1754680"/>
              <a:chExt cx="1408938" cy="488569"/>
            </a:xfrm>
          </p:grpSpPr>
          <p:sp>
            <p:nvSpPr>
              <p:cNvPr id="12" name="椭圆 11"/>
              <p:cNvSpPr/>
              <p:nvPr/>
            </p:nvSpPr>
            <p:spPr>
              <a:xfrm>
                <a:off x="1927832" y="1758506"/>
                <a:ext cx="484743" cy="4847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b="1" i="1" dirty="0">
                  <a:latin typeface="Times New Roman" panose="02020603050405020304" pitchFamily="18" charset="0"/>
                  <a:cs typeface="Times New Roman" panose="02020603050405020304" pitchFamily="18" charset="0"/>
                </a:endParaRPr>
              </a:p>
            </p:txBody>
          </p:sp>
          <p:sp>
            <p:nvSpPr>
              <p:cNvPr id="13" name="椭圆 12"/>
              <p:cNvSpPr/>
              <p:nvPr/>
            </p:nvSpPr>
            <p:spPr>
              <a:xfrm>
                <a:off x="1003637" y="1754680"/>
                <a:ext cx="484743" cy="4847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b="1" i="1" dirty="0">
                  <a:latin typeface="Times New Roman" panose="02020603050405020304" pitchFamily="18" charset="0"/>
                  <a:cs typeface="Times New Roman" panose="02020603050405020304" pitchFamily="18" charset="0"/>
                </a:endParaRPr>
              </a:p>
            </p:txBody>
          </p:sp>
          <p:graphicFrame>
            <p:nvGraphicFramePr>
              <p:cNvPr id="14" name="对象 13"/>
              <p:cNvGraphicFramePr>
                <a:graphicFrameLocks noChangeAspect="1"/>
              </p:cNvGraphicFramePr>
              <p:nvPr/>
            </p:nvGraphicFramePr>
            <p:xfrm>
              <a:off x="1105819" y="1881461"/>
              <a:ext cx="317500" cy="288925"/>
            </p:xfrm>
            <a:graphic>
              <a:graphicData uri="http://schemas.openxmlformats.org/presentationml/2006/ole">
                <mc:AlternateContent xmlns:mc="http://schemas.openxmlformats.org/markup-compatibility/2006">
                  <mc:Choice xmlns:v="urn:schemas-microsoft-com:vml" Requires="v">
                    <p:oleObj spid="_x0000_s70920" name="Formula" r:id="rId3" imgW="142560" imgH="131040" progId="Equation.Ribbit">
                      <p:embed/>
                    </p:oleObj>
                  </mc:Choice>
                  <mc:Fallback>
                    <p:oleObj name="Formula" r:id="rId3" imgW="142560" imgH="131040" progId="Equation.Ribbit">
                      <p:embed/>
                      <p:pic>
                        <p:nvPicPr>
                          <p:cNvPr id="0" name=""/>
                          <p:cNvPicPr/>
                          <p:nvPr/>
                        </p:nvPicPr>
                        <p:blipFill>
                          <a:blip r:embed="rId4"/>
                          <a:stretch>
                            <a:fillRect/>
                          </a:stretch>
                        </p:blipFill>
                        <p:spPr>
                          <a:xfrm>
                            <a:off x="1105819" y="1881461"/>
                            <a:ext cx="317500" cy="288925"/>
                          </a:xfrm>
                          <a:prstGeom prst="rect">
                            <a:avLst/>
                          </a:prstGeom>
                        </p:spPr>
                      </p:pic>
                    </p:oleObj>
                  </mc:Fallback>
                </mc:AlternateContent>
              </a:graphicData>
            </a:graphic>
          </p:graphicFrame>
          <p:graphicFrame>
            <p:nvGraphicFramePr>
              <p:cNvPr id="15" name="对象 14"/>
              <p:cNvGraphicFramePr>
                <a:graphicFrameLocks noChangeAspect="1"/>
              </p:cNvGraphicFramePr>
              <p:nvPr/>
            </p:nvGraphicFramePr>
            <p:xfrm>
              <a:off x="2036763" y="1876425"/>
              <a:ext cx="315912" cy="288925"/>
            </p:xfrm>
            <a:graphic>
              <a:graphicData uri="http://schemas.openxmlformats.org/presentationml/2006/ole">
                <mc:AlternateContent xmlns:mc="http://schemas.openxmlformats.org/markup-compatibility/2006">
                  <mc:Choice xmlns:v="urn:schemas-microsoft-com:vml" Requires="v">
                    <p:oleObj spid="_x0000_s70921" name="Formula" r:id="rId5" imgW="143640" imgH="131040" progId="Equation.Ribbit">
                      <p:embed/>
                    </p:oleObj>
                  </mc:Choice>
                  <mc:Fallback>
                    <p:oleObj name="Formula" r:id="rId5" imgW="143640" imgH="131040" progId="Equation.Ribbit">
                      <p:embed/>
                      <p:pic>
                        <p:nvPicPr>
                          <p:cNvPr id="0" name=""/>
                          <p:cNvPicPr/>
                          <p:nvPr/>
                        </p:nvPicPr>
                        <p:blipFill>
                          <a:blip r:embed="rId6"/>
                          <a:stretch>
                            <a:fillRect/>
                          </a:stretch>
                        </p:blipFill>
                        <p:spPr>
                          <a:xfrm>
                            <a:off x="2036763" y="1876425"/>
                            <a:ext cx="315912" cy="288925"/>
                          </a:xfrm>
                          <a:prstGeom prst="rect">
                            <a:avLst/>
                          </a:prstGeom>
                        </p:spPr>
                      </p:pic>
                    </p:oleObj>
                  </mc:Fallback>
                </mc:AlternateContent>
              </a:graphicData>
            </a:graphic>
          </p:graphicFrame>
        </p:grpSp>
        <p:sp>
          <p:nvSpPr>
            <p:cNvPr id="10" name="文本框 9"/>
            <p:cNvSpPr txBox="1"/>
            <p:nvPr/>
          </p:nvSpPr>
          <p:spPr>
            <a:xfrm>
              <a:off x="1162793" y="2125760"/>
              <a:ext cx="1408987" cy="463229"/>
            </a:xfrm>
            <a:prstGeom prst="rect">
              <a:avLst/>
            </a:prstGeom>
            <a:noFill/>
          </p:spPr>
          <p:txBody>
            <a:bodyPr wrap="none" rtlCol="0">
              <a:spAutoFit/>
            </a:bodyPr>
            <a:lstStyle/>
            <a:p>
              <a:r>
                <a:rPr lang="zh-CN" altLang="en-US" sz="2000" b="1" dirty="0">
                  <a:latin typeface="楷体" panose="02010609060101010101" pitchFamily="49" charset="-122"/>
                  <a:ea typeface="楷体" panose="02010609060101010101" pitchFamily="49" charset="-122"/>
                </a:rPr>
                <a:t>同父结构</a:t>
              </a:r>
            </a:p>
          </p:txBody>
        </p:sp>
        <p:graphicFrame>
          <p:nvGraphicFramePr>
            <p:cNvPr id="11" name="对象 10"/>
            <p:cNvGraphicFramePr>
              <a:graphicFrameLocks noChangeAspect="1"/>
            </p:cNvGraphicFramePr>
            <p:nvPr/>
          </p:nvGraphicFramePr>
          <p:xfrm>
            <a:off x="1601972" y="893111"/>
            <a:ext cx="301752" cy="288288"/>
          </p:xfrm>
          <a:graphic>
            <a:graphicData uri="http://schemas.openxmlformats.org/presentationml/2006/ole">
              <mc:AlternateContent xmlns:mc="http://schemas.openxmlformats.org/markup-compatibility/2006">
                <mc:Choice xmlns:v="urn:schemas-microsoft-com:vml" Requires="v">
                  <p:oleObj spid="_x0000_s70922" name="Formula" r:id="rId7" imgW="137160" imgH="131040" progId="Equation.Ribbit">
                    <p:embed/>
                  </p:oleObj>
                </mc:Choice>
                <mc:Fallback>
                  <p:oleObj name="Formula" r:id="rId7" imgW="137160" imgH="131040" progId="Equation.Ribbit">
                    <p:embed/>
                    <p:pic>
                      <p:nvPicPr>
                        <p:cNvPr id="0" name=""/>
                        <p:cNvPicPr/>
                        <p:nvPr/>
                      </p:nvPicPr>
                      <p:blipFill>
                        <a:blip r:embed="rId8"/>
                        <a:stretch>
                          <a:fillRect/>
                        </a:stretch>
                      </p:blipFill>
                      <p:spPr>
                        <a:xfrm>
                          <a:off x="1601972" y="893111"/>
                          <a:ext cx="301752" cy="288288"/>
                        </a:xfrm>
                        <a:prstGeom prst="rect">
                          <a:avLst/>
                        </a:prstGeom>
                      </p:spPr>
                    </p:pic>
                  </p:oleObj>
                </mc:Fallback>
              </mc:AlternateContent>
            </a:graphicData>
          </a:graphic>
        </p:graphicFrame>
      </p:grpSp>
      <p:grpSp>
        <p:nvGrpSpPr>
          <p:cNvPr id="16" name="组合 47"/>
          <p:cNvGrpSpPr/>
          <p:nvPr/>
        </p:nvGrpSpPr>
        <p:grpSpPr>
          <a:xfrm>
            <a:off x="3311377" y="1580192"/>
            <a:ext cx="1280623" cy="1539932"/>
            <a:chOff x="1942480" y="84630"/>
            <a:chExt cx="1501350" cy="1805353"/>
          </a:xfrm>
        </p:grpSpPr>
        <p:cxnSp>
          <p:nvCxnSpPr>
            <p:cNvPr id="17" name="直接箭头连接符 48"/>
            <p:cNvCxnSpPr/>
            <p:nvPr/>
          </p:nvCxnSpPr>
          <p:spPr>
            <a:xfrm flipH="1" flipV="1">
              <a:off x="2184852" y="569373"/>
              <a:ext cx="306302" cy="425888"/>
            </a:xfrm>
            <a:prstGeom prst="straightConnector1">
              <a:avLst/>
            </a:prstGeom>
            <a:ln>
              <a:headEnd type="triangle" w="med" len="lg"/>
              <a:tailEnd type="none" w="med" len="med"/>
            </a:ln>
          </p:spPr>
          <p:style>
            <a:lnRef idx="1">
              <a:schemeClr val="dk1"/>
            </a:lnRef>
            <a:fillRef idx="0">
              <a:schemeClr val="dk1"/>
            </a:fillRef>
            <a:effectRef idx="0">
              <a:schemeClr val="dk1"/>
            </a:effectRef>
            <a:fontRef idx="minor">
              <a:schemeClr val="tx1"/>
            </a:fontRef>
          </p:style>
        </p:cxnSp>
        <p:sp>
          <p:nvSpPr>
            <p:cNvPr id="18" name="椭圆 17"/>
            <p:cNvSpPr/>
            <p:nvPr/>
          </p:nvSpPr>
          <p:spPr>
            <a:xfrm>
              <a:off x="2420165" y="924272"/>
              <a:ext cx="484743" cy="4847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b="1" i="1" dirty="0">
                <a:latin typeface="Times New Roman" panose="02020603050405020304" pitchFamily="18" charset="0"/>
                <a:cs typeface="Times New Roman" panose="02020603050405020304" pitchFamily="18" charset="0"/>
              </a:endParaRPr>
            </a:p>
          </p:txBody>
        </p:sp>
        <p:cxnSp>
          <p:nvCxnSpPr>
            <p:cNvPr id="19" name="直接箭头连接符 50"/>
            <p:cNvCxnSpPr/>
            <p:nvPr/>
          </p:nvCxnSpPr>
          <p:spPr>
            <a:xfrm flipV="1">
              <a:off x="2833919" y="573199"/>
              <a:ext cx="275128" cy="422062"/>
            </a:xfrm>
            <a:prstGeom prst="straightConnector1">
              <a:avLst/>
            </a:prstGeom>
            <a:ln>
              <a:headEnd type="triangle" w="med" len="lg"/>
              <a:tailEnd type="none" w="med" len="med"/>
            </a:ln>
          </p:spPr>
          <p:style>
            <a:lnRef idx="1">
              <a:schemeClr val="dk1"/>
            </a:lnRef>
            <a:fillRef idx="0">
              <a:schemeClr val="dk1"/>
            </a:fillRef>
            <a:effectRef idx="0">
              <a:schemeClr val="dk1"/>
            </a:effectRef>
            <a:fontRef idx="minor">
              <a:schemeClr val="tx1"/>
            </a:fontRef>
          </p:style>
        </p:cxnSp>
        <p:grpSp>
          <p:nvGrpSpPr>
            <p:cNvPr id="20" name="组合 51"/>
            <p:cNvGrpSpPr/>
            <p:nvPr/>
          </p:nvGrpSpPr>
          <p:grpSpPr>
            <a:xfrm>
              <a:off x="1942480" y="84630"/>
              <a:ext cx="1408938" cy="488569"/>
              <a:chOff x="1003637" y="1754680"/>
              <a:chExt cx="1408938" cy="488569"/>
            </a:xfrm>
          </p:grpSpPr>
          <p:sp>
            <p:nvSpPr>
              <p:cNvPr id="23" name="椭圆 22"/>
              <p:cNvSpPr/>
              <p:nvPr/>
            </p:nvSpPr>
            <p:spPr>
              <a:xfrm>
                <a:off x="1927832" y="1758506"/>
                <a:ext cx="484743" cy="4847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b="1" i="1" dirty="0">
                  <a:latin typeface="Times New Roman" panose="02020603050405020304" pitchFamily="18" charset="0"/>
                  <a:cs typeface="Times New Roman" panose="02020603050405020304" pitchFamily="18" charset="0"/>
                </a:endParaRPr>
              </a:p>
            </p:txBody>
          </p:sp>
          <p:sp>
            <p:nvSpPr>
              <p:cNvPr id="24" name="椭圆 23"/>
              <p:cNvSpPr/>
              <p:nvPr/>
            </p:nvSpPr>
            <p:spPr>
              <a:xfrm>
                <a:off x="1003637" y="1754680"/>
                <a:ext cx="484743" cy="4847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b="1" i="1" dirty="0">
                  <a:latin typeface="Times New Roman" panose="02020603050405020304" pitchFamily="18" charset="0"/>
                  <a:cs typeface="Times New Roman" panose="02020603050405020304" pitchFamily="18" charset="0"/>
                </a:endParaRPr>
              </a:p>
            </p:txBody>
          </p:sp>
          <p:graphicFrame>
            <p:nvGraphicFramePr>
              <p:cNvPr id="25" name="对象 24"/>
              <p:cNvGraphicFramePr>
                <a:graphicFrameLocks noChangeAspect="1"/>
              </p:cNvGraphicFramePr>
              <p:nvPr/>
            </p:nvGraphicFramePr>
            <p:xfrm>
              <a:off x="1102682" y="1876425"/>
              <a:ext cx="303213" cy="288925"/>
            </p:xfrm>
            <a:graphic>
              <a:graphicData uri="http://schemas.openxmlformats.org/presentationml/2006/ole">
                <mc:AlternateContent xmlns:mc="http://schemas.openxmlformats.org/markup-compatibility/2006">
                  <mc:Choice xmlns:v="urn:schemas-microsoft-com:vml" Requires="v">
                    <p:oleObj spid="_x0000_s70923" name="Formula" r:id="rId9" imgW="137160" imgH="131040" progId="Equation.Ribbit">
                      <p:embed/>
                    </p:oleObj>
                  </mc:Choice>
                  <mc:Fallback>
                    <p:oleObj name="Formula" r:id="rId9" imgW="137160" imgH="131040" progId="Equation.Ribbit">
                      <p:embed/>
                      <p:pic>
                        <p:nvPicPr>
                          <p:cNvPr id="0" name=""/>
                          <p:cNvPicPr/>
                          <p:nvPr/>
                        </p:nvPicPr>
                        <p:blipFill>
                          <a:blip r:embed="rId8"/>
                          <a:stretch>
                            <a:fillRect/>
                          </a:stretch>
                        </p:blipFill>
                        <p:spPr>
                          <a:xfrm>
                            <a:off x="1102682" y="1876425"/>
                            <a:ext cx="303213" cy="288925"/>
                          </a:xfrm>
                          <a:prstGeom prst="rect">
                            <a:avLst/>
                          </a:prstGeom>
                        </p:spPr>
                      </p:pic>
                    </p:oleObj>
                  </mc:Fallback>
                </mc:AlternateContent>
              </a:graphicData>
            </a:graphic>
          </p:graphicFrame>
          <p:graphicFrame>
            <p:nvGraphicFramePr>
              <p:cNvPr id="26" name="对象 25"/>
              <p:cNvGraphicFramePr>
                <a:graphicFrameLocks noChangeAspect="1"/>
              </p:cNvGraphicFramePr>
              <p:nvPr/>
            </p:nvGraphicFramePr>
            <p:xfrm>
              <a:off x="2037720" y="1876425"/>
              <a:ext cx="312737" cy="288925"/>
            </p:xfrm>
            <a:graphic>
              <a:graphicData uri="http://schemas.openxmlformats.org/presentationml/2006/ole">
                <mc:AlternateContent xmlns:mc="http://schemas.openxmlformats.org/markup-compatibility/2006">
                  <mc:Choice xmlns:v="urn:schemas-microsoft-com:vml" Requires="v">
                    <p:oleObj spid="_x0000_s70924" name="Formula" r:id="rId10" imgW="141120" imgH="131040" progId="Equation.Ribbit">
                      <p:embed/>
                    </p:oleObj>
                  </mc:Choice>
                  <mc:Fallback>
                    <p:oleObj name="Formula" r:id="rId10" imgW="141120" imgH="131040" progId="Equation.Ribbit">
                      <p:embed/>
                      <p:pic>
                        <p:nvPicPr>
                          <p:cNvPr id="0" name=""/>
                          <p:cNvPicPr/>
                          <p:nvPr/>
                        </p:nvPicPr>
                        <p:blipFill>
                          <a:blip r:embed="rId11"/>
                          <a:stretch>
                            <a:fillRect/>
                          </a:stretch>
                        </p:blipFill>
                        <p:spPr>
                          <a:xfrm>
                            <a:off x="2037720" y="1876425"/>
                            <a:ext cx="312737" cy="288925"/>
                          </a:xfrm>
                          <a:prstGeom prst="rect">
                            <a:avLst/>
                          </a:prstGeom>
                        </p:spPr>
                      </p:pic>
                    </p:oleObj>
                  </mc:Fallback>
                </mc:AlternateContent>
              </a:graphicData>
            </a:graphic>
          </p:graphicFrame>
        </p:grpSp>
        <p:sp>
          <p:nvSpPr>
            <p:cNvPr id="21" name="文本框 20"/>
            <p:cNvSpPr txBox="1"/>
            <p:nvPr/>
          </p:nvSpPr>
          <p:spPr>
            <a:xfrm>
              <a:off x="2101637" y="1420911"/>
              <a:ext cx="1342193" cy="469072"/>
            </a:xfrm>
            <a:prstGeom prst="rect">
              <a:avLst/>
            </a:prstGeom>
            <a:noFill/>
          </p:spPr>
          <p:txBody>
            <a:bodyPr wrap="none" rtlCol="0">
              <a:spAutoFit/>
            </a:bodyPr>
            <a:lstStyle/>
            <a:p>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V</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型结构</a:t>
              </a:r>
            </a:p>
          </p:txBody>
        </p:sp>
        <p:graphicFrame>
          <p:nvGraphicFramePr>
            <p:cNvPr id="22" name="对象 21"/>
            <p:cNvGraphicFramePr>
              <a:graphicFrameLocks noChangeAspect="1"/>
            </p:cNvGraphicFramePr>
            <p:nvPr/>
          </p:nvGraphicFramePr>
          <p:xfrm>
            <a:off x="2524125" y="1046163"/>
            <a:ext cx="315913" cy="288925"/>
          </p:xfrm>
          <a:graphic>
            <a:graphicData uri="http://schemas.openxmlformats.org/presentationml/2006/ole">
              <mc:AlternateContent xmlns:mc="http://schemas.openxmlformats.org/markup-compatibility/2006">
                <mc:Choice xmlns:v="urn:schemas-microsoft-com:vml" Requires="v">
                  <p:oleObj spid="_x0000_s70925" name="Formula" r:id="rId12" imgW="143640" imgH="131040" progId="Equation.Ribbit">
                    <p:embed/>
                  </p:oleObj>
                </mc:Choice>
                <mc:Fallback>
                  <p:oleObj name="Formula" r:id="rId12" imgW="143640" imgH="131040" progId="Equation.Ribbit">
                    <p:embed/>
                    <p:pic>
                      <p:nvPicPr>
                        <p:cNvPr id="0" name=""/>
                        <p:cNvPicPr/>
                        <p:nvPr/>
                      </p:nvPicPr>
                      <p:blipFill>
                        <a:blip r:embed="rId6"/>
                        <a:stretch>
                          <a:fillRect/>
                        </a:stretch>
                      </p:blipFill>
                      <p:spPr>
                        <a:xfrm>
                          <a:off x="2524125" y="1046163"/>
                          <a:ext cx="315913" cy="288925"/>
                        </a:xfrm>
                        <a:prstGeom prst="rect">
                          <a:avLst/>
                        </a:prstGeom>
                      </p:spPr>
                    </p:pic>
                  </p:oleObj>
                </mc:Fallback>
              </mc:AlternateContent>
            </a:graphicData>
          </a:graphic>
        </p:graphicFrame>
      </p:grpSp>
      <p:grpSp>
        <p:nvGrpSpPr>
          <p:cNvPr id="27" name="组合 58"/>
          <p:cNvGrpSpPr/>
          <p:nvPr/>
        </p:nvGrpSpPr>
        <p:grpSpPr>
          <a:xfrm>
            <a:off x="5078341" y="1551728"/>
            <a:ext cx="1349849" cy="1535507"/>
            <a:chOff x="1003637" y="765522"/>
            <a:chExt cx="1617159" cy="1839583"/>
          </a:xfrm>
        </p:grpSpPr>
        <p:cxnSp>
          <p:nvCxnSpPr>
            <p:cNvPr id="28" name="直接箭头连接符 59"/>
            <p:cNvCxnSpPr/>
            <p:nvPr/>
          </p:nvCxnSpPr>
          <p:spPr>
            <a:xfrm flipH="1">
              <a:off x="1246009" y="1179276"/>
              <a:ext cx="306302" cy="461104"/>
            </a:xfrm>
            <a:prstGeom prst="straightConnector1">
              <a:avLst/>
            </a:prstGeom>
            <a:ln>
              <a:tailEnd type="triangle" w="med" len="lg"/>
            </a:ln>
          </p:spPr>
          <p:style>
            <a:lnRef idx="1">
              <a:schemeClr val="dk1"/>
            </a:lnRef>
            <a:fillRef idx="0">
              <a:schemeClr val="dk1"/>
            </a:fillRef>
            <a:effectRef idx="0">
              <a:schemeClr val="dk1"/>
            </a:effectRef>
            <a:fontRef idx="minor">
              <a:schemeClr val="tx1"/>
            </a:fontRef>
          </p:style>
        </p:cxnSp>
        <p:sp>
          <p:nvSpPr>
            <p:cNvPr id="29" name="椭圆 28"/>
            <p:cNvSpPr/>
            <p:nvPr/>
          </p:nvSpPr>
          <p:spPr>
            <a:xfrm>
              <a:off x="1481322" y="765522"/>
              <a:ext cx="484743" cy="4847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b="1" i="1" dirty="0">
                <a:latin typeface="Times New Roman" panose="02020603050405020304" pitchFamily="18" charset="0"/>
                <a:cs typeface="Times New Roman" panose="02020603050405020304" pitchFamily="18" charset="0"/>
              </a:endParaRPr>
            </a:p>
          </p:txBody>
        </p:sp>
        <p:cxnSp>
          <p:nvCxnSpPr>
            <p:cNvPr id="30" name="直接箭头连接符 61"/>
            <p:cNvCxnSpPr/>
            <p:nvPr/>
          </p:nvCxnSpPr>
          <p:spPr>
            <a:xfrm flipH="1" flipV="1">
              <a:off x="1895076" y="1179276"/>
              <a:ext cx="275128" cy="464930"/>
            </a:xfrm>
            <a:prstGeom prst="straightConnector1">
              <a:avLst/>
            </a:prstGeom>
            <a:ln>
              <a:tailEnd type="triangle" w="med" len="lg"/>
            </a:ln>
          </p:spPr>
          <p:style>
            <a:lnRef idx="1">
              <a:schemeClr val="dk1"/>
            </a:lnRef>
            <a:fillRef idx="0">
              <a:schemeClr val="dk1"/>
            </a:fillRef>
            <a:effectRef idx="0">
              <a:schemeClr val="dk1"/>
            </a:effectRef>
            <a:fontRef idx="minor">
              <a:schemeClr val="tx1"/>
            </a:fontRef>
          </p:style>
        </p:cxnSp>
        <p:grpSp>
          <p:nvGrpSpPr>
            <p:cNvPr id="31" name="组合 62"/>
            <p:cNvGrpSpPr/>
            <p:nvPr/>
          </p:nvGrpSpPr>
          <p:grpSpPr>
            <a:xfrm>
              <a:off x="1003637" y="1640380"/>
              <a:ext cx="1408938" cy="488569"/>
              <a:chOff x="1003637" y="1754680"/>
              <a:chExt cx="1408938" cy="488569"/>
            </a:xfrm>
          </p:grpSpPr>
          <p:sp>
            <p:nvSpPr>
              <p:cNvPr id="34" name="椭圆 33"/>
              <p:cNvSpPr/>
              <p:nvPr/>
            </p:nvSpPr>
            <p:spPr>
              <a:xfrm>
                <a:off x="1927832" y="1758506"/>
                <a:ext cx="484743" cy="4847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b="1" i="1" dirty="0">
                  <a:latin typeface="Times New Roman" panose="02020603050405020304" pitchFamily="18" charset="0"/>
                  <a:cs typeface="Times New Roman" panose="02020603050405020304" pitchFamily="18" charset="0"/>
                </a:endParaRPr>
              </a:p>
            </p:txBody>
          </p:sp>
          <p:sp>
            <p:nvSpPr>
              <p:cNvPr id="35" name="椭圆 34"/>
              <p:cNvSpPr/>
              <p:nvPr/>
            </p:nvSpPr>
            <p:spPr>
              <a:xfrm>
                <a:off x="1003637" y="1754680"/>
                <a:ext cx="484743" cy="4847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b="1" i="1" dirty="0">
                  <a:latin typeface="Times New Roman" panose="02020603050405020304" pitchFamily="18" charset="0"/>
                  <a:cs typeface="Times New Roman" panose="02020603050405020304" pitchFamily="18" charset="0"/>
                </a:endParaRPr>
              </a:p>
            </p:txBody>
          </p:sp>
          <p:graphicFrame>
            <p:nvGraphicFramePr>
              <p:cNvPr id="36" name="对象 35"/>
              <p:cNvGraphicFramePr>
                <a:graphicFrameLocks noChangeAspect="1"/>
              </p:cNvGraphicFramePr>
              <p:nvPr/>
            </p:nvGraphicFramePr>
            <p:xfrm>
              <a:off x="1149934" y="1851025"/>
              <a:ext cx="180975" cy="288925"/>
            </p:xfrm>
            <a:graphic>
              <a:graphicData uri="http://schemas.openxmlformats.org/presentationml/2006/ole">
                <mc:AlternateContent xmlns:mc="http://schemas.openxmlformats.org/markup-compatibility/2006">
                  <mc:Choice xmlns:v="urn:schemas-microsoft-com:vml" Requires="v">
                    <p:oleObj spid="_x0000_s70926" name="Formula" r:id="rId13" imgW="81360" imgH="131040" progId="Equation.Ribbit">
                      <p:embed/>
                    </p:oleObj>
                  </mc:Choice>
                  <mc:Fallback>
                    <p:oleObj name="Formula" r:id="rId13" imgW="81360" imgH="131040" progId="Equation.Ribbit">
                      <p:embed/>
                      <p:pic>
                        <p:nvPicPr>
                          <p:cNvPr id="0" name=""/>
                          <p:cNvPicPr/>
                          <p:nvPr/>
                        </p:nvPicPr>
                        <p:blipFill>
                          <a:blip r:embed="rId14"/>
                          <a:stretch>
                            <a:fillRect/>
                          </a:stretch>
                        </p:blipFill>
                        <p:spPr>
                          <a:xfrm>
                            <a:off x="1149934" y="1851025"/>
                            <a:ext cx="180975" cy="288925"/>
                          </a:xfrm>
                          <a:prstGeom prst="rect">
                            <a:avLst/>
                          </a:prstGeom>
                        </p:spPr>
                      </p:pic>
                    </p:oleObj>
                  </mc:Fallback>
                </mc:AlternateContent>
              </a:graphicData>
            </a:graphic>
          </p:graphicFrame>
          <p:graphicFrame>
            <p:nvGraphicFramePr>
              <p:cNvPr id="37" name="对象 36"/>
              <p:cNvGraphicFramePr>
                <a:graphicFrameLocks noChangeAspect="1"/>
              </p:cNvGraphicFramePr>
              <p:nvPr/>
            </p:nvGraphicFramePr>
            <p:xfrm>
              <a:off x="2076399" y="1879918"/>
              <a:ext cx="168275" cy="284162"/>
            </p:xfrm>
            <a:graphic>
              <a:graphicData uri="http://schemas.openxmlformats.org/presentationml/2006/ole">
                <mc:AlternateContent xmlns:mc="http://schemas.openxmlformats.org/markup-compatibility/2006">
                  <mc:Choice xmlns:v="urn:schemas-microsoft-com:vml" Requires="v">
                    <p:oleObj spid="_x0000_s70927" name="Formula" r:id="rId15" imgW="76320" imgH="129600" progId="Equation.Ribbit">
                      <p:embed/>
                    </p:oleObj>
                  </mc:Choice>
                  <mc:Fallback>
                    <p:oleObj name="Formula" r:id="rId15" imgW="76320" imgH="129600" progId="Equation.Ribbit">
                      <p:embed/>
                      <p:pic>
                        <p:nvPicPr>
                          <p:cNvPr id="0" name=""/>
                          <p:cNvPicPr/>
                          <p:nvPr/>
                        </p:nvPicPr>
                        <p:blipFill>
                          <a:blip r:embed="rId16"/>
                          <a:stretch>
                            <a:fillRect/>
                          </a:stretch>
                        </p:blipFill>
                        <p:spPr>
                          <a:xfrm>
                            <a:off x="2076399" y="1879918"/>
                            <a:ext cx="168275" cy="284162"/>
                          </a:xfrm>
                          <a:prstGeom prst="rect">
                            <a:avLst/>
                          </a:prstGeom>
                        </p:spPr>
                      </p:pic>
                    </p:oleObj>
                  </mc:Fallback>
                </mc:AlternateContent>
              </a:graphicData>
            </a:graphic>
          </p:graphicFrame>
        </p:grpSp>
        <p:sp>
          <p:nvSpPr>
            <p:cNvPr id="32" name="文本框 31"/>
            <p:cNvSpPr txBox="1"/>
            <p:nvPr/>
          </p:nvSpPr>
          <p:spPr>
            <a:xfrm>
              <a:off x="1162794" y="2125761"/>
              <a:ext cx="1458002" cy="479344"/>
            </a:xfrm>
            <a:prstGeom prst="rect">
              <a:avLst/>
            </a:prstGeom>
            <a:noFill/>
          </p:spPr>
          <p:txBody>
            <a:bodyPr wrap="none" rtlCol="0">
              <a:spAutoFit/>
            </a:bodyPr>
            <a:lstStyle/>
            <a:p>
              <a:r>
                <a:rPr lang="zh-CN" altLang="en-US" sz="2000" b="1" dirty="0">
                  <a:latin typeface="楷体" panose="02010609060101010101" pitchFamily="49" charset="-122"/>
                  <a:ea typeface="楷体" panose="02010609060101010101" pitchFamily="49" charset="-122"/>
                </a:rPr>
                <a:t>顺序结构</a:t>
              </a:r>
            </a:p>
          </p:txBody>
        </p:sp>
        <p:graphicFrame>
          <p:nvGraphicFramePr>
            <p:cNvPr id="33" name="对象 32"/>
            <p:cNvGraphicFramePr>
              <a:graphicFrameLocks noChangeAspect="1"/>
            </p:cNvGraphicFramePr>
            <p:nvPr/>
          </p:nvGraphicFramePr>
          <p:xfrm>
            <a:off x="1626819" y="897890"/>
            <a:ext cx="188913" cy="285750"/>
          </p:xfrm>
          <a:graphic>
            <a:graphicData uri="http://schemas.openxmlformats.org/presentationml/2006/ole">
              <mc:AlternateContent xmlns:mc="http://schemas.openxmlformats.org/markup-compatibility/2006">
                <mc:Choice xmlns:v="urn:schemas-microsoft-com:vml" Requires="v">
                  <p:oleObj spid="_x0000_s70928" name="Formula" r:id="rId17" imgW="86400" imgH="129600" progId="Equation.Ribbit">
                    <p:embed/>
                  </p:oleObj>
                </mc:Choice>
                <mc:Fallback>
                  <p:oleObj name="Formula" r:id="rId17" imgW="86400" imgH="129600" progId="Equation.Ribbit">
                    <p:embed/>
                    <p:pic>
                      <p:nvPicPr>
                        <p:cNvPr id="0" name=""/>
                        <p:cNvPicPr/>
                        <p:nvPr/>
                      </p:nvPicPr>
                      <p:blipFill>
                        <a:blip r:embed="rId18"/>
                        <a:stretch>
                          <a:fillRect/>
                        </a:stretch>
                      </p:blipFill>
                      <p:spPr>
                        <a:xfrm>
                          <a:off x="1626819" y="897890"/>
                          <a:ext cx="188913" cy="285750"/>
                        </a:xfrm>
                        <a:prstGeom prst="rect">
                          <a:avLst/>
                        </a:prstGeom>
                      </p:spPr>
                    </p:pic>
                  </p:oleObj>
                </mc:Fallback>
              </mc:AlternateContent>
            </a:graphicData>
          </a:graphic>
        </p:graphicFrame>
      </p:grpSp>
      <p:grpSp>
        <p:nvGrpSpPr>
          <p:cNvPr id="38" name="组合 69"/>
          <p:cNvGrpSpPr/>
          <p:nvPr/>
        </p:nvGrpSpPr>
        <p:grpSpPr>
          <a:xfrm>
            <a:off x="4742675" y="4156136"/>
            <a:ext cx="3777647" cy="1399681"/>
            <a:chOff x="1631156" y="306805"/>
            <a:chExt cx="3777647" cy="1399681"/>
          </a:xfrm>
        </p:grpSpPr>
        <p:cxnSp>
          <p:nvCxnSpPr>
            <p:cNvPr id="39" name="直接箭头连接符 70"/>
            <p:cNvCxnSpPr/>
            <p:nvPr/>
          </p:nvCxnSpPr>
          <p:spPr>
            <a:xfrm flipH="1">
              <a:off x="3150851" y="544512"/>
              <a:ext cx="734714" cy="1243"/>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直接箭头连接符 71"/>
            <p:cNvCxnSpPr/>
            <p:nvPr/>
          </p:nvCxnSpPr>
          <p:spPr>
            <a:xfrm>
              <a:off x="2948036" y="697370"/>
              <a:ext cx="472169" cy="582078"/>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直接箭头连接符 72"/>
            <p:cNvCxnSpPr/>
            <p:nvPr/>
          </p:nvCxnSpPr>
          <p:spPr>
            <a:xfrm flipH="1">
              <a:off x="2104622" y="650450"/>
              <a:ext cx="571922" cy="60776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42" name="组合 73"/>
            <p:cNvGrpSpPr/>
            <p:nvPr/>
          </p:nvGrpSpPr>
          <p:grpSpPr>
            <a:xfrm>
              <a:off x="2346399" y="321572"/>
              <a:ext cx="1001746" cy="427038"/>
              <a:chOff x="4669205" y="1872418"/>
              <a:chExt cx="1001746" cy="427038"/>
            </a:xfrm>
          </p:grpSpPr>
          <p:sp>
            <p:nvSpPr>
              <p:cNvPr id="61" name="椭圆 60"/>
              <p:cNvSpPr/>
              <p:nvPr/>
            </p:nvSpPr>
            <p:spPr>
              <a:xfrm>
                <a:off x="4669205" y="1872418"/>
                <a:ext cx="954584" cy="4270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i="1" dirty="0">
                  <a:latin typeface="楷体" panose="02010609060101010101" pitchFamily="49" charset="-122"/>
                  <a:ea typeface="楷体" panose="02010609060101010101" pitchFamily="49" charset="-122"/>
                  <a:cs typeface="Times New Roman" panose="02020603050405020304" pitchFamily="18" charset="0"/>
                </a:endParaRPr>
              </a:p>
            </p:txBody>
          </p:sp>
          <p:sp>
            <p:nvSpPr>
              <p:cNvPr id="62" name="文本框 61"/>
              <p:cNvSpPr txBox="1"/>
              <p:nvPr/>
            </p:nvSpPr>
            <p:spPr>
              <a:xfrm>
                <a:off x="4870732" y="1878884"/>
                <a:ext cx="800219" cy="369332"/>
              </a:xfrm>
              <a:prstGeom prst="rect">
                <a:avLst/>
              </a:prstGeom>
              <a:noFill/>
            </p:spPr>
            <p:txBody>
              <a:bodyPr wrap="none" rtlCol="0">
                <a:spAutoFit/>
              </a:bodyPr>
              <a:lstStyle/>
              <a:p>
                <a:r>
                  <a:rPr lang="en-US" altLang="zh-CN" b="1" dirty="0">
                    <a:latin typeface="Times" panose="02020603060405020304" pitchFamily="18" charset="0"/>
                    <a:ea typeface="楷体" panose="02010609060101010101" pitchFamily="49" charset="-122"/>
                    <a:cs typeface="Times New Roman" panose="02020603050405020304" pitchFamily="18" charset="0"/>
                  </a:rPr>
                  <a:t>(</a:t>
                </a:r>
                <a:r>
                  <a:rPr lang="zh-CN" altLang="en-US" b="1" dirty="0">
                    <a:latin typeface="Times" panose="02020603060405020304" pitchFamily="18" charset="0"/>
                    <a:ea typeface="楷体" panose="02010609060101010101" pitchFamily="49" charset="-122"/>
                    <a:cs typeface="Times New Roman" panose="02020603050405020304" pitchFamily="18" charset="0"/>
                  </a:rPr>
                  <a:t>好瓜</a:t>
                </a:r>
                <a:r>
                  <a:rPr lang="en-US" altLang="zh-CN" b="1" dirty="0">
                    <a:latin typeface="Times" panose="02020603060405020304" pitchFamily="18" charset="0"/>
                    <a:ea typeface="楷体" panose="02010609060101010101" pitchFamily="49" charset="-122"/>
                    <a:cs typeface="Times New Roman" panose="02020603050405020304" pitchFamily="18" charset="0"/>
                  </a:rPr>
                  <a:t>)</a:t>
                </a:r>
                <a:endParaRPr lang="zh-CN" altLang="en-US" b="1" dirty="0">
                  <a:latin typeface="Times" panose="02020603060405020304" pitchFamily="18" charset="0"/>
                  <a:ea typeface="楷体" panose="02010609060101010101" pitchFamily="49" charset="-122"/>
                  <a:cs typeface="Times New Roman" panose="02020603050405020304" pitchFamily="18" charset="0"/>
                </a:endParaRPr>
              </a:p>
            </p:txBody>
          </p:sp>
        </p:grpSp>
        <p:sp>
          <p:nvSpPr>
            <p:cNvPr id="43" name="椭圆 42"/>
            <p:cNvSpPr/>
            <p:nvPr/>
          </p:nvSpPr>
          <p:spPr>
            <a:xfrm>
              <a:off x="1631156" y="1258217"/>
              <a:ext cx="946931" cy="4270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i="1" dirty="0">
                <a:latin typeface="楷体" panose="02010609060101010101" pitchFamily="49" charset="-122"/>
                <a:ea typeface="楷体" panose="02010609060101010101" pitchFamily="49" charset="-122"/>
                <a:cs typeface="Times New Roman" panose="02020603050405020304" pitchFamily="18" charset="0"/>
              </a:endParaRPr>
            </a:p>
          </p:txBody>
        </p:sp>
        <p:sp>
          <p:nvSpPr>
            <p:cNvPr id="44" name="文本框 43"/>
            <p:cNvSpPr txBox="1"/>
            <p:nvPr/>
          </p:nvSpPr>
          <p:spPr>
            <a:xfrm>
              <a:off x="1824038" y="1269924"/>
              <a:ext cx="808624" cy="369332"/>
            </a:xfrm>
            <a:prstGeom prst="rect">
              <a:avLst/>
            </a:prstGeom>
            <a:noFill/>
          </p:spPr>
          <p:txBody>
            <a:bodyPr wrap="square" rtlCol="0">
              <a:spAutoFit/>
            </a:bodyPr>
            <a:lstStyle/>
            <a:p>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敲声</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45" name="组合 76"/>
            <p:cNvGrpSpPr/>
            <p:nvPr/>
          </p:nvGrpSpPr>
          <p:grpSpPr>
            <a:xfrm>
              <a:off x="3782347" y="306805"/>
              <a:ext cx="1036051" cy="427038"/>
              <a:chOff x="4802559" y="1862892"/>
              <a:chExt cx="767887" cy="427038"/>
            </a:xfrm>
          </p:grpSpPr>
          <p:sp>
            <p:nvSpPr>
              <p:cNvPr id="59" name="椭圆 58"/>
              <p:cNvSpPr/>
              <p:nvPr/>
            </p:nvSpPr>
            <p:spPr>
              <a:xfrm>
                <a:off x="4802559" y="1862892"/>
                <a:ext cx="726663" cy="4270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i="1" dirty="0">
                  <a:latin typeface="楷体" panose="02010609060101010101" pitchFamily="49" charset="-122"/>
                  <a:ea typeface="楷体" panose="02010609060101010101" pitchFamily="49" charset="-122"/>
                  <a:cs typeface="Times New Roman" panose="02020603050405020304" pitchFamily="18" charset="0"/>
                </a:endParaRPr>
              </a:p>
            </p:txBody>
          </p:sp>
          <p:sp>
            <p:nvSpPr>
              <p:cNvPr id="60" name="文本框 59"/>
              <p:cNvSpPr txBox="1"/>
              <p:nvPr/>
            </p:nvSpPr>
            <p:spPr>
              <a:xfrm>
                <a:off x="4953842" y="1886504"/>
                <a:ext cx="616604" cy="369332"/>
              </a:xfrm>
              <a:prstGeom prst="rect">
                <a:avLst/>
              </a:prstGeom>
              <a:noFill/>
            </p:spPr>
            <p:txBody>
              <a:bodyPr wrap="square" rtlCol="0">
                <a:spAutoFit/>
              </a:bodyPr>
              <a:lstStyle/>
              <a:p>
                <a:r>
                  <a:rPr lang="en-US" altLang="zh-CN" b="1" dirty="0">
                    <a:latin typeface="Times" panose="02020603060405020304" pitchFamily="18" charset="0"/>
                    <a:ea typeface="楷体" panose="02010609060101010101" pitchFamily="49" charset="-122"/>
                    <a:cs typeface="Times New Roman" panose="02020603050405020304" pitchFamily="18" charset="0"/>
                  </a:rPr>
                  <a:t>(</a:t>
                </a:r>
                <a:r>
                  <a:rPr lang="zh-CN" altLang="en-US" b="1" dirty="0">
                    <a:latin typeface="Times" panose="02020603060405020304" pitchFamily="18" charset="0"/>
                    <a:ea typeface="楷体" panose="02010609060101010101" pitchFamily="49" charset="-122"/>
                    <a:cs typeface="Times New Roman" panose="02020603050405020304" pitchFamily="18" charset="0"/>
                  </a:rPr>
                  <a:t>甜度</a:t>
                </a:r>
                <a:r>
                  <a:rPr lang="en-US" altLang="zh-CN" b="1" dirty="0">
                    <a:latin typeface="Times" panose="02020603060405020304" pitchFamily="18" charset="0"/>
                    <a:ea typeface="楷体" panose="02010609060101010101" pitchFamily="49" charset="-122"/>
                    <a:cs typeface="Times New Roman" panose="02020603050405020304" pitchFamily="18" charset="0"/>
                  </a:rPr>
                  <a:t>)</a:t>
                </a:r>
                <a:endParaRPr lang="zh-CN" altLang="en-US" b="1" dirty="0">
                  <a:latin typeface="Times" panose="02020603060405020304" pitchFamily="18" charset="0"/>
                  <a:ea typeface="楷体" panose="02010609060101010101" pitchFamily="49" charset="-122"/>
                  <a:cs typeface="Times New Roman" panose="02020603050405020304" pitchFamily="18" charset="0"/>
                </a:endParaRPr>
              </a:p>
            </p:txBody>
          </p:sp>
        </p:grpSp>
        <p:grpSp>
          <p:nvGrpSpPr>
            <p:cNvPr id="46" name="组合 77"/>
            <p:cNvGrpSpPr/>
            <p:nvPr/>
          </p:nvGrpSpPr>
          <p:grpSpPr>
            <a:xfrm>
              <a:off x="2931984" y="1279448"/>
              <a:ext cx="1005552" cy="427038"/>
              <a:chOff x="4802559" y="1862892"/>
              <a:chExt cx="1005552" cy="427038"/>
            </a:xfrm>
          </p:grpSpPr>
          <p:sp>
            <p:nvSpPr>
              <p:cNvPr id="57" name="椭圆 56"/>
              <p:cNvSpPr/>
              <p:nvPr/>
            </p:nvSpPr>
            <p:spPr>
              <a:xfrm>
                <a:off x="4802559" y="1862892"/>
                <a:ext cx="976441" cy="4270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i="1" dirty="0">
                  <a:latin typeface="楷体" panose="02010609060101010101" pitchFamily="49" charset="-122"/>
                  <a:ea typeface="楷体" panose="02010609060101010101" pitchFamily="49" charset="-122"/>
                  <a:cs typeface="Times New Roman" panose="02020603050405020304" pitchFamily="18" charset="0"/>
                </a:endParaRPr>
              </a:p>
            </p:txBody>
          </p:sp>
          <p:sp>
            <p:nvSpPr>
              <p:cNvPr id="58" name="文本框 57"/>
              <p:cNvSpPr txBox="1"/>
              <p:nvPr/>
            </p:nvSpPr>
            <p:spPr>
              <a:xfrm>
                <a:off x="5007892" y="1863644"/>
                <a:ext cx="800219" cy="369332"/>
              </a:xfrm>
              <a:prstGeom prst="rect">
                <a:avLst/>
              </a:prstGeom>
              <a:noFill/>
            </p:spPr>
            <p:txBody>
              <a:bodyPr wrap="none" rtlCol="0">
                <a:spAutoFit/>
              </a:bodyPr>
              <a:lstStyle/>
              <a:p>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色泽</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grpSp>
        <p:grpSp>
          <p:nvGrpSpPr>
            <p:cNvPr id="47" name="组合 78"/>
            <p:cNvGrpSpPr/>
            <p:nvPr/>
          </p:nvGrpSpPr>
          <p:grpSpPr>
            <a:xfrm>
              <a:off x="4386639" y="1245354"/>
              <a:ext cx="1022164" cy="427038"/>
              <a:chOff x="4802559" y="1862892"/>
              <a:chExt cx="747949" cy="427038"/>
            </a:xfrm>
          </p:grpSpPr>
          <p:sp>
            <p:nvSpPr>
              <p:cNvPr id="55" name="椭圆 54"/>
              <p:cNvSpPr/>
              <p:nvPr/>
            </p:nvSpPr>
            <p:spPr>
              <a:xfrm>
                <a:off x="4802559" y="1862892"/>
                <a:ext cx="726663" cy="4270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i="1" dirty="0">
                  <a:latin typeface="楷体" panose="02010609060101010101" pitchFamily="49" charset="-122"/>
                  <a:ea typeface="楷体" panose="02010609060101010101" pitchFamily="49" charset="-122"/>
                  <a:cs typeface="Times New Roman" panose="02020603050405020304" pitchFamily="18" charset="0"/>
                </a:endParaRPr>
              </a:p>
            </p:txBody>
          </p:sp>
          <p:sp>
            <p:nvSpPr>
              <p:cNvPr id="56" name="文本框 55"/>
              <p:cNvSpPr txBox="1"/>
              <p:nvPr/>
            </p:nvSpPr>
            <p:spPr>
              <a:xfrm>
                <a:off x="4964964" y="1878884"/>
                <a:ext cx="585544" cy="369332"/>
              </a:xfrm>
              <a:prstGeom prst="rect">
                <a:avLst/>
              </a:prstGeom>
              <a:noFill/>
            </p:spPr>
            <p:txBody>
              <a:bodyPr wrap="none" rtlCol="0">
                <a:spAutoFit/>
              </a:bodyPr>
              <a:lstStyle/>
              <a:p>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根蒂</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grpSp>
        <p:cxnSp>
          <p:nvCxnSpPr>
            <p:cNvPr id="48" name="直接箭头连接符 79"/>
            <p:cNvCxnSpPr/>
            <p:nvPr/>
          </p:nvCxnSpPr>
          <p:spPr>
            <a:xfrm>
              <a:off x="4443266" y="731917"/>
              <a:ext cx="439910" cy="51343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直接箭头连接符 80"/>
            <p:cNvCxnSpPr/>
            <p:nvPr/>
          </p:nvCxnSpPr>
          <p:spPr>
            <a:xfrm flipH="1">
              <a:off x="3537427" y="699749"/>
              <a:ext cx="569401" cy="580451"/>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aphicFrame>
          <p:nvGraphicFramePr>
            <p:cNvPr id="50" name="对象 49"/>
            <p:cNvGraphicFramePr>
              <a:graphicFrameLocks noChangeAspect="1"/>
            </p:cNvGraphicFramePr>
            <p:nvPr/>
          </p:nvGraphicFramePr>
          <p:xfrm>
            <a:off x="2424113" y="460375"/>
            <a:ext cx="211137" cy="185738"/>
          </p:xfrm>
          <a:graphic>
            <a:graphicData uri="http://schemas.openxmlformats.org/presentationml/2006/ole">
              <mc:AlternateContent xmlns:mc="http://schemas.openxmlformats.org/markup-compatibility/2006">
                <mc:Choice xmlns:v="urn:schemas-microsoft-com:vml" Requires="v">
                  <p:oleObj spid="_x0000_s70929" name="Formula" r:id="rId19" imgW="140040" imgH="124560" progId="Equation.Ribbit">
                    <p:embed/>
                  </p:oleObj>
                </mc:Choice>
                <mc:Fallback>
                  <p:oleObj name="Formula" r:id="rId19" imgW="140040" imgH="124560" progId="Equation.Ribbit">
                    <p:embed/>
                    <p:pic>
                      <p:nvPicPr>
                        <p:cNvPr id="0" name=""/>
                        <p:cNvPicPr/>
                        <p:nvPr/>
                      </p:nvPicPr>
                      <p:blipFill>
                        <a:blip r:embed="rId20"/>
                        <a:stretch>
                          <a:fillRect/>
                        </a:stretch>
                      </p:blipFill>
                      <p:spPr>
                        <a:xfrm>
                          <a:off x="2424113" y="460375"/>
                          <a:ext cx="211137" cy="185738"/>
                        </a:xfrm>
                        <a:prstGeom prst="rect">
                          <a:avLst/>
                        </a:prstGeom>
                      </p:spPr>
                    </p:pic>
                  </p:oleObj>
                </mc:Fallback>
              </mc:AlternateContent>
            </a:graphicData>
          </a:graphic>
        </p:graphicFrame>
        <p:graphicFrame>
          <p:nvGraphicFramePr>
            <p:cNvPr id="51" name="对象 50"/>
            <p:cNvGraphicFramePr>
              <a:graphicFrameLocks noChangeAspect="1"/>
            </p:cNvGraphicFramePr>
            <p:nvPr/>
          </p:nvGraphicFramePr>
          <p:xfrm>
            <a:off x="3844925" y="434975"/>
            <a:ext cx="215900" cy="188913"/>
          </p:xfrm>
          <a:graphic>
            <a:graphicData uri="http://schemas.openxmlformats.org/presentationml/2006/ole">
              <mc:AlternateContent xmlns:mc="http://schemas.openxmlformats.org/markup-compatibility/2006">
                <mc:Choice xmlns:v="urn:schemas-microsoft-com:vml" Requires="v">
                  <p:oleObj spid="_x0000_s70930" name="Formula" r:id="rId21" imgW="142560" imgH="124560" progId="Equation.Ribbit">
                    <p:embed/>
                  </p:oleObj>
                </mc:Choice>
                <mc:Fallback>
                  <p:oleObj name="Formula" r:id="rId21" imgW="142560" imgH="124560" progId="Equation.Ribbit">
                    <p:embed/>
                    <p:pic>
                      <p:nvPicPr>
                        <p:cNvPr id="0" name=""/>
                        <p:cNvPicPr/>
                        <p:nvPr/>
                      </p:nvPicPr>
                      <p:blipFill>
                        <a:blip r:embed="rId22"/>
                        <a:stretch>
                          <a:fillRect/>
                        </a:stretch>
                      </p:blipFill>
                      <p:spPr>
                        <a:xfrm>
                          <a:off x="3844925" y="434975"/>
                          <a:ext cx="215900" cy="188913"/>
                        </a:xfrm>
                        <a:prstGeom prst="rect">
                          <a:avLst/>
                        </a:prstGeom>
                      </p:spPr>
                    </p:pic>
                  </p:oleObj>
                </mc:Fallback>
              </mc:AlternateContent>
            </a:graphicData>
          </a:graphic>
        </p:graphicFrame>
        <p:graphicFrame>
          <p:nvGraphicFramePr>
            <p:cNvPr id="52" name="对象 51"/>
            <p:cNvGraphicFramePr>
              <a:graphicFrameLocks noChangeAspect="1"/>
            </p:cNvGraphicFramePr>
            <p:nvPr/>
          </p:nvGraphicFramePr>
          <p:xfrm>
            <a:off x="1693863" y="1382713"/>
            <a:ext cx="217487" cy="188912"/>
          </p:xfrm>
          <a:graphic>
            <a:graphicData uri="http://schemas.openxmlformats.org/presentationml/2006/ole">
              <mc:AlternateContent xmlns:mc="http://schemas.openxmlformats.org/markup-compatibility/2006">
                <mc:Choice xmlns:v="urn:schemas-microsoft-com:vml" Requires="v">
                  <p:oleObj spid="_x0000_s70931" name="Formula" r:id="rId23" imgW="142560" imgH="124560" progId="Equation.Ribbit">
                    <p:embed/>
                  </p:oleObj>
                </mc:Choice>
                <mc:Fallback>
                  <p:oleObj name="Formula" r:id="rId23" imgW="142560" imgH="124560" progId="Equation.Ribbit">
                    <p:embed/>
                    <p:pic>
                      <p:nvPicPr>
                        <p:cNvPr id="0" name=""/>
                        <p:cNvPicPr/>
                        <p:nvPr/>
                      </p:nvPicPr>
                      <p:blipFill>
                        <a:blip r:embed="rId24"/>
                        <a:stretch>
                          <a:fillRect/>
                        </a:stretch>
                      </p:blipFill>
                      <p:spPr>
                        <a:xfrm>
                          <a:off x="1693863" y="1382713"/>
                          <a:ext cx="217487" cy="188912"/>
                        </a:xfrm>
                        <a:prstGeom prst="rect">
                          <a:avLst/>
                        </a:prstGeom>
                      </p:spPr>
                    </p:pic>
                  </p:oleObj>
                </mc:Fallback>
              </mc:AlternateContent>
            </a:graphicData>
          </a:graphic>
        </p:graphicFrame>
        <p:graphicFrame>
          <p:nvGraphicFramePr>
            <p:cNvPr id="53" name="对象 52"/>
            <p:cNvGraphicFramePr>
              <a:graphicFrameLocks noChangeAspect="1"/>
            </p:cNvGraphicFramePr>
            <p:nvPr/>
          </p:nvGraphicFramePr>
          <p:xfrm>
            <a:off x="2999740" y="1398588"/>
            <a:ext cx="220663" cy="188912"/>
          </p:xfrm>
          <a:graphic>
            <a:graphicData uri="http://schemas.openxmlformats.org/presentationml/2006/ole">
              <mc:AlternateContent xmlns:mc="http://schemas.openxmlformats.org/markup-compatibility/2006">
                <mc:Choice xmlns:v="urn:schemas-microsoft-com:vml" Requires="v">
                  <p:oleObj spid="_x0000_s70932" name="Formula" r:id="rId25" imgW="145080" imgH="124560" progId="Equation.Ribbit">
                    <p:embed/>
                  </p:oleObj>
                </mc:Choice>
                <mc:Fallback>
                  <p:oleObj name="Formula" r:id="rId25" imgW="145080" imgH="124560" progId="Equation.Ribbit">
                    <p:embed/>
                    <p:pic>
                      <p:nvPicPr>
                        <p:cNvPr id="0" name=""/>
                        <p:cNvPicPr/>
                        <p:nvPr/>
                      </p:nvPicPr>
                      <p:blipFill>
                        <a:blip r:embed="rId26"/>
                        <a:stretch>
                          <a:fillRect/>
                        </a:stretch>
                      </p:blipFill>
                      <p:spPr>
                        <a:xfrm>
                          <a:off x="2999740" y="1398588"/>
                          <a:ext cx="220663" cy="188912"/>
                        </a:xfrm>
                        <a:prstGeom prst="rect">
                          <a:avLst/>
                        </a:prstGeom>
                      </p:spPr>
                    </p:pic>
                  </p:oleObj>
                </mc:Fallback>
              </mc:AlternateContent>
            </a:graphicData>
          </a:graphic>
        </p:graphicFrame>
        <p:graphicFrame>
          <p:nvGraphicFramePr>
            <p:cNvPr id="54" name="对象 53"/>
            <p:cNvGraphicFramePr>
              <a:graphicFrameLocks noChangeAspect="1"/>
            </p:cNvGraphicFramePr>
            <p:nvPr/>
          </p:nvGraphicFramePr>
          <p:xfrm>
            <a:off x="4463733" y="1383030"/>
            <a:ext cx="217487" cy="188913"/>
          </p:xfrm>
          <a:graphic>
            <a:graphicData uri="http://schemas.openxmlformats.org/presentationml/2006/ole">
              <mc:AlternateContent xmlns:mc="http://schemas.openxmlformats.org/markup-compatibility/2006">
                <mc:Choice xmlns:v="urn:schemas-microsoft-com:vml" Requires="v">
                  <p:oleObj spid="_x0000_s70933" name="Formula" r:id="rId27" imgW="142560" imgH="124560" progId="Equation.Ribbit">
                    <p:embed/>
                  </p:oleObj>
                </mc:Choice>
                <mc:Fallback>
                  <p:oleObj name="Formula" r:id="rId27" imgW="142560" imgH="124560" progId="Equation.Ribbit">
                    <p:embed/>
                    <p:pic>
                      <p:nvPicPr>
                        <p:cNvPr id="0" name=""/>
                        <p:cNvPicPr/>
                        <p:nvPr/>
                      </p:nvPicPr>
                      <p:blipFill>
                        <a:blip r:embed="rId28"/>
                        <a:stretch>
                          <a:fillRect/>
                        </a:stretch>
                      </p:blipFill>
                      <p:spPr>
                        <a:xfrm>
                          <a:off x="4463733" y="1383030"/>
                          <a:ext cx="217487" cy="188913"/>
                        </a:xfrm>
                        <a:prstGeom prst="rect">
                          <a:avLst/>
                        </a:prstGeom>
                      </p:spPr>
                    </p:pic>
                  </p:oleObj>
                </mc:Fallback>
              </mc:AlternateContent>
            </a:graphicData>
          </a:graphic>
        </p:graphicFrame>
      </p:grpSp>
      <p:pic>
        <p:nvPicPr>
          <p:cNvPr id="3" name="图片 2">
            <a:extLst>
              <a:ext uri="{FF2B5EF4-FFF2-40B4-BE49-F238E27FC236}">
                <a16:creationId xmlns:a16="http://schemas.microsoft.com/office/drawing/2014/main" id="{0617183D-AECE-461C-BD60-AEB592C284C7}"/>
              </a:ext>
            </a:extLst>
          </p:cNvPr>
          <p:cNvPicPr>
            <a:picLocks noChangeAspect="1"/>
          </p:cNvPicPr>
          <p:nvPr/>
        </p:nvPicPr>
        <p:blipFill>
          <a:blip r:embed="rId29"/>
          <a:stretch>
            <a:fillRect/>
          </a:stretch>
        </p:blipFill>
        <p:spPr>
          <a:xfrm>
            <a:off x="4691506" y="76575"/>
            <a:ext cx="4136356" cy="1409597"/>
          </a:xfrm>
          <a:prstGeom prst="rect">
            <a:avLst/>
          </a:prstGeom>
        </p:spPr>
      </p:pic>
    </p:spTree>
    <p:extLst>
      <p:ext uri="{BB962C8B-B14F-4D97-AF65-F5344CB8AC3E}">
        <p14:creationId xmlns:p14="http://schemas.microsoft.com/office/powerpoint/2010/main" val="288737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xit" presetSubtype="4" fill="hold" nodeType="clickEffect">
                                  <p:stCondLst>
                                    <p:cond delay="0"/>
                                  </p:stCondLst>
                                  <p:childTnLst>
                                    <p:anim calcmode="lin" valueType="num">
                                      <p:cBhvr additive="base">
                                        <p:cTn id="10" dur="500"/>
                                        <p:tgtEl>
                                          <p:spTgt spid="3"/>
                                        </p:tgtEl>
                                        <p:attrNameLst>
                                          <p:attrName>ppt_x</p:attrName>
                                        </p:attrNameLst>
                                      </p:cBhvr>
                                      <p:tavLst>
                                        <p:tav tm="0">
                                          <p:val>
                                            <p:strVal val="ppt_x"/>
                                          </p:val>
                                        </p:tav>
                                        <p:tav tm="100000">
                                          <p:val>
                                            <p:strVal val="ppt_x"/>
                                          </p:val>
                                        </p:tav>
                                      </p:tavLst>
                                    </p:anim>
                                    <p:anim calcmode="lin" valueType="num">
                                      <p:cBhvr additive="base">
                                        <p:cTn id="11" dur="500"/>
                                        <p:tgtEl>
                                          <p:spTgt spid="3"/>
                                        </p:tgtEl>
                                        <p:attrNameLst>
                                          <p:attrName>ppt_y</p:attrName>
                                        </p:attrNameLst>
                                      </p:cBhvr>
                                      <p:tavLst>
                                        <p:tav tm="0">
                                          <p:val>
                                            <p:strVal val="ppt_y"/>
                                          </p:val>
                                        </p:tav>
                                        <p:tav tm="100000">
                                          <p:val>
                                            <p:strVal val="1+ppt_h/2"/>
                                          </p:val>
                                        </p:tav>
                                      </p:tavLst>
                                    </p:anim>
                                    <p:set>
                                      <p:cBhvr>
                                        <p:cTn id="1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cs typeface="黑体"/>
              </a:rPr>
              <a:t>贝叶斯网：学习</a:t>
            </a:r>
            <a:endParaRPr lang="zh-CN" altLang="en-US" dirty="0">
              <a:latin typeface="黑体" panose="02010609060101010101" pitchFamily="49" charset="-122"/>
              <a:ea typeface="黑体" panose="02010609060101010101" pitchFamily="49" charset="-122"/>
            </a:endParaRPr>
          </a:p>
        </p:txBody>
      </p:sp>
      <p:sp>
        <p:nvSpPr>
          <p:cNvPr id="2" name="内容占位符 1"/>
          <p:cNvSpPr>
            <a:spLocks noGrp="1"/>
          </p:cNvSpPr>
          <p:nvPr>
            <p:ph sz="quarter" idx="14"/>
          </p:nvPr>
        </p:nvSpPr>
        <p:spPr>
          <a:xfrm>
            <a:off x="173851" y="1040891"/>
            <a:ext cx="8808103" cy="5579365"/>
          </a:xfrm>
        </p:spPr>
        <p:txBody>
          <a:bodyPr>
            <a:normAutofit/>
          </a:bodyPr>
          <a:lstStyle/>
          <a:p>
            <a:r>
              <a:rPr lang="zh-CN" altLang="en-US" b="1" dirty="0">
                <a:latin typeface="黑体" panose="02010609060101010101" pitchFamily="49" charset="-122"/>
                <a:ea typeface="黑体" panose="02010609060101010101" pitchFamily="49" charset="-122"/>
                <a:cs typeface="宋体"/>
              </a:rPr>
              <a:t>贝叶斯网络首要任务：根据训练集找出结构最“恰当”的贝叶斯网。</a:t>
            </a:r>
            <a:endParaRPr kumimoji="1" lang="zh-CN" altLang="en-US" b="1" dirty="0">
              <a:latin typeface="黑体" panose="02010609060101010101" pitchFamily="49" charset="-122"/>
              <a:ea typeface="黑体" panose="02010609060101010101" pitchFamily="49" charset="-122"/>
            </a:endParaRPr>
          </a:p>
          <a:p>
            <a:r>
              <a:rPr lang="zh-CN" altLang="en-US" b="1" dirty="0">
                <a:latin typeface="黑体" panose="02010609060101010101" pitchFamily="49" charset="-122"/>
                <a:ea typeface="黑体" panose="02010609060101010101" pitchFamily="49" charset="-122"/>
                <a:cs typeface="宋体"/>
              </a:rPr>
              <a:t>用评分函数评估贝叶斯网与训练数据的契合程度。</a:t>
            </a:r>
          </a:p>
          <a:p>
            <a:pPr lvl="1"/>
            <a:r>
              <a:rPr lang="zh-CN" altLang="en-US" b="1" dirty="0">
                <a:latin typeface="黑体" panose="02010609060101010101" pitchFamily="49" charset="-122"/>
                <a:ea typeface="黑体" panose="02010609060101010101" pitchFamily="49" charset="-122"/>
                <a:cs typeface="宋体"/>
              </a:rPr>
              <a:t>“最小描述长度”（</a:t>
            </a:r>
            <a:r>
              <a:rPr lang="en-US" altLang="zh-CN" b="1" dirty="0">
                <a:latin typeface="黑体" panose="02010609060101010101" pitchFamily="49" charset="-122"/>
                <a:ea typeface="黑体" panose="02010609060101010101" pitchFamily="49" charset="-122"/>
                <a:cs typeface="Times"/>
              </a:rPr>
              <a:t>Minimal Description Length, MDL</a:t>
            </a:r>
            <a:r>
              <a:rPr lang="zh-CN" altLang="en-US" b="1" dirty="0">
                <a:latin typeface="黑体" panose="02010609060101010101" pitchFamily="49" charset="-122"/>
                <a:ea typeface="黑体" panose="02010609060101010101" pitchFamily="49" charset="-122"/>
                <a:cs typeface="宋体"/>
              </a:rPr>
              <a:t>）综合编码长度（包括描述网路和编码数据）最短</a:t>
            </a:r>
          </a:p>
          <a:p>
            <a:pPr lvl="1"/>
            <a:endParaRPr lang="zh-CN" altLang="en-US" dirty="0">
              <a:latin typeface="宋体"/>
              <a:ea typeface="宋体"/>
              <a:cs typeface="宋体"/>
            </a:endParaRPr>
          </a:p>
          <a:p>
            <a:pPr lvl="1"/>
            <a:endParaRPr lang="en-US" altLang="zh-CN" dirty="0">
              <a:latin typeface="宋体"/>
              <a:ea typeface="宋体"/>
              <a:cs typeface="宋体"/>
            </a:endParaRPr>
          </a:p>
          <a:p>
            <a:pPr lvl="1"/>
            <a:endParaRPr lang="en-US" altLang="zh-CN" dirty="0">
              <a:latin typeface="宋体"/>
              <a:ea typeface="宋体"/>
              <a:cs typeface="宋体"/>
            </a:endParaRPr>
          </a:p>
          <a:p>
            <a:endParaRPr kumimoji="1" lang="zh-CN" altLang="en-US" dirty="0">
              <a:latin typeface="+mn-ea"/>
              <a:ea typeface="+mn-ea"/>
            </a:endParaRPr>
          </a:p>
        </p:txBody>
      </p:sp>
    </p:spTree>
    <p:extLst>
      <p:ext uri="{BB962C8B-B14F-4D97-AF65-F5344CB8AC3E}">
        <p14:creationId xmlns:p14="http://schemas.microsoft.com/office/powerpoint/2010/main" val="12775169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cs typeface="黑体"/>
              </a:rPr>
              <a:t>贝叶斯网：学习</a:t>
            </a:r>
            <a:endParaRPr lang="zh-CN" altLang="en-US" dirty="0">
              <a:latin typeface="黑体" panose="02010609060101010101" pitchFamily="49" charset="-122"/>
              <a:ea typeface="黑体" panose="02010609060101010101" pitchFamily="49" charset="-122"/>
            </a:endParaRPr>
          </a:p>
        </p:txBody>
      </p:sp>
      <p:sp>
        <p:nvSpPr>
          <p:cNvPr id="2" name="内容占位符 1"/>
          <p:cNvSpPr>
            <a:spLocks noGrp="1"/>
          </p:cNvSpPr>
          <p:nvPr>
            <p:ph sz="quarter" idx="14"/>
          </p:nvPr>
        </p:nvSpPr>
        <p:spPr>
          <a:xfrm>
            <a:off x="173851" y="1040891"/>
            <a:ext cx="8808103" cy="5579365"/>
          </a:xfrm>
        </p:spPr>
        <p:txBody>
          <a:bodyPr>
            <a:normAutofit/>
          </a:bodyPr>
          <a:lstStyle/>
          <a:p>
            <a:r>
              <a:rPr lang="zh-CN" altLang="en-US" b="1" dirty="0">
                <a:latin typeface="黑体" panose="02010609060101010101" pitchFamily="49" charset="-122"/>
                <a:ea typeface="黑体" panose="02010609060101010101" pitchFamily="49" charset="-122"/>
                <a:cs typeface="宋体"/>
              </a:rPr>
              <a:t>贝叶斯网络首要任务：根据训练集找出结构最“恰当”的贝叶斯网。</a:t>
            </a:r>
            <a:endParaRPr kumimoji="1" lang="zh-CN" altLang="en-US" b="1" dirty="0">
              <a:latin typeface="黑体" panose="02010609060101010101" pitchFamily="49" charset="-122"/>
              <a:ea typeface="黑体" panose="02010609060101010101" pitchFamily="49" charset="-122"/>
            </a:endParaRPr>
          </a:p>
          <a:p>
            <a:r>
              <a:rPr lang="zh-CN" altLang="en-US" b="1" dirty="0">
                <a:latin typeface="黑体" panose="02010609060101010101" pitchFamily="49" charset="-122"/>
                <a:ea typeface="黑体" panose="02010609060101010101" pitchFamily="49" charset="-122"/>
                <a:cs typeface="宋体"/>
              </a:rPr>
              <a:t>用评分函数评估贝叶斯网与训练数据的契合程度。</a:t>
            </a:r>
          </a:p>
          <a:p>
            <a:pPr lvl="1"/>
            <a:r>
              <a:rPr lang="zh-CN" altLang="en-US" b="1" dirty="0">
                <a:latin typeface="黑体" panose="02010609060101010101" pitchFamily="49" charset="-122"/>
                <a:ea typeface="黑体" panose="02010609060101010101" pitchFamily="49" charset="-122"/>
                <a:cs typeface="宋体"/>
              </a:rPr>
              <a:t>“最小描述长度”（</a:t>
            </a:r>
            <a:r>
              <a:rPr lang="en-US" altLang="zh-CN" b="1" dirty="0">
                <a:latin typeface="黑体" panose="02010609060101010101" pitchFamily="49" charset="-122"/>
                <a:ea typeface="黑体" panose="02010609060101010101" pitchFamily="49" charset="-122"/>
                <a:cs typeface="Times"/>
              </a:rPr>
              <a:t>Minimal Description Length, MDL</a:t>
            </a:r>
            <a:r>
              <a:rPr lang="zh-CN" altLang="en-US" b="1" dirty="0">
                <a:latin typeface="黑体" panose="02010609060101010101" pitchFamily="49" charset="-122"/>
                <a:ea typeface="黑体" panose="02010609060101010101" pitchFamily="49" charset="-122"/>
                <a:cs typeface="宋体"/>
              </a:rPr>
              <a:t>）综合编码长度（包括描述网路和编码数据）最短（类似前缀编码）</a:t>
            </a:r>
          </a:p>
          <a:p>
            <a:pPr lvl="1"/>
            <a:endParaRPr lang="zh-CN" altLang="en-US" b="1" dirty="0">
              <a:latin typeface="黑体" panose="02010609060101010101" pitchFamily="49" charset="-122"/>
              <a:ea typeface="黑体" panose="02010609060101010101" pitchFamily="49" charset="-122"/>
              <a:cs typeface="宋体"/>
            </a:endParaRPr>
          </a:p>
          <a:p>
            <a:r>
              <a:rPr lang="zh-CN" altLang="en-US" b="1" dirty="0">
                <a:latin typeface="黑体" panose="02010609060101010101" pitchFamily="49" charset="-122"/>
                <a:ea typeface="黑体" panose="02010609060101010101" pitchFamily="49" charset="-122"/>
                <a:cs typeface="宋体"/>
              </a:rPr>
              <a:t>给定训练集                  ，贝叶斯网</a:t>
            </a:r>
            <a:r>
              <a:rPr lang="en-US" altLang="zh-CN" b="1" dirty="0">
                <a:latin typeface="黑体" panose="02010609060101010101" pitchFamily="49" charset="-122"/>
                <a:ea typeface="黑体" panose="02010609060101010101" pitchFamily="49" charset="-122"/>
                <a:cs typeface="宋体"/>
              </a:rPr>
              <a:t>        </a:t>
            </a:r>
            <a:r>
              <a:rPr lang="zh-CN" altLang="en-US" b="1" dirty="0">
                <a:latin typeface="黑体" panose="02010609060101010101" pitchFamily="49" charset="-122"/>
                <a:ea typeface="黑体" panose="02010609060101010101" pitchFamily="49" charset="-122"/>
                <a:cs typeface="宋体"/>
              </a:rPr>
              <a:t>    </a:t>
            </a:r>
            <a:r>
              <a:rPr lang="en-US" altLang="zh-CN" b="1" dirty="0">
                <a:latin typeface="黑体" panose="02010609060101010101" pitchFamily="49" charset="-122"/>
                <a:ea typeface="黑体" panose="02010609060101010101" pitchFamily="49" charset="-122"/>
                <a:cs typeface="宋体"/>
              </a:rPr>
              <a:t>  </a:t>
            </a:r>
            <a:r>
              <a:rPr lang="zh-CN" altLang="en-US" b="1" dirty="0">
                <a:latin typeface="黑体" panose="02010609060101010101" pitchFamily="49" charset="-122"/>
                <a:ea typeface="黑体" panose="02010609060101010101" pitchFamily="49" charset="-122"/>
                <a:cs typeface="宋体"/>
              </a:rPr>
              <a:t>     </a:t>
            </a:r>
            <a:r>
              <a:rPr lang="en-US" altLang="zh-CN" b="1" dirty="0">
                <a:latin typeface="黑体" panose="02010609060101010101" pitchFamily="49" charset="-122"/>
                <a:ea typeface="黑体" panose="02010609060101010101" pitchFamily="49" charset="-122"/>
                <a:cs typeface="宋体"/>
              </a:rPr>
              <a:t> </a:t>
            </a:r>
            <a:r>
              <a:rPr lang="zh-CN" altLang="en-US" b="1" dirty="0">
                <a:latin typeface="黑体" panose="02010609060101010101" pitchFamily="49" charset="-122"/>
                <a:ea typeface="黑体" panose="02010609060101010101" pitchFamily="49" charset="-122"/>
                <a:cs typeface="宋体"/>
              </a:rPr>
              <a:t>在</a:t>
            </a:r>
            <a:r>
              <a:rPr lang="en-US" altLang="zh-CN" b="1" dirty="0">
                <a:latin typeface="黑体" panose="02010609060101010101" pitchFamily="49" charset="-122"/>
                <a:ea typeface="黑体" panose="02010609060101010101" pitchFamily="49" charset="-122"/>
                <a:cs typeface="宋体"/>
              </a:rPr>
              <a:t>  </a:t>
            </a:r>
            <a:r>
              <a:rPr lang="zh-CN" altLang="en-US" b="1" dirty="0">
                <a:latin typeface="黑体" panose="02010609060101010101" pitchFamily="49" charset="-122"/>
                <a:ea typeface="黑体" panose="02010609060101010101" pitchFamily="49" charset="-122"/>
                <a:cs typeface="宋体"/>
              </a:rPr>
              <a:t>上的评价函数可以写为</a:t>
            </a:r>
            <a:endParaRPr lang="en-US" altLang="zh-CN" b="1" dirty="0">
              <a:latin typeface="黑体" panose="02010609060101010101" pitchFamily="49" charset="-122"/>
              <a:ea typeface="黑体" panose="02010609060101010101" pitchFamily="49" charset="-122"/>
              <a:cs typeface="宋体"/>
            </a:endParaRPr>
          </a:p>
          <a:p>
            <a:pPr lvl="1"/>
            <a:endParaRPr lang="zh-CN" altLang="en-US" b="1" dirty="0">
              <a:latin typeface="黑体" panose="02010609060101010101" pitchFamily="49" charset="-122"/>
              <a:ea typeface="黑体" panose="02010609060101010101" pitchFamily="49" charset="-122"/>
              <a:cs typeface="宋体"/>
            </a:endParaRPr>
          </a:p>
          <a:p>
            <a:pPr lvl="1"/>
            <a:endParaRPr lang="zh-CN" altLang="en-US" b="1" dirty="0">
              <a:latin typeface="黑体" panose="02010609060101010101" pitchFamily="49" charset="-122"/>
              <a:ea typeface="黑体" panose="02010609060101010101" pitchFamily="49" charset="-122"/>
              <a:cs typeface="宋体"/>
            </a:endParaRPr>
          </a:p>
          <a:p>
            <a:pPr lvl="1"/>
            <a:r>
              <a:rPr lang="zh-CN" altLang="en-US" b="1" dirty="0">
                <a:latin typeface="黑体" panose="02010609060101010101" pitchFamily="49" charset="-122"/>
                <a:ea typeface="黑体" panose="02010609060101010101" pitchFamily="49" charset="-122"/>
                <a:cs typeface="宋体"/>
              </a:rPr>
              <a:t>其中， </a:t>
            </a:r>
            <a:r>
              <a:rPr lang="en-US" altLang="zh-CN" b="1" dirty="0">
                <a:latin typeface="黑体" panose="02010609060101010101" pitchFamily="49" charset="-122"/>
                <a:ea typeface="黑体" panose="02010609060101010101" pitchFamily="49" charset="-122"/>
                <a:cs typeface="宋体"/>
              </a:rPr>
              <a:t>  </a:t>
            </a:r>
            <a:r>
              <a:rPr lang="zh-CN" altLang="en-US" b="1" dirty="0">
                <a:latin typeface="黑体" panose="02010609060101010101" pitchFamily="49" charset="-122"/>
                <a:ea typeface="黑体" panose="02010609060101010101" pitchFamily="49" charset="-122"/>
                <a:cs typeface="宋体"/>
              </a:rPr>
              <a:t>是贝叶斯网的参数个数； </a:t>
            </a:r>
            <a:r>
              <a:rPr lang="en-US" altLang="zh-CN" b="1" dirty="0">
                <a:latin typeface="黑体" panose="02010609060101010101" pitchFamily="49" charset="-122"/>
                <a:ea typeface="黑体" panose="02010609060101010101" pitchFamily="49" charset="-122"/>
                <a:cs typeface="宋体"/>
              </a:rPr>
              <a:t>   </a:t>
            </a:r>
            <a:r>
              <a:rPr lang="zh-CN" altLang="en-US" b="1" dirty="0">
                <a:latin typeface="黑体" panose="02010609060101010101" pitchFamily="49" charset="-122"/>
                <a:ea typeface="黑体" panose="02010609060101010101" pitchFamily="49" charset="-122"/>
                <a:cs typeface="宋体"/>
              </a:rPr>
              <a:t>表示描述每个参数 </a:t>
            </a:r>
            <a:r>
              <a:rPr lang="en-US" altLang="zh-CN" b="1" dirty="0">
                <a:latin typeface="黑体" panose="02010609060101010101" pitchFamily="49" charset="-122"/>
                <a:ea typeface="黑体" panose="02010609060101010101" pitchFamily="49" charset="-122"/>
                <a:cs typeface="宋体"/>
              </a:rPr>
              <a:t> </a:t>
            </a:r>
            <a:r>
              <a:rPr lang="zh-CN" altLang="en-US" b="1" dirty="0">
                <a:latin typeface="黑体" panose="02010609060101010101" pitchFamily="49" charset="-122"/>
                <a:ea typeface="黑体" panose="02010609060101010101" pitchFamily="49" charset="-122"/>
                <a:cs typeface="宋体"/>
              </a:rPr>
              <a:t>所需的字节数，而</a:t>
            </a:r>
          </a:p>
          <a:p>
            <a:pPr lvl="1"/>
            <a:endParaRPr lang="zh-CN" altLang="en-US" b="1" dirty="0">
              <a:latin typeface="黑体" panose="02010609060101010101" pitchFamily="49" charset="-122"/>
              <a:ea typeface="黑体" panose="02010609060101010101" pitchFamily="49" charset="-122"/>
              <a:cs typeface="宋体"/>
            </a:endParaRPr>
          </a:p>
          <a:p>
            <a:pPr lvl="1"/>
            <a:endParaRPr lang="zh-CN" altLang="en-US" b="1" dirty="0">
              <a:latin typeface="黑体" panose="02010609060101010101" pitchFamily="49" charset="-122"/>
              <a:ea typeface="黑体" panose="02010609060101010101" pitchFamily="49" charset="-122"/>
              <a:cs typeface="宋体"/>
            </a:endParaRPr>
          </a:p>
          <a:p>
            <a:pPr lvl="1"/>
            <a:endParaRPr lang="zh-CN" altLang="en-US" b="1" dirty="0">
              <a:latin typeface="黑体" panose="02010609060101010101" pitchFamily="49" charset="-122"/>
              <a:ea typeface="黑体" panose="02010609060101010101" pitchFamily="49" charset="-122"/>
              <a:cs typeface="宋体"/>
            </a:endParaRPr>
          </a:p>
          <a:p>
            <a:pPr lvl="1"/>
            <a:r>
              <a:rPr lang="zh-CN" altLang="en-US" b="1" dirty="0">
                <a:latin typeface="黑体" panose="02010609060101010101" pitchFamily="49" charset="-122"/>
                <a:ea typeface="黑体" panose="02010609060101010101" pitchFamily="49" charset="-122"/>
                <a:cs typeface="宋体"/>
              </a:rPr>
              <a:t>是贝叶斯网的对数似然。</a:t>
            </a:r>
            <a:endParaRPr lang="en-US" altLang="zh-CN" b="1" dirty="0">
              <a:latin typeface="黑体" panose="02010609060101010101" pitchFamily="49" charset="-122"/>
              <a:ea typeface="黑体" panose="02010609060101010101" pitchFamily="49" charset="-122"/>
              <a:cs typeface="宋体"/>
            </a:endParaRPr>
          </a:p>
          <a:p>
            <a:pPr lvl="1"/>
            <a:endParaRPr lang="en-US" altLang="zh-CN" dirty="0">
              <a:latin typeface="宋体"/>
              <a:ea typeface="宋体"/>
              <a:cs typeface="宋体"/>
            </a:endParaRPr>
          </a:p>
          <a:p>
            <a:pPr lvl="1"/>
            <a:endParaRPr lang="en-US" altLang="zh-CN" dirty="0">
              <a:latin typeface="宋体"/>
              <a:ea typeface="宋体"/>
              <a:cs typeface="宋体"/>
            </a:endParaRPr>
          </a:p>
          <a:p>
            <a:endParaRPr kumimoji="1" lang="zh-CN" altLang="en-US" dirty="0">
              <a:latin typeface="+mn-ea"/>
              <a:ea typeface="+mn-ea"/>
            </a:endParaRPr>
          </a:p>
        </p:txBody>
      </p:sp>
      <p:pic>
        <p:nvPicPr>
          <p:cNvPr id="8" name="Picture 9"/>
          <p:cNvPicPr>
            <a:picLocks noChangeAspect="1"/>
          </p:cNvPicPr>
          <p:nvPr/>
        </p:nvPicPr>
        <p:blipFill>
          <a:blip r:embed="rId3"/>
          <a:stretch>
            <a:fillRect/>
          </a:stretch>
        </p:blipFill>
        <p:spPr>
          <a:xfrm>
            <a:off x="6591973" y="3624437"/>
            <a:ext cx="749300" cy="334941"/>
          </a:xfrm>
          <a:prstGeom prst="rect">
            <a:avLst/>
          </a:prstGeom>
        </p:spPr>
      </p:pic>
      <p:graphicFrame>
        <p:nvGraphicFramePr>
          <p:cNvPr id="17" name="对象 16"/>
          <p:cNvGraphicFramePr>
            <a:graphicFrameLocks noChangeAspect="1"/>
          </p:cNvGraphicFramePr>
          <p:nvPr/>
        </p:nvGraphicFramePr>
        <p:xfrm>
          <a:off x="2131542" y="2909370"/>
          <a:ext cx="2330450" cy="299588"/>
        </p:xfrm>
        <a:graphic>
          <a:graphicData uri="http://schemas.openxmlformats.org/presentationml/2006/ole">
            <mc:AlternateContent xmlns:mc="http://schemas.openxmlformats.org/markup-compatibility/2006">
              <mc:Choice xmlns:v="urn:schemas-microsoft-com:vml" Requires="v">
                <p:oleObj spid="_x0000_s67882" name="Formula" r:id="rId4" imgW="1378080" imgH="177840" progId="Equation.Ribbit">
                  <p:embed/>
                </p:oleObj>
              </mc:Choice>
              <mc:Fallback>
                <p:oleObj name="Formula" r:id="rId4" imgW="1378080" imgH="177840" progId="Equation.Ribbit">
                  <p:embed/>
                  <p:pic>
                    <p:nvPicPr>
                      <p:cNvPr id="0" name=""/>
                      <p:cNvPicPr/>
                      <p:nvPr/>
                    </p:nvPicPr>
                    <p:blipFill>
                      <a:blip r:embed="rId5"/>
                      <a:stretch>
                        <a:fillRect/>
                      </a:stretch>
                    </p:blipFill>
                    <p:spPr>
                      <a:xfrm>
                        <a:off x="2131542" y="2909370"/>
                        <a:ext cx="2330450" cy="299588"/>
                      </a:xfrm>
                      <a:prstGeom prst="rect">
                        <a:avLst/>
                      </a:prstGeom>
                    </p:spPr>
                  </p:pic>
                </p:oleObj>
              </mc:Fallback>
            </mc:AlternateContent>
          </a:graphicData>
        </a:graphic>
      </p:graphicFrame>
      <p:graphicFrame>
        <p:nvGraphicFramePr>
          <p:cNvPr id="18" name="对象 17"/>
          <p:cNvGraphicFramePr>
            <a:graphicFrameLocks noChangeAspect="1"/>
          </p:cNvGraphicFramePr>
          <p:nvPr/>
        </p:nvGraphicFramePr>
        <p:xfrm>
          <a:off x="6080395" y="2915998"/>
          <a:ext cx="1311275" cy="317500"/>
        </p:xfrm>
        <a:graphic>
          <a:graphicData uri="http://schemas.openxmlformats.org/presentationml/2006/ole">
            <mc:AlternateContent xmlns:mc="http://schemas.openxmlformats.org/markup-compatibility/2006">
              <mc:Choice xmlns:v="urn:schemas-microsoft-com:vml" Requires="v">
                <p:oleObj spid="_x0000_s67883" name="Formula" r:id="rId6" imgW="727920" imgH="177840" progId="Equation.Ribbit">
                  <p:embed/>
                </p:oleObj>
              </mc:Choice>
              <mc:Fallback>
                <p:oleObj name="Formula" r:id="rId6" imgW="727920" imgH="177840" progId="Equation.Ribbit">
                  <p:embed/>
                  <p:pic>
                    <p:nvPicPr>
                      <p:cNvPr id="0" name=""/>
                      <p:cNvPicPr/>
                      <p:nvPr/>
                    </p:nvPicPr>
                    <p:blipFill>
                      <a:blip r:embed="rId7"/>
                      <a:stretch>
                        <a:fillRect/>
                      </a:stretch>
                    </p:blipFill>
                    <p:spPr>
                      <a:xfrm>
                        <a:off x="6080395" y="2915998"/>
                        <a:ext cx="1311275" cy="317500"/>
                      </a:xfrm>
                      <a:prstGeom prst="rect">
                        <a:avLst/>
                      </a:prstGeom>
                    </p:spPr>
                  </p:pic>
                </p:oleObj>
              </mc:Fallback>
            </mc:AlternateContent>
          </a:graphicData>
        </a:graphic>
      </p:graphicFrame>
      <p:graphicFrame>
        <p:nvGraphicFramePr>
          <p:cNvPr id="19" name="对象 18"/>
          <p:cNvGraphicFramePr>
            <a:graphicFrameLocks noChangeAspect="1"/>
          </p:cNvGraphicFramePr>
          <p:nvPr/>
        </p:nvGraphicFramePr>
        <p:xfrm>
          <a:off x="807720" y="3233498"/>
          <a:ext cx="228600" cy="277813"/>
        </p:xfrm>
        <a:graphic>
          <a:graphicData uri="http://schemas.openxmlformats.org/presentationml/2006/ole">
            <mc:AlternateContent xmlns:mc="http://schemas.openxmlformats.org/markup-compatibility/2006">
              <mc:Choice xmlns:v="urn:schemas-microsoft-com:vml" Requires="v">
                <p:oleObj spid="_x0000_s67884" name="Formula" r:id="rId8" imgW="127080" imgH="155160" progId="Equation.Ribbit">
                  <p:embed/>
                </p:oleObj>
              </mc:Choice>
              <mc:Fallback>
                <p:oleObj name="Formula" r:id="rId8" imgW="127080" imgH="155160" progId="Equation.Ribbit">
                  <p:embed/>
                  <p:pic>
                    <p:nvPicPr>
                      <p:cNvPr id="0" name=""/>
                      <p:cNvPicPr/>
                      <p:nvPr/>
                    </p:nvPicPr>
                    <p:blipFill>
                      <a:blip r:embed="rId9"/>
                      <a:stretch>
                        <a:fillRect/>
                      </a:stretch>
                    </p:blipFill>
                    <p:spPr>
                      <a:xfrm>
                        <a:off x="807720" y="3233498"/>
                        <a:ext cx="228600" cy="277813"/>
                      </a:xfrm>
                      <a:prstGeom prst="rect">
                        <a:avLst/>
                      </a:prstGeom>
                    </p:spPr>
                  </p:pic>
                </p:oleObj>
              </mc:Fallback>
            </mc:AlternateContent>
          </a:graphicData>
        </a:graphic>
      </p:graphicFrame>
      <p:graphicFrame>
        <p:nvGraphicFramePr>
          <p:cNvPr id="20" name="对象 19"/>
          <p:cNvGraphicFramePr>
            <a:graphicFrameLocks noChangeAspect="1"/>
          </p:cNvGraphicFramePr>
          <p:nvPr/>
        </p:nvGraphicFramePr>
        <p:xfrm>
          <a:off x="1773561" y="3671823"/>
          <a:ext cx="4440087" cy="365439"/>
        </p:xfrm>
        <a:graphic>
          <a:graphicData uri="http://schemas.openxmlformats.org/presentationml/2006/ole">
            <mc:AlternateContent xmlns:mc="http://schemas.openxmlformats.org/markup-compatibility/2006">
              <mc:Choice xmlns:v="urn:schemas-microsoft-com:vml" Requires="v">
                <p:oleObj spid="_x0000_s67885" name="Formula" r:id="rId10" imgW="2142720" imgH="177840" progId="Equation.Ribbit">
                  <p:embed/>
                </p:oleObj>
              </mc:Choice>
              <mc:Fallback>
                <p:oleObj name="Formula" r:id="rId10" imgW="2142720" imgH="177840" progId="Equation.Ribbit">
                  <p:embed/>
                  <p:pic>
                    <p:nvPicPr>
                      <p:cNvPr id="0" name=""/>
                      <p:cNvPicPr/>
                      <p:nvPr/>
                    </p:nvPicPr>
                    <p:blipFill>
                      <a:blip r:embed="rId11"/>
                      <a:stretch>
                        <a:fillRect/>
                      </a:stretch>
                    </p:blipFill>
                    <p:spPr>
                      <a:xfrm>
                        <a:off x="1773561" y="3671823"/>
                        <a:ext cx="4440087" cy="365439"/>
                      </a:xfrm>
                      <a:prstGeom prst="rect">
                        <a:avLst/>
                      </a:prstGeom>
                    </p:spPr>
                  </p:pic>
                </p:oleObj>
              </mc:Fallback>
            </mc:AlternateContent>
          </a:graphicData>
        </a:graphic>
      </p:graphicFrame>
      <p:graphicFrame>
        <p:nvGraphicFramePr>
          <p:cNvPr id="21" name="对象 20"/>
          <p:cNvGraphicFramePr>
            <a:graphicFrameLocks noChangeAspect="1"/>
          </p:cNvGraphicFramePr>
          <p:nvPr/>
        </p:nvGraphicFramePr>
        <p:xfrm>
          <a:off x="1649413" y="4235887"/>
          <a:ext cx="328613" cy="317500"/>
        </p:xfrm>
        <a:graphic>
          <a:graphicData uri="http://schemas.openxmlformats.org/presentationml/2006/ole">
            <mc:AlternateContent xmlns:mc="http://schemas.openxmlformats.org/markup-compatibility/2006">
              <mc:Choice xmlns:v="urn:schemas-microsoft-com:vml" Requires="v">
                <p:oleObj spid="_x0000_s67886" name="Formula" r:id="rId12" imgW="181800" imgH="177840" progId="Equation.Ribbit">
                  <p:embed/>
                </p:oleObj>
              </mc:Choice>
              <mc:Fallback>
                <p:oleObj name="Formula" r:id="rId12" imgW="181800" imgH="177840" progId="Equation.Ribbit">
                  <p:embed/>
                  <p:pic>
                    <p:nvPicPr>
                      <p:cNvPr id="0" name=""/>
                      <p:cNvPicPr/>
                      <p:nvPr/>
                    </p:nvPicPr>
                    <p:blipFill>
                      <a:blip r:embed="rId13"/>
                      <a:stretch>
                        <a:fillRect/>
                      </a:stretch>
                    </p:blipFill>
                    <p:spPr>
                      <a:xfrm>
                        <a:off x="1649413" y="4235887"/>
                        <a:ext cx="328613" cy="317500"/>
                      </a:xfrm>
                      <a:prstGeom prst="rect">
                        <a:avLst/>
                      </a:prstGeom>
                    </p:spPr>
                  </p:pic>
                </p:oleObj>
              </mc:Fallback>
            </mc:AlternateContent>
          </a:graphicData>
        </a:graphic>
      </p:graphicFrame>
      <p:graphicFrame>
        <p:nvGraphicFramePr>
          <p:cNvPr id="22" name="对象 21"/>
          <p:cNvGraphicFramePr>
            <a:graphicFrameLocks noChangeAspect="1"/>
          </p:cNvGraphicFramePr>
          <p:nvPr/>
        </p:nvGraphicFramePr>
        <p:xfrm>
          <a:off x="4894580" y="4252080"/>
          <a:ext cx="482600" cy="314325"/>
        </p:xfrm>
        <a:graphic>
          <a:graphicData uri="http://schemas.openxmlformats.org/presentationml/2006/ole">
            <mc:AlternateContent xmlns:mc="http://schemas.openxmlformats.org/markup-compatibility/2006">
              <mc:Choice xmlns:v="urn:schemas-microsoft-com:vml" Requires="v">
                <p:oleObj spid="_x0000_s67887" name="Formula" r:id="rId14" imgW="268200" imgH="176760" progId="Equation.Ribbit">
                  <p:embed/>
                </p:oleObj>
              </mc:Choice>
              <mc:Fallback>
                <p:oleObj name="Formula" r:id="rId14" imgW="268200" imgH="176760" progId="Equation.Ribbit">
                  <p:embed/>
                  <p:pic>
                    <p:nvPicPr>
                      <p:cNvPr id="0" name=""/>
                      <p:cNvPicPr/>
                      <p:nvPr/>
                    </p:nvPicPr>
                    <p:blipFill>
                      <a:blip r:embed="rId15"/>
                      <a:stretch>
                        <a:fillRect/>
                      </a:stretch>
                    </p:blipFill>
                    <p:spPr>
                      <a:xfrm>
                        <a:off x="4894580" y="4252080"/>
                        <a:ext cx="482600" cy="314325"/>
                      </a:xfrm>
                      <a:prstGeom prst="rect">
                        <a:avLst/>
                      </a:prstGeom>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2910715239"/>
              </p:ext>
            </p:extLst>
          </p:nvPr>
        </p:nvGraphicFramePr>
        <p:xfrm>
          <a:off x="7500719" y="4277047"/>
          <a:ext cx="133350" cy="285750"/>
        </p:xfrm>
        <a:graphic>
          <a:graphicData uri="http://schemas.openxmlformats.org/presentationml/2006/ole">
            <mc:AlternateContent xmlns:mc="http://schemas.openxmlformats.org/markup-compatibility/2006">
              <mc:Choice xmlns:v="urn:schemas-microsoft-com:vml" Requires="v">
                <p:oleObj spid="_x0000_s67888" name="Formula" r:id="rId16" imgW="75240" imgH="160200" progId="Equation.Ribbit">
                  <p:embed/>
                </p:oleObj>
              </mc:Choice>
              <mc:Fallback>
                <p:oleObj name="Formula" r:id="rId16" imgW="75240" imgH="160200" progId="Equation.Ribbit">
                  <p:embed/>
                  <p:pic>
                    <p:nvPicPr>
                      <p:cNvPr id="0" name=""/>
                      <p:cNvPicPr/>
                      <p:nvPr/>
                    </p:nvPicPr>
                    <p:blipFill>
                      <a:blip r:embed="rId17"/>
                      <a:stretch>
                        <a:fillRect/>
                      </a:stretch>
                    </p:blipFill>
                    <p:spPr>
                      <a:xfrm>
                        <a:off x="7500719" y="4277047"/>
                        <a:ext cx="133350" cy="285750"/>
                      </a:xfrm>
                      <a:prstGeom prst="rect">
                        <a:avLst/>
                      </a:prstGeom>
                    </p:spPr>
                  </p:pic>
                </p:oleObj>
              </mc:Fallback>
            </mc:AlternateContent>
          </a:graphicData>
        </a:graphic>
      </p:graphicFrame>
      <p:grpSp>
        <p:nvGrpSpPr>
          <p:cNvPr id="5" name="组合 4"/>
          <p:cNvGrpSpPr/>
          <p:nvPr/>
        </p:nvGrpSpPr>
        <p:grpSpPr>
          <a:xfrm>
            <a:off x="2253462" y="4867599"/>
            <a:ext cx="5053059" cy="878430"/>
            <a:chOff x="2253462" y="4867599"/>
            <a:chExt cx="5053059" cy="878430"/>
          </a:xfrm>
        </p:grpSpPr>
        <p:graphicFrame>
          <p:nvGraphicFramePr>
            <p:cNvPr id="24" name="对象 23"/>
            <p:cNvGraphicFramePr>
              <a:graphicFrameLocks noChangeAspect="1"/>
            </p:cNvGraphicFramePr>
            <p:nvPr/>
          </p:nvGraphicFramePr>
          <p:xfrm>
            <a:off x="2253462" y="4867599"/>
            <a:ext cx="3592117" cy="878430"/>
          </p:xfrm>
          <a:graphic>
            <a:graphicData uri="http://schemas.openxmlformats.org/presentationml/2006/ole">
              <mc:AlternateContent xmlns:mc="http://schemas.openxmlformats.org/markup-compatibility/2006">
                <mc:Choice xmlns:v="urn:schemas-microsoft-com:vml" Requires="v">
                  <p:oleObj spid="_x0000_s67889" name="Formula" r:id="rId18" imgW="1778040" imgH="438480" progId="Equation.Ribbit">
                    <p:embed/>
                  </p:oleObj>
                </mc:Choice>
                <mc:Fallback>
                  <p:oleObj name="Formula" r:id="rId18" imgW="1778040" imgH="438480" progId="Equation.Ribbit">
                    <p:embed/>
                    <p:pic>
                      <p:nvPicPr>
                        <p:cNvPr id="0" name=""/>
                        <p:cNvPicPr/>
                        <p:nvPr/>
                      </p:nvPicPr>
                      <p:blipFill>
                        <a:blip r:embed="rId19"/>
                        <a:stretch>
                          <a:fillRect/>
                        </a:stretch>
                      </p:blipFill>
                      <p:spPr>
                        <a:xfrm>
                          <a:off x="2253462" y="4867599"/>
                          <a:ext cx="3592117" cy="878430"/>
                        </a:xfrm>
                        <a:prstGeom prst="rect">
                          <a:avLst/>
                        </a:prstGeom>
                      </p:spPr>
                    </p:pic>
                  </p:oleObj>
                </mc:Fallback>
              </mc:AlternateContent>
            </a:graphicData>
          </a:graphic>
        </p:graphicFrame>
        <p:pic>
          <p:nvPicPr>
            <p:cNvPr id="3" name="图片 2"/>
            <p:cNvPicPr>
              <a:picLocks noChangeAspect="1"/>
            </p:cNvPicPr>
            <p:nvPr/>
          </p:nvPicPr>
          <p:blipFill>
            <a:blip r:embed="rId20"/>
            <a:stretch>
              <a:fillRect/>
            </a:stretch>
          </p:blipFill>
          <p:spPr>
            <a:xfrm>
              <a:off x="6591973" y="5148911"/>
              <a:ext cx="714548" cy="315805"/>
            </a:xfrm>
            <a:prstGeom prst="rect">
              <a:avLst/>
            </a:prstGeom>
          </p:spPr>
        </p:pic>
      </p:grpSp>
    </p:spTree>
    <p:extLst>
      <p:ext uri="{BB962C8B-B14F-4D97-AF65-F5344CB8AC3E}">
        <p14:creationId xmlns:p14="http://schemas.microsoft.com/office/powerpoint/2010/main" val="8498084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cs typeface="黑体"/>
              </a:rPr>
              <a:t>贝叶斯网：推断</a:t>
            </a:r>
            <a:endParaRPr lang="zh-CN" altLang="en-US" dirty="0">
              <a:latin typeface="黑体" panose="02010609060101010101" pitchFamily="49" charset="-122"/>
              <a:ea typeface="黑体" panose="02010609060101010101" pitchFamily="49" charset="-122"/>
            </a:endParaRPr>
          </a:p>
        </p:txBody>
      </p:sp>
      <p:sp>
        <p:nvSpPr>
          <p:cNvPr id="2" name="内容占位符 1"/>
          <p:cNvSpPr>
            <a:spLocks noGrp="1"/>
          </p:cNvSpPr>
          <p:nvPr>
            <p:ph sz="quarter" idx="14"/>
          </p:nvPr>
        </p:nvSpPr>
        <p:spPr>
          <a:xfrm>
            <a:off x="173851" y="1040891"/>
            <a:ext cx="8723013" cy="5817109"/>
          </a:xfrm>
        </p:spPr>
        <p:txBody>
          <a:bodyPr>
            <a:normAutofit/>
          </a:bodyPr>
          <a:lstStyle/>
          <a:p>
            <a:r>
              <a:rPr lang="zh-CN" altLang="en-US" b="1" dirty="0">
                <a:latin typeface="黑体" panose="02010609060101010101" pitchFamily="49" charset="-122"/>
                <a:ea typeface="黑体" panose="02010609060101010101" pitchFamily="49" charset="-122"/>
                <a:cs typeface="宋体"/>
              </a:rPr>
              <a:t>通过已知变量观测值来推测待推测查询变量的过程称为“推断” </a:t>
            </a:r>
            <a:r>
              <a:rPr lang="en-US" altLang="zh-CN" b="1" dirty="0">
                <a:latin typeface="黑体" panose="02010609060101010101" pitchFamily="49" charset="-122"/>
                <a:ea typeface="黑体" panose="02010609060101010101" pitchFamily="49" charset="-122"/>
                <a:cs typeface="宋体"/>
              </a:rPr>
              <a:t>(</a:t>
            </a:r>
            <a:r>
              <a:rPr lang="en-US" altLang="en-US" b="1" dirty="0">
                <a:latin typeface="黑体" panose="02010609060101010101" pitchFamily="49" charset="-122"/>
                <a:ea typeface="黑体" panose="02010609060101010101" pitchFamily="49" charset="-122"/>
                <a:cs typeface="宋体"/>
              </a:rPr>
              <a:t>inference</a:t>
            </a:r>
            <a:r>
              <a:rPr lang="zh-CN" altLang="en-US" b="1" dirty="0">
                <a:latin typeface="黑体" panose="02010609060101010101" pitchFamily="49" charset="-122"/>
                <a:ea typeface="黑体" panose="02010609060101010101" pitchFamily="49" charset="-122"/>
                <a:cs typeface="宋体"/>
              </a:rPr>
              <a:t>），已知变量观测值称为“证据” </a:t>
            </a:r>
            <a:r>
              <a:rPr lang="en-US" altLang="zh-CN" b="1" dirty="0">
                <a:latin typeface="黑体" panose="02010609060101010101" pitchFamily="49" charset="-122"/>
                <a:ea typeface="黑体" panose="02010609060101010101" pitchFamily="49" charset="-122"/>
                <a:cs typeface="宋体"/>
              </a:rPr>
              <a:t>(evidence)</a:t>
            </a:r>
            <a:r>
              <a:rPr lang="zh-CN" altLang="en-US" b="1" dirty="0">
                <a:latin typeface="黑体" panose="02010609060101010101" pitchFamily="49" charset="-122"/>
                <a:ea typeface="黑体" panose="02010609060101010101" pitchFamily="49" charset="-122"/>
                <a:cs typeface="宋体"/>
              </a:rPr>
              <a:t>。</a:t>
            </a:r>
            <a:endParaRPr lang="en-US" altLang="zh-CN" b="1" dirty="0">
              <a:latin typeface="黑体" panose="02010609060101010101" pitchFamily="49" charset="-122"/>
              <a:ea typeface="黑体" panose="02010609060101010101" pitchFamily="49" charset="-122"/>
              <a:cs typeface="宋体"/>
            </a:endParaRPr>
          </a:p>
          <a:p>
            <a:r>
              <a:rPr lang="zh-CN" altLang="en-US" b="1" dirty="0">
                <a:latin typeface="黑体" panose="02010609060101010101" pitchFamily="49" charset="-122"/>
                <a:ea typeface="黑体" panose="02010609060101010101" pitchFamily="49" charset="-122"/>
                <a:cs typeface="宋体"/>
              </a:rPr>
              <a:t>最理想的是根据贝叶斯网络定义的联合概率分布来精确计算后验概率，在现实应用中，贝叶斯网的近似推断常使用吉布斯采样</a:t>
            </a:r>
            <a:r>
              <a:rPr lang="en-US" altLang="zh-CN" b="1" dirty="0">
                <a:latin typeface="黑体" panose="02010609060101010101" pitchFamily="49" charset="-122"/>
                <a:ea typeface="黑体" panose="02010609060101010101" pitchFamily="49" charset="-122"/>
                <a:cs typeface="宋体"/>
              </a:rPr>
              <a:t>(Gibbs sampling)</a:t>
            </a:r>
            <a:r>
              <a:rPr lang="zh-CN" altLang="en-US" b="1" dirty="0">
                <a:latin typeface="黑体" panose="02010609060101010101" pitchFamily="49" charset="-122"/>
                <a:ea typeface="黑体" panose="02010609060101010101" pitchFamily="49" charset="-122"/>
                <a:cs typeface="宋体"/>
              </a:rPr>
              <a:t>来完成</a:t>
            </a:r>
            <a:r>
              <a:rPr lang="zh-CN" altLang="zh-CN" b="1" dirty="0">
                <a:latin typeface="黑体" panose="02010609060101010101" pitchFamily="49" charset="-122"/>
                <a:ea typeface="黑体" panose="02010609060101010101" pitchFamily="49" charset="-122"/>
                <a:cs typeface="宋体"/>
              </a:rPr>
              <a:t>。</a:t>
            </a:r>
            <a:endParaRPr lang="en-US" altLang="zh-CN" b="1" dirty="0">
              <a:latin typeface="黑体" panose="02010609060101010101" pitchFamily="49" charset="-122"/>
              <a:ea typeface="黑体" panose="02010609060101010101" pitchFamily="49" charset="-122"/>
              <a:cs typeface="宋体"/>
            </a:endParaRPr>
          </a:p>
          <a:p>
            <a:endParaRPr lang="en-US" altLang="zh-CN" dirty="0">
              <a:latin typeface="+mj-ea"/>
              <a:ea typeface="+mj-ea"/>
              <a:cs typeface="宋体"/>
            </a:endParaRPr>
          </a:p>
          <a:p>
            <a:endParaRPr kumimoji="1" lang="zh-CN" altLang="en-US" dirty="0">
              <a:latin typeface="+mj-ea"/>
              <a:ea typeface="+mj-ea"/>
            </a:endParaRPr>
          </a:p>
        </p:txBody>
      </p:sp>
    </p:spTree>
    <p:extLst>
      <p:ext uri="{BB962C8B-B14F-4D97-AF65-F5344CB8AC3E}">
        <p14:creationId xmlns:p14="http://schemas.microsoft.com/office/powerpoint/2010/main" val="14216737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cs typeface="黑体"/>
              </a:rPr>
              <a:t>贝叶斯网：推断</a:t>
            </a:r>
            <a:endParaRPr lang="zh-CN" altLang="en-US" dirty="0">
              <a:latin typeface="黑体" panose="02010609060101010101" pitchFamily="49" charset="-122"/>
              <a:ea typeface="黑体" panose="02010609060101010101" pitchFamily="49" charset="-122"/>
            </a:endParaRPr>
          </a:p>
        </p:txBody>
      </p:sp>
      <p:sp>
        <p:nvSpPr>
          <p:cNvPr id="2" name="内容占位符 1"/>
          <p:cNvSpPr>
            <a:spLocks noGrp="1"/>
          </p:cNvSpPr>
          <p:nvPr>
            <p:ph sz="quarter" idx="14"/>
          </p:nvPr>
        </p:nvSpPr>
        <p:spPr>
          <a:xfrm>
            <a:off x="173851" y="1040891"/>
            <a:ext cx="8723013" cy="5817109"/>
          </a:xfrm>
        </p:spPr>
        <p:txBody>
          <a:bodyPr>
            <a:normAutofit/>
          </a:bodyPr>
          <a:lstStyle/>
          <a:p>
            <a:pPr marL="0" indent="0">
              <a:buNone/>
            </a:pPr>
            <a:endParaRPr lang="en-US" altLang="zh-CN" b="1" dirty="0">
              <a:latin typeface="黑体" panose="02010609060101010101" pitchFamily="49" charset="-122"/>
              <a:ea typeface="黑体" panose="02010609060101010101" pitchFamily="49" charset="-122"/>
              <a:cs typeface="宋体"/>
            </a:endParaRPr>
          </a:p>
          <a:p>
            <a:pPr marL="0" indent="0">
              <a:buNone/>
            </a:pPr>
            <a:endParaRPr lang="en-US" altLang="zh-CN" b="1" dirty="0">
              <a:latin typeface="黑体" panose="02010609060101010101" pitchFamily="49" charset="-122"/>
              <a:ea typeface="黑体" panose="02010609060101010101" pitchFamily="49" charset="-122"/>
              <a:cs typeface="宋体"/>
            </a:endParaRPr>
          </a:p>
          <a:p>
            <a:pPr marL="0" indent="0">
              <a:buNone/>
            </a:pPr>
            <a:endParaRPr lang="en-US" altLang="zh-CN" b="1" dirty="0">
              <a:latin typeface="黑体" panose="02010609060101010101" pitchFamily="49" charset="-122"/>
              <a:ea typeface="黑体" panose="02010609060101010101" pitchFamily="49" charset="-122"/>
              <a:cs typeface="宋体"/>
            </a:endParaRPr>
          </a:p>
          <a:p>
            <a:pPr marL="0" indent="0">
              <a:buNone/>
            </a:pPr>
            <a:endParaRPr lang="en-US" altLang="zh-CN" b="1" dirty="0">
              <a:latin typeface="黑体" panose="02010609060101010101" pitchFamily="49" charset="-122"/>
              <a:ea typeface="黑体" panose="02010609060101010101" pitchFamily="49" charset="-122"/>
              <a:cs typeface="宋体"/>
            </a:endParaRPr>
          </a:p>
          <a:p>
            <a:pPr marL="0" indent="0">
              <a:buNone/>
            </a:pPr>
            <a:endParaRPr lang="en-US" altLang="zh-CN" b="1" dirty="0">
              <a:latin typeface="黑体" panose="02010609060101010101" pitchFamily="49" charset="-122"/>
              <a:ea typeface="黑体" panose="02010609060101010101" pitchFamily="49" charset="-122"/>
              <a:cs typeface="宋体"/>
            </a:endParaRPr>
          </a:p>
          <a:p>
            <a:r>
              <a:rPr lang="zh-CN" altLang="en-US" b="1" dirty="0">
                <a:latin typeface="黑体" panose="02010609060101010101" pitchFamily="49" charset="-122"/>
                <a:ea typeface="黑体" panose="02010609060101010101" pitchFamily="49" charset="-122"/>
                <a:cs typeface="宋体"/>
              </a:rPr>
              <a:t>吉布斯采样随机产生一个与证据 </a:t>
            </a:r>
            <a:r>
              <a:rPr lang="en-US" altLang="zh-CN" b="1" dirty="0">
                <a:latin typeface="黑体" panose="02010609060101010101" pitchFamily="49" charset="-122"/>
                <a:ea typeface="黑体" panose="02010609060101010101" pitchFamily="49" charset="-122"/>
                <a:cs typeface="宋体"/>
              </a:rPr>
              <a:t>     </a:t>
            </a:r>
            <a:r>
              <a:rPr lang="zh-CN" altLang="en-US" b="1" dirty="0">
                <a:latin typeface="黑体" panose="02010609060101010101" pitchFamily="49" charset="-122"/>
                <a:ea typeface="黑体" panose="02010609060101010101" pitchFamily="49" charset="-122"/>
                <a:cs typeface="宋体"/>
              </a:rPr>
              <a:t>一致的样本  </a:t>
            </a:r>
            <a:r>
              <a:rPr lang="en-US" altLang="zh-CN" b="1" dirty="0">
                <a:latin typeface="黑体" panose="02010609060101010101" pitchFamily="49" charset="-122"/>
                <a:ea typeface="黑体" panose="02010609060101010101" pitchFamily="49" charset="-122"/>
                <a:cs typeface="宋体"/>
              </a:rPr>
              <a:t> </a:t>
            </a:r>
            <a:r>
              <a:rPr lang="zh-CN" altLang="en-US" b="1" dirty="0">
                <a:latin typeface="黑体" panose="02010609060101010101" pitchFamily="49" charset="-122"/>
                <a:ea typeface="黑体" panose="02010609060101010101" pitchFamily="49" charset="-122"/>
                <a:cs typeface="宋体"/>
              </a:rPr>
              <a:t>作为初始点，然后每步从当前样本出发产生下一个样本。假定经过</a:t>
            </a:r>
            <a:r>
              <a:rPr lang="en-US" altLang="zh-CN" b="1" dirty="0">
                <a:latin typeface="黑体" panose="02010609060101010101" pitchFamily="49" charset="-122"/>
                <a:ea typeface="黑体" panose="02010609060101010101" pitchFamily="49" charset="-122"/>
                <a:cs typeface="Times"/>
              </a:rPr>
              <a:t>  </a:t>
            </a:r>
            <a:r>
              <a:rPr lang="zh-CN" altLang="en-US" b="1" dirty="0">
                <a:latin typeface="黑体" panose="02010609060101010101" pitchFamily="49" charset="-122"/>
                <a:ea typeface="黑体" panose="02010609060101010101" pitchFamily="49" charset="-122"/>
                <a:cs typeface="宋体"/>
              </a:rPr>
              <a:t>次采样的得到与</a:t>
            </a:r>
            <a:r>
              <a:rPr lang="en-US" altLang="zh-CN" b="1" dirty="0">
                <a:latin typeface="黑体" panose="02010609060101010101" pitchFamily="49" charset="-122"/>
                <a:ea typeface="黑体" panose="02010609060101010101" pitchFamily="49" charset="-122"/>
                <a:cs typeface="Times"/>
              </a:rPr>
              <a:t>  </a:t>
            </a:r>
            <a:r>
              <a:rPr lang="zh-CN" altLang="en-US" b="1" dirty="0">
                <a:latin typeface="黑体" panose="02010609060101010101" pitchFamily="49" charset="-122"/>
                <a:ea typeface="黑体" panose="02010609060101010101" pitchFamily="49" charset="-122"/>
                <a:cs typeface="宋体"/>
              </a:rPr>
              <a:t>一致的样本共有 </a:t>
            </a:r>
            <a:r>
              <a:rPr lang="en-US" altLang="zh-CN" b="1" dirty="0">
                <a:latin typeface="黑体" panose="02010609060101010101" pitchFamily="49" charset="-122"/>
                <a:ea typeface="黑体" panose="02010609060101010101" pitchFamily="49" charset="-122"/>
                <a:cs typeface="Times"/>
              </a:rPr>
              <a:t> </a:t>
            </a:r>
            <a:r>
              <a:rPr lang="zh-CN" altLang="en-US" b="1" dirty="0">
                <a:latin typeface="黑体" panose="02010609060101010101" pitchFamily="49" charset="-122"/>
                <a:ea typeface="黑体" panose="02010609060101010101" pitchFamily="49" charset="-122"/>
                <a:cs typeface="宋体"/>
              </a:rPr>
              <a:t>个，则可近似估算出后验概率</a:t>
            </a:r>
          </a:p>
          <a:p>
            <a:endParaRPr lang="zh-CN" altLang="en-US" b="1" baseline="30000" dirty="0">
              <a:latin typeface="黑体" panose="02010609060101010101" pitchFamily="49" charset="-122"/>
              <a:ea typeface="黑体" panose="02010609060101010101" pitchFamily="49" charset="-122"/>
              <a:cs typeface="宋体"/>
            </a:endParaRPr>
          </a:p>
          <a:p>
            <a:endParaRPr lang="zh-CN" altLang="en-US" b="1" baseline="30000" dirty="0">
              <a:latin typeface="黑体" panose="02010609060101010101" pitchFamily="49" charset="-122"/>
              <a:ea typeface="黑体" panose="02010609060101010101" pitchFamily="49" charset="-122"/>
              <a:cs typeface="宋体"/>
            </a:endParaRPr>
          </a:p>
          <a:p>
            <a:endParaRPr lang="zh-CN" altLang="en-US" b="1" baseline="30000" dirty="0">
              <a:latin typeface="黑体" panose="02010609060101010101" pitchFamily="49" charset="-122"/>
              <a:ea typeface="黑体" panose="02010609060101010101" pitchFamily="49" charset="-122"/>
              <a:cs typeface="宋体"/>
            </a:endParaRPr>
          </a:p>
          <a:p>
            <a:r>
              <a:rPr lang="zh-CN" altLang="en-US" b="1" dirty="0">
                <a:latin typeface="黑体" panose="02010609060101010101" pitchFamily="49" charset="-122"/>
                <a:ea typeface="黑体" panose="02010609060101010101" pitchFamily="49" charset="-122"/>
                <a:cs typeface="Times"/>
              </a:rPr>
              <a:t>吉布斯采样可以看做，每一步仅依赖于前一步的状态，这是一个“马尔可夫链”</a:t>
            </a:r>
            <a:r>
              <a:rPr lang="en-US" altLang="zh-CN" b="1" dirty="0">
                <a:latin typeface="黑体" panose="02010609060101010101" pitchFamily="49" charset="-122"/>
                <a:ea typeface="黑体" panose="02010609060101010101" pitchFamily="49" charset="-122"/>
                <a:cs typeface="Times"/>
              </a:rPr>
              <a:t>(Markov Chain)</a:t>
            </a:r>
            <a:r>
              <a:rPr lang="zh-CN" altLang="en-US" b="1" dirty="0">
                <a:latin typeface="黑体" panose="02010609060101010101" pitchFamily="49" charset="-122"/>
                <a:ea typeface="黑体" panose="02010609060101010101" pitchFamily="49" charset="-122"/>
                <a:cs typeface="Times"/>
              </a:rPr>
              <a:t>。更多马尔可夫链和吉布斯采样内容参见</a:t>
            </a:r>
            <a:r>
              <a:rPr lang="en-US" altLang="zh-CN" b="1" dirty="0">
                <a:latin typeface="黑体" panose="02010609060101010101" pitchFamily="49" charset="-122"/>
                <a:ea typeface="黑体" panose="02010609060101010101" pitchFamily="49" charset="-122"/>
                <a:cs typeface="Times"/>
              </a:rPr>
              <a:t>14.5</a:t>
            </a:r>
            <a:r>
              <a:rPr lang="zh-CN" altLang="en-US" b="1" dirty="0">
                <a:latin typeface="黑体" panose="02010609060101010101" pitchFamily="49" charset="-122"/>
                <a:ea typeface="黑体" panose="02010609060101010101" pitchFamily="49" charset="-122"/>
                <a:cs typeface="Times"/>
              </a:rPr>
              <a:t>章节。</a:t>
            </a:r>
            <a:endParaRPr lang="en-US" altLang="zh-CN" b="1" baseline="30000" dirty="0">
              <a:latin typeface="黑体" panose="02010609060101010101" pitchFamily="49" charset="-122"/>
              <a:ea typeface="黑体" panose="02010609060101010101" pitchFamily="49" charset="-122"/>
              <a:cs typeface="宋体"/>
            </a:endParaRPr>
          </a:p>
          <a:p>
            <a:endParaRPr kumimoji="1" lang="zh-CN" altLang="en-US" dirty="0">
              <a:latin typeface="+mj-ea"/>
              <a:ea typeface="+mj-ea"/>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890965276"/>
              </p:ext>
            </p:extLst>
          </p:nvPr>
        </p:nvGraphicFramePr>
        <p:xfrm>
          <a:off x="4669188" y="3279612"/>
          <a:ext cx="700087" cy="277813"/>
        </p:xfrm>
        <a:graphic>
          <a:graphicData uri="http://schemas.openxmlformats.org/presentationml/2006/ole">
            <mc:AlternateContent xmlns:mc="http://schemas.openxmlformats.org/markup-compatibility/2006">
              <mc:Choice xmlns:v="urn:schemas-microsoft-com:vml" Requires="v">
                <p:oleObj spid="_x0000_s37850" name="Formula" r:id="rId3" imgW="388800" imgH="156240" progId="Equation.Ribbit">
                  <p:embed/>
                </p:oleObj>
              </mc:Choice>
              <mc:Fallback>
                <p:oleObj name="Formula" r:id="rId3" imgW="388800" imgH="156240" progId="Equation.Ribbit">
                  <p:embed/>
                  <p:pic>
                    <p:nvPicPr>
                      <p:cNvPr id="0" name=""/>
                      <p:cNvPicPr/>
                      <p:nvPr/>
                    </p:nvPicPr>
                    <p:blipFill>
                      <a:blip r:embed="rId4"/>
                      <a:stretch>
                        <a:fillRect/>
                      </a:stretch>
                    </p:blipFill>
                    <p:spPr>
                      <a:xfrm>
                        <a:off x="4669188" y="3279612"/>
                        <a:ext cx="700087" cy="277813"/>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4116462569"/>
              </p:ext>
            </p:extLst>
          </p:nvPr>
        </p:nvGraphicFramePr>
        <p:xfrm>
          <a:off x="6918037" y="3207110"/>
          <a:ext cx="231775" cy="325438"/>
        </p:xfrm>
        <a:graphic>
          <a:graphicData uri="http://schemas.openxmlformats.org/presentationml/2006/ole">
            <mc:AlternateContent xmlns:mc="http://schemas.openxmlformats.org/markup-compatibility/2006">
              <mc:Choice xmlns:v="urn:schemas-microsoft-com:vml" Requires="v">
                <p:oleObj spid="_x0000_s37851" name="Formula" r:id="rId5" imgW="128520" imgH="182880" progId="Equation.Ribbit">
                  <p:embed/>
                </p:oleObj>
              </mc:Choice>
              <mc:Fallback>
                <p:oleObj name="Formula" r:id="rId5" imgW="128520" imgH="182880" progId="Equation.Ribbit">
                  <p:embed/>
                  <p:pic>
                    <p:nvPicPr>
                      <p:cNvPr id="0" name=""/>
                      <p:cNvPicPr/>
                      <p:nvPr/>
                    </p:nvPicPr>
                    <p:blipFill>
                      <a:blip r:embed="rId6"/>
                      <a:stretch>
                        <a:fillRect/>
                      </a:stretch>
                    </p:blipFill>
                    <p:spPr>
                      <a:xfrm>
                        <a:off x="6918037" y="3207110"/>
                        <a:ext cx="231775" cy="325438"/>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6968050" y="3633725"/>
          <a:ext cx="180380" cy="239141"/>
        </p:xfrm>
        <a:graphic>
          <a:graphicData uri="http://schemas.openxmlformats.org/presentationml/2006/ole">
            <mc:AlternateContent xmlns:mc="http://schemas.openxmlformats.org/markup-compatibility/2006">
              <mc:Choice xmlns:v="urn:schemas-microsoft-com:vml" Requires="v">
                <p:oleObj spid="_x0000_s37852" name="Formula" r:id="rId7" imgW="115920" imgH="155160" progId="Equation.Ribbit">
                  <p:embed/>
                </p:oleObj>
              </mc:Choice>
              <mc:Fallback>
                <p:oleObj name="Formula" r:id="rId7" imgW="115920" imgH="155160" progId="Equation.Ribbit">
                  <p:embed/>
                  <p:pic>
                    <p:nvPicPr>
                      <p:cNvPr id="0" name=""/>
                      <p:cNvPicPr/>
                      <p:nvPr/>
                    </p:nvPicPr>
                    <p:blipFill>
                      <a:blip r:embed="rId8"/>
                      <a:stretch>
                        <a:fillRect/>
                      </a:stretch>
                    </p:blipFill>
                    <p:spPr>
                      <a:xfrm>
                        <a:off x="6968050" y="3633725"/>
                        <a:ext cx="180380" cy="239141"/>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1173480" y="3949445"/>
          <a:ext cx="133350" cy="212725"/>
        </p:xfrm>
        <a:graphic>
          <a:graphicData uri="http://schemas.openxmlformats.org/presentationml/2006/ole">
            <mc:AlternateContent xmlns:mc="http://schemas.openxmlformats.org/markup-compatibility/2006">
              <mc:Choice xmlns:v="urn:schemas-microsoft-com:vml" Requires="v">
                <p:oleObj spid="_x0000_s37853" name="Formula" r:id="rId9" imgW="75240" imgH="118440" progId="Equation.Ribbit">
                  <p:embed/>
                </p:oleObj>
              </mc:Choice>
              <mc:Fallback>
                <p:oleObj name="Formula" r:id="rId9" imgW="75240" imgH="118440" progId="Equation.Ribbit">
                  <p:embed/>
                  <p:pic>
                    <p:nvPicPr>
                      <p:cNvPr id="0" name=""/>
                      <p:cNvPicPr/>
                      <p:nvPr/>
                    </p:nvPicPr>
                    <p:blipFill>
                      <a:blip r:embed="rId10"/>
                      <a:stretch>
                        <a:fillRect/>
                      </a:stretch>
                    </p:blipFill>
                    <p:spPr>
                      <a:xfrm>
                        <a:off x="1173480" y="3949445"/>
                        <a:ext cx="133350" cy="212725"/>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3311741" y="3952938"/>
          <a:ext cx="265113" cy="234950"/>
        </p:xfrm>
        <a:graphic>
          <a:graphicData uri="http://schemas.openxmlformats.org/presentationml/2006/ole">
            <mc:AlternateContent xmlns:mc="http://schemas.openxmlformats.org/markup-compatibility/2006">
              <mc:Choice xmlns:v="urn:schemas-microsoft-com:vml" Requires="v">
                <p:oleObj spid="_x0000_s37854" name="Formula" r:id="rId11" imgW="147600" imgH="132120" progId="Equation.Ribbit">
                  <p:embed/>
                </p:oleObj>
              </mc:Choice>
              <mc:Fallback>
                <p:oleObj name="Formula" r:id="rId11" imgW="147600" imgH="132120" progId="Equation.Ribbit">
                  <p:embed/>
                  <p:pic>
                    <p:nvPicPr>
                      <p:cNvPr id="0" name=""/>
                      <p:cNvPicPr/>
                      <p:nvPr/>
                    </p:nvPicPr>
                    <p:blipFill>
                      <a:blip r:embed="rId12"/>
                      <a:stretch>
                        <a:fillRect/>
                      </a:stretch>
                    </p:blipFill>
                    <p:spPr>
                      <a:xfrm>
                        <a:off x="3311741" y="3952938"/>
                        <a:ext cx="265113" cy="234950"/>
                      </a:xfrm>
                      <a:prstGeom prst="rect">
                        <a:avLst/>
                      </a:prstGeom>
                    </p:spPr>
                  </p:pic>
                </p:oleObj>
              </mc:Fallback>
            </mc:AlternateContent>
          </a:graphicData>
        </a:graphic>
      </p:graphicFrame>
      <p:grpSp>
        <p:nvGrpSpPr>
          <p:cNvPr id="5" name="组合 4"/>
          <p:cNvGrpSpPr/>
          <p:nvPr/>
        </p:nvGrpSpPr>
        <p:grpSpPr>
          <a:xfrm>
            <a:off x="3063875" y="4523929"/>
            <a:ext cx="4479925" cy="533400"/>
            <a:chOff x="3063875" y="4523929"/>
            <a:chExt cx="4479925" cy="533400"/>
          </a:xfrm>
        </p:grpSpPr>
        <p:graphicFrame>
          <p:nvGraphicFramePr>
            <p:cNvPr id="11" name="对象 10"/>
            <p:cNvGraphicFramePr>
              <a:graphicFrameLocks noChangeAspect="1"/>
            </p:cNvGraphicFramePr>
            <p:nvPr/>
          </p:nvGraphicFramePr>
          <p:xfrm>
            <a:off x="3063875" y="4523929"/>
            <a:ext cx="2711450" cy="533400"/>
          </p:xfrm>
          <a:graphic>
            <a:graphicData uri="http://schemas.openxmlformats.org/presentationml/2006/ole">
              <mc:AlternateContent xmlns:mc="http://schemas.openxmlformats.org/markup-compatibility/2006">
                <mc:Choice xmlns:v="urn:schemas-microsoft-com:vml" Requires="v">
                  <p:oleObj spid="_x0000_s37855" name="Formula" r:id="rId13" imgW="1506240" imgH="298800" progId="Equation.Ribbit">
                    <p:embed/>
                  </p:oleObj>
                </mc:Choice>
                <mc:Fallback>
                  <p:oleObj name="Formula" r:id="rId13" imgW="1506240" imgH="298800" progId="Equation.Ribbit">
                    <p:embed/>
                    <p:pic>
                      <p:nvPicPr>
                        <p:cNvPr id="0" name=""/>
                        <p:cNvPicPr/>
                        <p:nvPr/>
                      </p:nvPicPr>
                      <p:blipFill>
                        <a:blip r:embed="rId14"/>
                        <a:stretch>
                          <a:fillRect/>
                        </a:stretch>
                      </p:blipFill>
                      <p:spPr>
                        <a:xfrm>
                          <a:off x="3063875" y="4523929"/>
                          <a:ext cx="2711450" cy="533400"/>
                        </a:xfrm>
                        <a:prstGeom prst="rect">
                          <a:avLst/>
                        </a:prstGeom>
                      </p:spPr>
                    </p:pic>
                  </p:oleObj>
                </mc:Fallback>
              </mc:AlternateContent>
            </a:graphicData>
          </a:graphic>
        </p:graphicFrame>
        <p:pic>
          <p:nvPicPr>
            <p:cNvPr id="3" name="图片 2"/>
            <p:cNvPicPr>
              <a:picLocks noChangeAspect="1"/>
            </p:cNvPicPr>
            <p:nvPr/>
          </p:nvPicPr>
          <p:blipFill>
            <a:blip r:embed="rId15"/>
            <a:stretch>
              <a:fillRect/>
            </a:stretch>
          </p:blipFill>
          <p:spPr>
            <a:xfrm>
              <a:off x="6863971" y="4634489"/>
              <a:ext cx="679829" cy="289997"/>
            </a:xfrm>
            <a:prstGeom prst="rect">
              <a:avLst/>
            </a:prstGeom>
          </p:spPr>
        </p:pic>
      </p:grpSp>
      <p:pic>
        <p:nvPicPr>
          <p:cNvPr id="12" name="图片 11">
            <a:extLst>
              <a:ext uri="{FF2B5EF4-FFF2-40B4-BE49-F238E27FC236}">
                <a16:creationId xmlns:a16="http://schemas.microsoft.com/office/drawing/2014/main" id="{883078F4-E844-46F2-A6FB-7197B3F91280}"/>
              </a:ext>
            </a:extLst>
          </p:cNvPr>
          <p:cNvPicPr>
            <a:picLocks noChangeAspect="1"/>
          </p:cNvPicPr>
          <p:nvPr/>
        </p:nvPicPr>
        <p:blipFill>
          <a:blip r:embed="rId16"/>
          <a:stretch>
            <a:fillRect/>
          </a:stretch>
        </p:blipFill>
        <p:spPr>
          <a:xfrm>
            <a:off x="260350" y="922431"/>
            <a:ext cx="8435781" cy="2183503"/>
          </a:xfrm>
          <a:prstGeom prst="rect">
            <a:avLst/>
          </a:prstGeom>
        </p:spPr>
      </p:pic>
    </p:spTree>
    <p:extLst>
      <p:ext uri="{BB962C8B-B14F-4D97-AF65-F5344CB8AC3E}">
        <p14:creationId xmlns:p14="http://schemas.microsoft.com/office/powerpoint/2010/main" val="2909921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txBox="1">
            <a:spLocks/>
          </p:cNvSpPr>
          <p:nvPr/>
        </p:nvSpPr>
        <p:spPr>
          <a:xfrm>
            <a:off x="173851" y="79022"/>
            <a:ext cx="7194550" cy="787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baseline="0">
                <a:solidFill>
                  <a:schemeClr val="bg1"/>
                </a:solidFill>
                <a:latin typeface="Verdana" panose="020B0604030504040204" pitchFamily="34" charset="0"/>
                <a:ea typeface="幼圆" panose="02010509060101010101" pitchFamily="49" charset="-122"/>
                <a:cs typeface="+mj-cs"/>
              </a:defRPr>
            </a:lvl1pPr>
          </a:lstStyle>
          <a:p>
            <a:r>
              <a:rPr lang="zh-CN" altLang="en-US">
                <a:latin typeface="+mj-ea"/>
                <a:ea typeface="+mj-ea"/>
                <a:cs typeface="黑体"/>
              </a:rPr>
              <a:t>贝叶斯网：推断</a:t>
            </a:r>
            <a:endParaRPr lang="zh-CN" altLang="en-US" dirty="0">
              <a:latin typeface="+mj-ea"/>
              <a:ea typeface="+mj-ea"/>
            </a:endParaRPr>
          </a:p>
        </p:txBody>
      </p:sp>
      <p:pic>
        <p:nvPicPr>
          <p:cNvPr id="7" name="Picture 4"/>
          <p:cNvPicPr>
            <a:picLocks noChangeAspect="1"/>
          </p:cNvPicPr>
          <p:nvPr/>
        </p:nvPicPr>
        <p:blipFill>
          <a:blip r:embed="rId2"/>
          <a:stretch>
            <a:fillRect/>
          </a:stretch>
        </p:blipFill>
        <p:spPr>
          <a:xfrm>
            <a:off x="173851" y="1030566"/>
            <a:ext cx="6093912" cy="4037719"/>
          </a:xfrm>
          <a:prstGeom prst="rect">
            <a:avLst/>
          </a:prstGeom>
        </p:spPr>
      </p:pic>
      <p:pic>
        <p:nvPicPr>
          <p:cNvPr id="9" name="图片 8"/>
          <p:cNvPicPr>
            <a:picLocks noChangeAspect="1"/>
          </p:cNvPicPr>
          <p:nvPr/>
        </p:nvPicPr>
        <p:blipFill>
          <a:blip r:embed="rId3"/>
          <a:stretch>
            <a:fillRect/>
          </a:stretch>
        </p:blipFill>
        <p:spPr>
          <a:xfrm>
            <a:off x="5145320" y="2316361"/>
            <a:ext cx="3571125" cy="1466127"/>
          </a:xfrm>
          <a:prstGeom prst="rect">
            <a:avLst/>
          </a:prstGeom>
        </p:spPr>
      </p:pic>
      <p:sp>
        <p:nvSpPr>
          <p:cNvPr id="10" name="文本框 9"/>
          <p:cNvSpPr txBox="1"/>
          <p:nvPr/>
        </p:nvSpPr>
        <p:spPr>
          <a:xfrm>
            <a:off x="1964118" y="5157185"/>
            <a:ext cx="4150728" cy="369332"/>
          </a:xfrm>
          <a:prstGeom prst="rect">
            <a:avLst/>
          </a:prstGeom>
          <a:noFill/>
        </p:spPr>
        <p:txBody>
          <a:bodyPr wrap="square" rtlCol="0">
            <a:spAutoFit/>
          </a:bodyPr>
          <a:lstStyle/>
          <a:p>
            <a:pPr algn="ctr"/>
            <a:r>
              <a:rPr kumimoji="1" lang="zh-CN" altLang="en-US" b="1" dirty="0">
                <a:latin typeface="黑体" panose="02010609060101010101" pitchFamily="49" charset="-122"/>
                <a:ea typeface="黑体" panose="02010609060101010101" pitchFamily="49" charset="-122"/>
              </a:rPr>
              <a:t>图</a:t>
            </a:r>
            <a:r>
              <a:rPr kumimoji="1" lang="en-US" altLang="zh-CN" b="1" dirty="0">
                <a:latin typeface="黑体" panose="02010609060101010101" pitchFamily="49" charset="-122"/>
                <a:ea typeface="黑体" panose="02010609060101010101" pitchFamily="49" charset="-122"/>
              </a:rPr>
              <a:t>7.5</a:t>
            </a:r>
            <a:r>
              <a:rPr kumimoji="1" lang="zh-CN" altLang="en-US" b="1" dirty="0">
                <a:latin typeface="黑体" panose="02010609060101010101" pitchFamily="49" charset="-122"/>
                <a:ea typeface="黑体" panose="02010609060101010101" pitchFamily="49" charset="-122"/>
              </a:rPr>
              <a:t> 吉布斯采样算法</a:t>
            </a:r>
          </a:p>
        </p:txBody>
      </p:sp>
    </p:spTree>
    <p:extLst>
      <p:ext uri="{BB962C8B-B14F-4D97-AF65-F5344CB8AC3E}">
        <p14:creationId xmlns:p14="http://schemas.microsoft.com/office/powerpoint/2010/main" val="17743976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目 录</a:t>
            </a:r>
          </a:p>
        </p:txBody>
      </p:sp>
      <p:sp>
        <p:nvSpPr>
          <p:cNvPr id="4" name="内容占位符 3"/>
          <p:cNvSpPr>
            <a:spLocks noGrp="1"/>
          </p:cNvSpPr>
          <p:nvPr>
            <p:ph idx="1"/>
          </p:nvPr>
        </p:nvSpPr>
        <p:spPr>
          <a:xfrm>
            <a:off x="260350" y="1242562"/>
            <a:ext cx="8616950" cy="3698081"/>
          </a:xfrm>
        </p:spPr>
        <p:txBody>
          <a:bodyPr>
            <a:noAutofit/>
          </a:bodyPr>
          <a:lstStyle/>
          <a:p>
            <a:pPr>
              <a:lnSpc>
                <a:spcPct val="150000"/>
              </a:lnSpc>
            </a:pPr>
            <a:r>
              <a:rPr lang="zh-CN" altLang="en-US" b="1" dirty="0">
                <a:solidFill>
                  <a:schemeClr val="bg1">
                    <a:lumMod val="85000"/>
                  </a:schemeClr>
                </a:solidFill>
                <a:latin typeface="+mn-ea"/>
                <a:ea typeface="+mn-ea"/>
                <a:cs typeface="宋体"/>
              </a:rPr>
              <a:t>贝叶斯决策论</a:t>
            </a:r>
            <a:endParaRPr lang="en-US" altLang="zh-CN" b="1" dirty="0">
              <a:solidFill>
                <a:schemeClr val="bg1">
                  <a:lumMod val="85000"/>
                </a:schemeClr>
              </a:solidFill>
              <a:latin typeface="+mn-ea"/>
              <a:ea typeface="+mn-ea"/>
              <a:cs typeface="宋体"/>
            </a:endParaRPr>
          </a:p>
          <a:p>
            <a:pPr>
              <a:lnSpc>
                <a:spcPct val="150000"/>
              </a:lnSpc>
            </a:pPr>
            <a:r>
              <a:rPr lang="zh-CN" altLang="en-US" b="1" dirty="0">
                <a:solidFill>
                  <a:schemeClr val="bg1">
                    <a:lumMod val="85000"/>
                  </a:schemeClr>
                </a:solidFill>
                <a:latin typeface="+mn-ea"/>
                <a:ea typeface="+mn-ea"/>
                <a:cs typeface="宋体"/>
              </a:rPr>
              <a:t>极大似然估计</a:t>
            </a:r>
            <a:endParaRPr lang="en-US" altLang="zh-CN" b="1" dirty="0">
              <a:solidFill>
                <a:schemeClr val="bg1">
                  <a:lumMod val="85000"/>
                </a:schemeClr>
              </a:solidFill>
              <a:latin typeface="+mn-ea"/>
              <a:ea typeface="+mn-ea"/>
              <a:cs typeface="宋体"/>
            </a:endParaRPr>
          </a:p>
          <a:p>
            <a:pPr>
              <a:lnSpc>
                <a:spcPct val="150000"/>
              </a:lnSpc>
            </a:pPr>
            <a:r>
              <a:rPr lang="zh-CN" altLang="en-US" b="1" dirty="0">
                <a:solidFill>
                  <a:schemeClr val="bg1">
                    <a:lumMod val="85000"/>
                  </a:schemeClr>
                </a:solidFill>
                <a:latin typeface="+mn-ea"/>
                <a:ea typeface="+mn-ea"/>
                <a:cs typeface="宋体"/>
              </a:rPr>
              <a:t>朴素贝叶斯分类器</a:t>
            </a:r>
            <a:endParaRPr lang="en-US" altLang="zh-CN" b="1" dirty="0">
              <a:solidFill>
                <a:schemeClr val="bg1">
                  <a:lumMod val="85000"/>
                </a:schemeClr>
              </a:solidFill>
              <a:latin typeface="+mn-ea"/>
              <a:ea typeface="+mn-ea"/>
              <a:cs typeface="宋体"/>
            </a:endParaRPr>
          </a:p>
          <a:p>
            <a:pPr>
              <a:lnSpc>
                <a:spcPct val="150000"/>
              </a:lnSpc>
            </a:pPr>
            <a:r>
              <a:rPr lang="zh-CN" altLang="en-US" b="1" dirty="0">
                <a:solidFill>
                  <a:schemeClr val="bg1">
                    <a:lumMod val="85000"/>
                  </a:schemeClr>
                </a:solidFill>
                <a:latin typeface="+mn-ea"/>
                <a:ea typeface="+mn-ea"/>
                <a:cs typeface="宋体"/>
              </a:rPr>
              <a:t>半朴素贝叶斯分类器</a:t>
            </a:r>
            <a:endParaRPr lang="en-US" altLang="zh-CN" b="1" dirty="0">
              <a:solidFill>
                <a:schemeClr val="bg1">
                  <a:lumMod val="85000"/>
                </a:schemeClr>
              </a:solidFill>
              <a:latin typeface="+mn-ea"/>
              <a:ea typeface="+mn-ea"/>
              <a:cs typeface="宋体"/>
            </a:endParaRPr>
          </a:p>
          <a:p>
            <a:pPr>
              <a:lnSpc>
                <a:spcPct val="150000"/>
              </a:lnSpc>
            </a:pPr>
            <a:r>
              <a:rPr lang="zh-CN" altLang="en-US" b="1" dirty="0">
                <a:solidFill>
                  <a:schemeClr val="bg1">
                    <a:lumMod val="85000"/>
                  </a:schemeClr>
                </a:solidFill>
                <a:latin typeface="+mn-ea"/>
                <a:ea typeface="+mn-ea"/>
                <a:cs typeface="宋体"/>
              </a:rPr>
              <a:t>贝叶斯网</a:t>
            </a:r>
            <a:endParaRPr lang="en-US" altLang="zh-CN" b="1" dirty="0">
              <a:solidFill>
                <a:schemeClr val="bg1">
                  <a:lumMod val="85000"/>
                </a:schemeClr>
              </a:solidFill>
              <a:latin typeface="+mn-ea"/>
              <a:ea typeface="+mn-ea"/>
              <a:cs typeface="宋体"/>
            </a:endParaRPr>
          </a:p>
          <a:p>
            <a:pPr>
              <a:lnSpc>
                <a:spcPct val="150000"/>
              </a:lnSpc>
            </a:pPr>
            <a:r>
              <a:rPr lang="en-US" altLang="zh-CN" b="1" dirty="0">
                <a:latin typeface="黑体" panose="02010609060101010101" pitchFamily="49" charset="-122"/>
                <a:ea typeface="黑体" panose="02010609060101010101" pitchFamily="49" charset="-122"/>
                <a:cs typeface="Verdana" charset="0"/>
              </a:rPr>
              <a:t>EM</a:t>
            </a:r>
            <a:r>
              <a:rPr lang="zh-CN" altLang="en-US" b="1" dirty="0">
                <a:latin typeface="黑体" panose="02010609060101010101" pitchFamily="49" charset="-122"/>
                <a:ea typeface="黑体" panose="02010609060101010101" pitchFamily="49" charset="-122"/>
                <a:cs typeface="宋体"/>
              </a:rPr>
              <a:t>算法</a:t>
            </a:r>
            <a:endParaRPr lang="en-US" altLang="zh-CN" b="1" dirty="0">
              <a:latin typeface="黑体" panose="02010609060101010101" pitchFamily="49" charset="-122"/>
              <a:ea typeface="黑体" panose="02010609060101010101" pitchFamily="49" charset="-122"/>
              <a:cs typeface="宋体"/>
            </a:endParaRPr>
          </a:p>
        </p:txBody>
      </p:sp>
    </p:spTree>
    <p:extLst>
      <p:ext uri="{BB962C8B-B14F-4D97-AF65-F5344CB8AC3E}">
        <p14:creationId xmlns:p14="http://schemas.microsoft.com/office/powerpoint/2010/main" val="5333491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黑体" panose="02010609060101010101" pitchFamily="49" charset="-122"/>
                <a:ea typeface="黑体" panose="02010609060101010101" pitchFamily="49" charset="-122"/>
                <a:cs typeface="Verdana" charset="0"/>
              </a:rPr>
              <a:t>EM</a:t>
            </a:r>
            <a:r>
              <a:rPr lang="zh-CN" altLang="en-US" dirty="0">
                <a:latin typeface="黑体" panose="02010609060101010101" pitchFamily="49" charset="-122"/>
                <a:ea typeface="黑体" panose="02010609060101010101" pitchFamily="49" charset="-122"/>
                <a:cs typeface="黑体"/>
              </a:rPr>
              <a:t>算法</a:t>
            </a:r>
            <a:endParaRPr lang="zh-CN" altLang="en-US" dirty="0">
              <a:latin typeface="黑体" panose="02010609060101010101" pitchFamily="49" charset="-122"/>
              <a:ea typeface="黑体" panose="02010609060101010101" pitchFamily="49" charset="-122"/>
            </a:endParaRPr>
          </a:p>
        </p:txBody>
      </p:sp>
      <p:sp>
        <p:nvSpPr>
          <p:cNvPr id="2" name="内容占位符 1"/>
          <p:cNvSpPr>
            <a:spLocks noGrp="1"/>
          </p:cNvSpPr>
          <p:nvPr>
            <p:ph sz="quarter" idx="14"/>
          </p:nvPr>
        </p:nvSpPr>
        <p:spPr>
          <a:xfrm>
            <a:off x="173851" y="1040891"/>
            <a:ext cx="8723013" cy="874047"/>
          </a:xfrm>
        </p:spPr>
        <p:txBody>
          <a:bodyPr>
            <a:normAutofit/>
          </a:bodyPr>
          <a:lstStyle/>
          <a:p>
            <a:pPr marL="228600" lvl="1">
              <a:spcBef>
                <a:spcPts val="1000"/>
              </a:spcBef>
              <a:buSzPct val="120000"/>
              <a:buFont typeface="Wingdings" panose="05000000000000000000" pitchFamily="2" charset="2"/>
              <a:buChar char="p"/>
            </a:pPr>
            <a:r>
              <a:rPr lang="zh-CN" altLang="en-US" sz="2400" b="1" dirty="0">
                <a:latin typeface="黑体" panose="02010609060101010101" pitchFamily="49" charset="-122"/>
                <a:ea typeface="黑体" panose="02010609060101010101" pitchFamily="49" charset="-122"/>
              </a:rPr>
              <a:t>如果使用基于最大似然估计的模型，模型中存在</a:t>
            </a:r>
            <a:r>
              <a:rPr lang="zh-CN" altLang="en-US" sz="2400" b="1" dirty="0">
                <a:solidFill>
                  <a:srgbClr val="FF0000"/>
                </a:solidFill>
                <a:latin typeface="黑体" panose="02010609060101010101" pitchFamily="49" charset="-122"/>
                <a:ea typeface="黑体" panose="02010609060101010101" pitchFamily="49" charset="-122"/>
              </a:rPr>
              <a:t>隐变量</a:t>
            </a:r>
            <a:r>
              <a:rPr lang="zh-CN" altLang="en-US" sz="2400" b="1" dirty="0">
                <a:latin typeface="黑体" panose="02010609060101010101" pitchFamily="49" charset="-122"/>
                <a:ea typeface="黑体" panose="02010609060101010101" pitchFamily="49" charset="-122"/>
              </a:rPr>
              <a:t>，就要用</a:t>
            </a:r>
            <a:r>
              <a:rPr lang="en-US" altLang="zh-CN" sz="2400" b="1" dirty="0">
                <a:latin typeface="黑体" panose="02010609060101010101" pitchFamily="49" charset="-122"/>
                <a:ea typeface="黑体" panose="02010609060101010101" pitchFamily="49" charset="-122"/>
              </a:rPr>
              <a:t>EM</a:t>
            </a:r>
            <a:r>
              <a:rPr lang="zh-CN" altLang="en-US" sz="2400" b="1" dirty="0">
                <a:latin typeface="黑体" panose="02010609060101010101" pitchFamily="49" charset="-122"/>
                <a:ea typeface="黑体" panose="02010609060101010101" pitchFamily="49" charset="-122"/>
              </a:rPr>
              <a:t>算法做参数估计。</a:t>
            </a:r>
            <a:endParaRPr lang="zh-CN" altLang="en-US" sz="2200" b="1" dirty="0">
              <a:latin typeface="黑体" panose="02010609060101010101" pitchFamily="49" charset="-122"/>
              <a:ea typeface="黑体" panose="02010609060101010101" pitchFamily="49" charset="-122"/>
              <a:cs typeface="Times"/>
            </a:endParaRPr>
          </a:p>
          <a:p>
            <a:pPr marL="0" lvl="1" indent="0">
              <a:spcBef>
                <a:spcPts val="1000"/>
              </a:spcBef>
              <a:buSzPct val="120000"/>
              <a:buNone/>
            </a:pPr>
            <a:endParaRPr lang="en-US" altLang="zh-CN" sz="2200" dirty="0">
              <a:latin typeface="+mn-ea"/>
              <a:ea typeface="+mn-ea"/>
              <a:cs typeface="Times"/>
            </a:endParaRPr>
          </a:p>
          <a:p>
            <a:pPr marL="228600" lvl="1">
              <a:spcBef>
                <a:spcPts val="1000"/>
              </a:spcBef>
              <a:buSzPct val="120000"/>
              <a:buFont typeface="Wingdings" panose="05000000000000000000" pitchFamily="2" charset="2"/>
              <a:buChar char="p"/>
            </a:pPr>
            <a:endParaRPr lang="en-US" altLang="zh-CN" sz="2200" dirty="0">
              <a:latin typeface="+mn-ea"/>
              <a:ea typeface="+mn-ea"/>
              <a:cs typeface="宋体"/>
            </a:endParaRPr>
          </a:p>
          <a:p>
            <a:endParaRPr kumimoji="1" lang="zh-CN" altLang="en-US" dirty="0">
              <a:latin typeface="+mn-ea"/>
              <a:ea typeface="+mn-ea"/>
            </a:endParaRPr>
          </a:p>
        </p:txBody>
      </p:sp>
      <p:pic>
        <p:nvPicPr>
          <p:cNvPr id="3" name="图片 2"/>
          <p:cNvPicPr>
            <a:picLocks noChangeAspect="1"/>
          </p:cNvPicPr>
          <p:nvPr/>
        </p:nvPicPr>
        <p:blipFill>
          <a:blip r:embed="rId2"/>
          <a:stretch>
            <a:fillRect/>
          </a:stretch>
        </p:blipFill>
        <p:spPr>
          <a:xfrm>
            <a:off x="390938" y="2173265"/>
            <a:ext cx="8107017" cy="1740142"/>
          </a:xfrm>
          <a:prstGeom prst="rect">
            <a:avLst/>
          </a:prstGeom>
        </p:spPr>
      </p:pic>
      <p:pic>
        <p:nvPicPr>
          <p:cNvPr id="6" name="图片 5"/>
          <p:cNvPicPr>
            <a:picLocks noChangeAspect="1"/>
          </p:cNvPicPr>
          <p:nvPr/>
        </p:nvPicPr>
        <p:blipFill>
          <a:blip r:embed="rId3"/>
          <a:stretch>
            <a:fillRect/>
          </a:stretch>
        </p:blipFill>
        <p:spPr>
          <a:xfrm>
            <a:off x="390939" y="4212268"/>
            <a:ext cx="8107017" cy="1889759"/>
          </a:xfrm>
          <a:prstGeom prst="rect">
            <a:avLst/>
          </a:prstGeom>
        </p:spPr>
      </p:pic>
    </p:spTree>
    <p:extLst>
      <p:ext uri="{BB962C8B-B14F-4D97-AF65-F5344CB8AC3E}">
        <p14:creationId xmlns:p14="http://schemas.microsoft.com/office/powerpoint/2010/main" val="8616760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黑体" panose="02010609060101010101" pitchFamily="49" charset="-122"/>
                <a:ea typeface="黑体" panose="02010609060101010101" pitchFamily="49" charset="-122"/>
                <a:cs typeface="Verdana" charset="0"/>
              </a:rPr>
              <a:t>EM</a:t>
            </a:r>
            <a:r>
              <a:rPr lang="zh-CN" altLang="en-US" dirty="0">
                <a:latin typeface="黑体" panose="02010609060101010101" pitchFamily="49" charset="-122"/>
                <a:ea typeface="黑体" panose="02010609060101010101" pitchFamily="49" charset="-122"/>
                <a:cs typeface="黑体"/>
              </a:rPr>
              <a:t>算法</a:t>
            </a:r>
            <a:endParaRPr lang="zh-CN" altLang="en-US" dirty="0">
              <a:latin typeface="黑体" panose="02010609060101010101" pitchFamily="49" charset="-122"/>
              <a:ea typeface="黑体" panose="02010609060101010101" pitchFamily="49" charset="-122"/>
            </a:endParaRPr>
          </a:p>
        </p:txBody>
      </p:sp>
      <p:sp>
        <p:nvSpPr>
          <p:cNvPr id="2" name="内容占位符 1"/>
          <p:cNvSpPr>
            <a:spLocks noGrp="1"/>
          </p:cNvSpPr>
          <p:nvPr>
            <p:ph sz="quarter" idx="14"/>
          </p:nvPr>
        </p:nvSpPr>
        <p:spPr>
          <a:xfrm>
            <a:off x="173851" y="1040891"/>
            <a:ext cx="8723013" cy="5174557"/>
          </a:xfrm>
        </p:spPr>
        <p:txBody>
          <a:bodyPr>
            <a:normAutofit/>
          </a:bodyPr>
          <a:lstStyle/>
          <a:p>
            <a:pPr marL="228600" lvl="1">
              <a:spcBef>
                <a:spcPts val="1000"/>
              </a:spcBef>
              <a:buSzPct val="120000"/>
              <a:buFont typeface="Wingdings" panose="05000000000000000000" pitchFamily="2" charset="2"/>
              <a:buChar char="p"/>
            </a:pPr>
            <a:r>
              <a:rPr lang="zh-CN" altLang="en-US" sz="2200" b="1" dirty="0">
                <a:solidFill>
                  <a:srgbClr val="FF0000"/>
                </a:solidFill>
                <a:latin typeface="黑体" panose="02010609060101010101" pitchFamily="49" charset="-122"/>
                <a:ea typeface="黑体" panose="02010609060101010101" pitchFamily="49" charset="-122"/>
                <a:cs typeface="Times"/>
              </a:rPr>
              <a:t>“不完整”的样本</a:t>
            </a:r>
            <a:r>
              <a:rPr lang="zh-CN" altLang="en-US" sz="2200" b="1" dirty="0">
                <a:latin typeface="黑体" panose="02010609060101010101" pitchFamily="49" charset="-122"/>
                <a:ea typeface="黑体" panose="02010609060101010101" pitchFamily="49" charset="-122"/>
                <a:cs typeface="Times"/>
              </a:rPr>
              <a:t>：西瓜已经脱落的根蒂，无法看出是“蜷缩”还是“坚挺”</a:t>
            </a:r>
            <a:r>
              <a:rPr lang="en-US" altLang="zh-CN" sz="2200" b="1" dirty="0">
                <a:latin typeface="黑体" panose="02010609060101010101" pitchFamily="49" charset="-122"/>
                <a:ea typeface="黑体" panose="02010609060101010101" pitchFamily="49" charset="-122"/>
                <a:cs typeface="Times"/>
              </a:rPr>
              <a:t>,</a:t>
            </a:r>
            <a:r>
              <a:rPr lang="zh-CN" altLang="en-US" sz="2200" b="1" dirty="0">
                <a:latin typeface="黑体" panose="02010609060101010101" pitchFamily="49" charset="-122"/>
                <a:ea typeface="黑体" panose="02010609060101010101" pitchFamily="49" charset="-122"/>
                <a:cs typeface="Times"/>
              </a:rPr>
              <a:t>则训练样本的“根蒂”属性变量值未知，如何计算？</a:t>
            </a:r>
          </a:p>
          <a:p>
            <a:pPr marL="0" lvl="1" indent="0">
              <a:spcBef>
                <a:spcPts val="1000"/>
              </a:spcBef>
              <a:buSzPct val="120000"/>
              <a:buNone/>
            </a:pPr>
            <a:endParaRPr lang="en-US" altLang="zh-CN" sz="2200" b="1" dirty="0">
              <a:latin typeface="黑体" panose="02010609060101010101" pitchFamily="49" charset="-122"/>
              <a:ea typeface="黑体" panose="02010609060101010101" pitchFamily="49" charset="-122"/>
              <a:cs typeface="Times"/>
            </a:endParaRPr>
          </a:p>
          <a:p>
            <a:pPr marL="228600" lvl="1">
              <a:spcBef>
                <a:spcPts val="1000"/>
              </a:spcBef>
              <a:buSzPct val="120000"/>
              <a:buFont typeface="Wingdings" panose="05000000000000000000" pitchFamily="2" charset="2"/>
              <a:buChar char="p"/>
            </a:pPr>
            <a:endParaRPr lang="en-US" altLang="zh-CN" sz="2200" dirty="0">
              <a:latin typeface="+mn-ea"/>
              <a:ea typeface="+mn-ea"/>
              <a:cs typeface="宋体"/>
            </a:endParaRPr>
          </a:p>
          <a:p>
            <a:endParaRPr kumimoji="1" lang="zh-CN" altLang="en-US" dirty="0">
              <a:latin typeface="+mn-ea"/>
              <a:ea typeface="+mn-ea"/>
            </a:endParaRPr>
          </a:p>
        </p:txBody>
      </p:sp>
    </p:spTree>
    <p:extLst>
      <p:ext uri="{BB962C8B-B14F-4D97-AF65-F5344CB8AC3E}">
        <p14:creationId xmlns:p14="http://schemas.microsoft.com/office/powerpoint/2010/main" val="38628365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黑体" panose="02010609060101010101" pitchFamily="49" charset="-122"/>
                <a:ea typeface="黑体" panose="02010609060101010101" pitchFamily="49" charset="-122"/>
                <a:cs typeface="Verdana" charset="0"/>
              </a:rPr>
              <a:t>EM</a:t>
            </a:r>
            <a:r>
              <a:rPr lang="zh-CN" altLang="en-US" dirty="0">
                <a:latin typeface="黑体" panose="02010609060101010101" pitchFamily="49" charset="-122"/>
                <a:ea typeface="黑体" panose="02010609060101010101" pitchFamily="49" charset="-122"/>
                <a:cs typeface="黑体"/>
              </a:rPr>
              <a:t>算法</a:t>
            </a:r>
            <a:endParaRPr lang="zh-CN" altLang="en-US" dirty="0">
              <a:latin typeface="黑体" panose="02010609060101010101" pitchFamily="49" charset="-122"/>
              <a:ea typeface="黑体" panose="02010609060101010101" pitchFamily="49" charset="-122"/>
            </a:endParaRPr>
          </a:p>
        </p:txBody>
      </p:sp>
      <p:sp>
        <p:nvSpPr>
          <p:cNvPr id="2" name="内容占位符 1"/>
          <p:cNvSpPr>
            <a:spLocks noGrp="1"/>
          </p:cNvSpPr>
          <p:nvPr>
            <p:ph sz="quarter" idx="14"/>
          </p:nvPr>
        </p:nvSpPr>
        <p:spPr>
          <a:xfrm>
            <a:off x="173851" y="1040891"/>
            <a:ext cx="8723013" cy="5174557"/>
          </a:xfrm>
        </p:spPr>
        <p:txBody>
          <a:bodyPr>
            <a:normAutofit/>
          </a:bodyPr>
          <a:lstStyle/>
          <a:p>
            <a:pPr marL="228600" lvl="1">
              <a:spcBef>
                <a:spcPts val="1000"/>
              </a:spcBef>
              <a:buSzPct val="120000"/>
              <a:buFont typeface="Wingdings" panose="05000000000000000000" pitchFamily="2" charset="2"/>
              <a:buChar char="p"/>
            </a:pPr>
            <a:r>
              <a:rPr lang="zh-CN" altLang="en-US" sz="2200" b="1" dirty="0">
                <a:solidFill>
                  <a:srgbClr val="FF0000"/>
                </a:solidFill>
                <a:latin typeface="黑体" panose="02010609060101010101" pitchFamily="49" charset="-122"/>
                <a:ea typeface="黑体" panose="02010609060101010101" pitchFamily="49" charset="-122"/>
                <a:cs typeface="Times"/>
              </a:rPr>
              <a:t>“不完整”的样本</a:t>
            </a:r>
            <a:r>
              <a:rPr lang="zh-CN" altLang="en-US" sz="2200" b="1" dirty="0">
                <a:latin typeface="黑体" panose="02010609060101010101" pitchFamily="49" charset="-122"/>
                <a:ea typeface="黑体" panose="02010609060101010101" pitchFamily="49" charset="-122"/>
                <a:cs typeface="Times"/>
              </a:rPr>
              <a:t>：西瓜已经脱落的根蒂，无法看出是“蜷缩”还是“坚挺”</a:t>
            </a:r>
            <a:r>
              <a:rPr lang="en-US" altLang="zh-CN" sz="2200" b="1" dirty="0">
                <a:latin typeface="黑体" panose="02010609060101010101" pitchFamily="49" charset="-122"/>
                <a:ea typeface="黑体" panose="02010609060101010101" pitchFamily="49" charset="-122"/>
                <a:cs typeface="Times"/>
              </a:rPr>
              <a:t>,</a:t>
            </a:r>
            <a:r>
              <a:rPr lang="zh-CN" altLang="en-US" sz="2200" b="1" dirty="0">
                <a:latin typeface="黑体" panose="02010609060101010101" pitchFamily="49" charset="-122"/>
                <a:ea typeface="黑体" panose="02010609060101010101" pitchFamily="49" charset="-122"/>
                <a:cs typeface="Times"/>
              </a:rPr>
              <a:t>则训练样本的“根蒂”属性变量值未知，如何计算？</a:t>
            </a:r>
          </a:p>
          <a:p>
            <a:pPr marL="0" lvl="1" indent="0">
              <a:spcBef>
                <a:spcPts val="1000"/>
              </a:spcBef>
              <a:buSzPct val="120000"/>
              <a:buNone/>
            </a:pPr>
            <a:endParaRPr lang="en-US" altLang="zh-CN" sz="2200" b="1" dirty="0">
              <a:latin typeface="黑体" panose="02010609060101010101" pitchFamily="49" charset="-122"/>
              <a:ea typeface="黑体" panose="02010609060101010101" pitchFamily="49" charset="-122"/>
              <a:cs typeface="Times"/>
            </a:endParaRPr>
          </a:p>
          <a:p>
            <a:pPr marL="228600" lvl="1">
              <a:spcBef>
                <a:spcPts val="1000"/>
              </a:spcBef>
              <a:buSzPct val="120000"/>
              <a:buFont typeface="Wingdings" panose="05000000000000000000" pitchFamily="2" charset="2"/>
              <a:buChar char="p"/>
            </a:pPr>
            <a:r>
              <a:rPr lang="zh-CN" altLang="en-US" sz="2200" b="1" dirty="0">
                <a:latin typeface="黑体" panose="02010609060101010101" pitchFamily="49" charset="-122"/>
                <a:ea typeface="黑体" panose="02010609060101010101" pitchFamily="49" charset="-122"/>
                <a:cs typeface="宋体"/>
              </a:rPr>
              <a:t>未观测的变量称为“</a:t>
            </a:r>
            <a:r>
              <a:rPr lang="zh-CN" altLang="en-US" sz="2200" b="1" dirty="0">
                <a:solidFill>
                  <a:srgbClr val="FF0000"/>
                </a:solidFill>
                <a:latin typeface="黑体" panose="02010609060101010101" pitchFamily="49" charset="-122"/>
                <a:ea typeface="黑体" panose="02010609060101010101" pitchFamily="49" charset="-122"/>
                <a:cs typeface="宋体"/>
              </a:rPr>
              <a:t>隐变量</a:t>
            </a:r>
            <a:r>
              <a:rPr lang="zh-CN" altLang="en-US" sz="2200" b="1" dirty="0">
                <a:latin typeface="黑体" panose="02010609060101010101" pitchFamily="49" charset="-122"/>
                <a:ea typeface="黑体" panose="02010609060101010101" pitchFamily="49" charset="-122"/>
                <a:cs typeface="宋体"/>
              </a:rPr>
              <a:t>”</a:t>
            </a:r>
            <a:r>
              <a:rPr lang="en-US" altLang="zh-CN" sz="2200" b="1" dirty="0">
                <a:latin typeface="黑体" panose="02010609060101010101" pitchFamily="49" charset="-122"/>
                <a:ea typeface="黑体" panose="02010609060101010101" pitchFamily="49" charset="-122"/>
                <a:cs typeface="宋体"/>
              </a:rPr>
              <a:t>(</a:t>
            </a:r>
            <a:r>
              <a:rPr lang="en-US" altLang="zh-CN" sz="2200" b="1" dirty="0">
                <a:latin typeface="黑体" panose="02010609060101010101" pitchFamily="49" charset="-122"/>
                <a:ea typeface="黑体" panose="02010609060101010101" pitchFamily="49" charset="-122"/>
                <a:cs typeface="Times"/>
              </a:rPr>
              <a:t>latent variable</a:t>
            </a:r>
            <a:r>
              <a:rPr lang="en-US" altLang="zh-CN" sz="2200" b="1" dirty="0">
                <a:latin typeface="黑体" panose="02010609060101010101" pitchFamily="49" charset="-122"/>
                <a:ea typeface="黑体" panose="02010609060101010101" pitchFamily="49" charset="-122"/>
                <a:cs typeface="宋体"/>
              </a:rPr>
              <a:t>)</a:t>
            </a:r>
            <a:r>
              <a:rPr lang="zh-CN" altLang="en-US" sz="2200" b="1" dirty="0">
                <a:latin typeface="黑体" panose="02010609060101010101" pitchFamily="49" charset="-122"/>
                <a:ea typeface="黑体" panose="02010609060101010101" pitchFamily="49" charset="-122"/>
                <a:cs typeface="宋体"/>
              </a:rPr>
              <a:t>。令</a:t>
            </a:r>
            <a:r>
              <a:rPr lang="en-US" altLang="zh-CN" sz="2200" b="1" dirty="0">
                <a:latin typeface="黑体" panose="02010609060101010101" pitchFamily="49" charset="-122"/>
                <a:ea typeface="黑体" panose="02010609060101010101" pitchFamily="49" charset="-122"/>
                <a:cs typeface="Times" charset="0"/>
              </a:rPr>
              <a:t>   </a:t>
            </a:r>
            <a:r>
              <a:rPr lang="zh-CN" altLang="en-US" sz="2200" b="1" dirty="0">
                <a:latin typeface="黑体" panose="02010609060101010101" pitchFamily="49" charset="-122"/>
                <a:ea typeface="黑体" panose="02010609060101010101" pitchFamily="49" charset="-122"/>
                <a:cs typeface="Times"/>
              </a:rPr>
              <a:t>表示已观测变量集，</a:t>
            </a:r>
            <a:r>
              <a:rPr lang="en-US" altLang="zh-CN" sz="2200" b="1" dirty="0">
                <a:latin typeface="黑体" panose="02010609060101010101" pitchFamily="49" charset="-122"/>
                <a:ea typeface="黑体" panose="02010609060101010101" pitchFamily="49" charset="-122"/>
                <a:cs typeface="Times" charset="0"/>
              </a:rPr>
              <a:t> </a:t>
            </a:r>
            <a:r>
              <a:rPr lang="zh-CN" altLang="en-US" sz="2200" b="1" dirty="0">
                <a:latin typeface="黑体" panose="02010609060101010101" pitchFamily="49" charset="-122"/>
                <a:ea typeface="黑体" panose="02010609060101010101" pitchFamily="49" charset="-122"/>
                <a:cs typeface="Times"/>
              </a:rPr>
              <a:t>表示隐变量集，若预对模型参数</a:t>
            </a:r>
            <a:r>
              <a:rPr lang="en-US" altLang="zh-CN" sz="2200" b="1" dirty="0">
                <a:latin typeface="黑体" panose="02010609060101010101" pitchFamily="49" charset="-122"/>
                <a:ea typeface="黑体" panose="02010609060101010101" pitchFamily="49" charset="-122"/>
                <a:cs typeface="Times"/>
              </a:rPr>
              <a:t>  </a:t>
            </a:r>
            <a:r>
              <a:rPr lang="zh-CN" altLang="en-US" sz="2200" b="1" dirty="0">
                <a:latin typeface="黑体" panose="02010609060101010101" pitchFamily="49" charset="-122"/>
                <a:ea typeface="黑体" panose="02010609060101010101" pitchFamily="49" charset="-122"/>
                <a:cs typeface="Times"/>
              </a:rPr>
              <a:t>做极大似然估计，</a:t>
            </a:r>
            <a:r>
              <a:rPr lang="zh-CN" altLang="en-US" sz="2200" b="1" dirty="0">
                <a:latin typeface="黑体" panose="02010609060101010101" pitchFamily="49" charset="-122"/>
                <a:ea typeface="黑体" panose="02010609060101010101" pitchFamily="49" charset="-122"/>
                <a:cs typeface="宋体"/>
              </a:rPr>
              <a:t>则应最大化对数似然函数</a:t>
            </a:r>
          </a:p>
          <a:p>
            <a:pPr marL="228600" lvl="1">
              <a:spcBef>
                <a:spcPts val="1000"/>
              </a:spcBef>
              <a:buSzPct val="120000"/>
              <a:buFont typeface="Wingdings" panose="05000000000000000000" pitchFamily="2" charset="2"/>
              <a:buChar char="p"/>
            </a:pPr>
            <a:endParaRPr lang="zh-CN" altLang="en-US" sz="2200" dirty="0">
              <a:latin typeface="+mn-ea"/>
              <a:ea typeface="+mn-ea"/>
              <a:cs typeface="宋体"/>
            </a:endParaRPr>
          </a:p>
          <a:p>
            <a:pPr marL="228600" lvl="1">
              <a:spcBef>
                <a:spcPts val="1000"/>
              </a:spcBef>
              <a:buSzPct val="120000"/>
              <a:buFont typeface="Wingdings" panose="05000000000000000000" pitchFamily="2" charset="2"/>
              <a:buChar char="p"/>
            </a:pPr>
            <a:endParaRPr lang="zh-CN" altLang="en-US" sz="2200" dirty="0">
              <a:latin typeface="+mn-ea"/>
              <a:ea typeface="+mn-ea"/>
              <a:cs typeface="宋体"/>
            </a:endParaRPr>
          </a:p>
          <a:p>
            <a:pPr marL="228600" lvl="1">
              <a:spcBef>
                <a:spcPts val="1000"/>
              </a:spcBef>
              <a:buSzPct val="120000"/>
              <a:buFont typeface="Wingdings" panose="05000000000000000000" pitchFamily="2" charset="2"/>
              <a:buChar char="p"/>
            </a:pPr>
            <a:endParaRPr lang="en-US" altLang="zh-CN" sz="2200" dirty="0">
              <a:latin typeface="+mn-ea"/>
              <a:ea typeface="+mn-ea"/>
              <a:cs typeface="宋体"/>
            </a:endParaRPr>
          </a:p>
          <a:p>
            <a:endParaRPr kumimoji="1" lang="zh-CN" altLang="en-US" dirty="0">
              <a:latin typeface="+mn-ea"/>
              <a:ea typeface="+mn-ea"/>
            </a:endParaRPr>
          </a:p>
        </p:txBody>
      </p:sp>
      <p:grpSp>
        <p:nvGrpSpPr>
          <p:cNvPr id="3" name="组合 2"/>
          <p:cNvGrpSpPr/>
          <p:nvPr/>
        </p:nvGrpSpPr>
        <p:grpSpPr>
          <a:xfrm>
            <a:off x="1927225" y="3461005"/>
            <a:ext cx="6204405" cy="404558"/>
            <a:chOff x="1927225" y="3461005"/>
            <a:chExt cx="6204405" cy="404558"/>
          </a:xfrm>
        </p:grpSpPr>
        <p:pic>
          <p:nvPicPr>
            <p:cNvPr id="8" name="Picture 2"/>
            <p:cNvPicPr>
              <a:picLocks noChangeAspect="1"/>
            </p:cNvPicPr>
            <p:nvPr/>
          </p:nvPicPr>
          <p:blipFill>
            <a:blip r:embed="rId3"/>
            <a:stretch>
              <a:fillRect/>
            </a:stretch>
          </p:blipFill>
          <p:spPr>
            <a:xfrm>
              <a:off x="7380900" y="3461005"/>
              <a:ext cx="750730" cy="337664"/>
            </a:xfrm>
            <a:prstGeom prst="rect">
              <a:avLst/>
            </a:prstGeom>
          </p:spPr>
        </p:pic>
        <p:graphicFrame>
          <p:nvGraphicFramePr>
            <p:cNvPr id="14" name="对象 13"/>
            <p:cNvGraphicFramePr>
              <a:graphicFrameLocks noChangeAspect="1"/>
            </p:cNvGraphicFramePr>
            <p:nvPr/>
          </p:nvGraphicFramePr>
          <p:xfrm>
            <a:off x="1927225" y="3476625"/>
            <a:ext cx="4416425" cy="388938"/>
          </p:xfrm>
          <a:graphic>
            <a:graphicData uri="http://schemas.openxmlformats.org/presentationml/2006/ole">
              <mc:AlternateContent xmlns:mc="http://schemas.openxmlformats.org/markup-compatibility/2006">
                <mc:Choice xmlns:v="urn:schemas-microsoft-com:vml" Requires="v">
                  <p:oleObj spid="_x0000_s31409" name="Formula" r:id="rId4" imgW="2010600" imgH="177840" progId="Equation.Ribbit">
                    <p:embed/>
                  </p:oleObj>
                </mc:Choice>
                <mc:Fallback>
                  <p:oleObj name="Formula" r:id="rId4" imgW="2010600" imgH="177840" progId="Equation.Ribbit">
                    <p:embed/>
                    <p:pic>
                      <p:nvPicPr>
                        <p:cNvPr id="0" name=""/>
                        <p:cNvPicPr/>
                        <p:nvPr/>
                      </p:nvPicPr>
                      <p:blipFill>
                        <a:blip r:embed="rId5"/>
                        <a:stretch>
                          <a:fillRect/>
                        </a:stretch>
                      </p:blipFill>
                      <p:spPr>
                        <a:xfrm>
                          <a:off x="1927225" y="3476625"/>
                          <a:ext cx="4416425" cy="388938"/>
                        </a:xfrm>
                        <a:prstGeom prst="rect">
                          <a:avLst/>
                        </a:prstGeom>
                      </p:spPr>
                    </p:pic>
                  </p:oleObj>
                </mc:Fallback>
              </mc:AlternateContent>
            </a:graphicData>
          </a:graphic>
        </p:graphicFrame>
      </p:grpSp>
      <p:graphicFrame>
        <p:nvGraphicFramePr>
          <p:cNvPr id="16" name="对象 15"/>
          <p:cNvGraphicFramePr>
            <a:graphicFrameLocks noChangeAspect="1"/>
          </p:cNvGraphicFramePr>
          <p:nvPr>
            <p:extLst>
              <p:ext uri="{D42A27DB-BD31-4B8C-83A1-F6EECF244321}">
                <p14:modId xmlns:p14="http://schemas.microsoft.com/office/powerpoint/2010/main" val="4053929329"/>
              </p:ext>
            </p:extLst>
          </p:nvPr>
        </p:nvGraphicFramePr>
        <p:xfrm>
          <a:off x="5986462" y="2574979"/>
          <a:ext cx="238125" cy="338138"/>
        </p:xfrm>
        <a:graphic>
          <a:graphicData uri="http://schemas.openxmlformats.org/presentationml/2006/ole">
            <mc:AlternateContent xmlns:mc="http://schemas.openxmlformats.org/markup-compatibility/2006">
              <mc:Choice xmlns:v="urn:schemas-microsoft-com:vml" Requires="v">
                <p:oleObj spid="_x0000_s31410" name="Formula" r:id="rId6" imgW="113040" imgH="160200" progId="Equation.Ribbit">
                  <p:embed/>
                </p:oleObj>
              </mc:Choice>
              <mc:Fallback>
                <p:oleObj name="Formula" r:id="rId6" imgW="113040" imgH="160200" progId="Equation.Ribbit">
                  <p:embed/>
                  <p:pic>
                    <p:nvPicPr>
                      <p:cNvPr id="0" name=""/>
                      <p:cNvPicPr/>
                      <p:nvPr/>
                    </p:nvPicPr>
                    <p:blipFill>
                      <a:blip r:embed="rId7"/>
                      <a:stretch>
                        <a:fillRect/>
                      </a:stretch>
                    </p:blipFill>
                    <p:spPr>
                      <a:xfrm>
                        <a:off x="5986462" y="2574979"/>
                        <a:ext cx="238125" cy="338138"/>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897590683"/>
              </p:ext>
            </p:extLst>
          </p:nvPr>
        </p:nvGraphicFramePr>
        <p:xfrm>
          <a:off x="1826689" y="2570540"/>
          <a:ext cx="201071" cy="312945"/>
        </p:xfrm>
        <a:graphic>
          <a:graphicData uri="http://schemas.openxmlformats.org/presentationml/2006/ole">
            <mc:AlternateContent xmlns:mc="http://schemas.openxmlformats.org/markup-compatibility/2006">
              <mc:Choice xmlns:v="urn:schemas-microsoft-com:vml" Requires="v">
                <p:oleObj spid="_x0000_s31411" name="Formula" r:id="rId8" imgW="100440" imgH="155160" progId="Equation.Ribbit">
                  <p:embed/>
                </p:oleObj>
              </mc:Choice>
              <mc:Fallback>
                <p:oleObj name="Formula" r:id="rId8" imgW="100440" imgH="155160" progId="Equation.Ribbit">
                  <p:embed/>
                  <p:pic>
                    <p:nvPicPr>
                      <p:cNvPr id="0" name=""/>
                      <p:cNvPicPr/>
                      <p:nvPr/>
                    </p:nvPicPr>
                    <p:blipFill>
                      <a:blip r:embed="rId9"/>
                      <a:stretch>
                        <a:fillRect/>
                      </a:stretch>
                    </p:blipFill>
                    <p:spPr>
                      <a:xfrm>
                        <a:off x="1826689" y="2570540"/>
                        <a:ext cx="201071" cy="312945"/>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4060298657"/>
              </p:ext>
            </p:extLst>
          </p:nvPr>
        </p:nvGraphicFramePr>
        <p:xfrm>
          <a:off x="7320756" y="2262241"/>
          <a:ext cx="268288" cy="312738"/>
        </p:xfrm>
        <a:graphic>
          <a:graphicData uri="http://schemas.openxmlformats.org/presentationml/2006/ole">
            <mc:AlternateContent xmlns:mc="http://schemas.openxmlformats.org/markup-compatibility/2006">
              <mc:Choice xmlns:v="urn:schemas-microsoft-com:vml" Requires="v">
                <p:oleObj spid="_x0000_s31412" name="Formula" r:id="rId10" imgW="133560" imgH="156240" progId="Equation.Ribbit">
                  <p:embed/>
                </p:oleObj>
              </mc:Choice>
              <mc:Fallback>
                <p:oleObj name="Formula" r:id="rId10" imgW="133560" imgH="156240" progId="Equation.Ribbit">
                  <p:embed/>
                  <p:pic>
                    <p:nvPicPr>
                      <p:cNvPr id="0" name=""/>
                      <p:cNvPicPr/>
                      <p:nvPr/>
                    </p:nvPicPr>
                    <p:blipFill>
                      <a:blip r:embed="rId11"/>
                      <a:stretch>
                        <a:fillRect/>
                      </a:stretch>
                    </p:blipFill>
                    <p:spPr>
                      <a:xfrm>
                        <a:off x="7320756" y="2262241"/>
                        <a:ext cx="268288" cy="312738"/>
                      </a:xfrm>
                      <a:prstGeom prst="rect">
                        <a:avLst/>
                      </a:prstGeom>
                    </p:spPr>
                  </p:pic>
                </p:oleObj>
              </mc:Fallback>
            </mc:AlternateContent>
          </a:graphicData>
        </a:graphic>
      </p:graphicFrame>
    </p:spTree>
    <p:extLst>
      <p:ext uri="{BB962C8B-B14F-4D97-AF65-F5344CB8AC3E}">
        <p14:creationId xmlns:p14="http://schemas.microsoft.com/office/powerpoint/2010/main" val="1695933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9569" y="131487"/>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全概率公式</a:t>
            </a:r>
            <a:endParaRPr altLang="zh-CN" dirty="0">
              <a:latin typeface="黑体" panose="02010609060101010101" pitchFamily="49" charset="-122"/>
              <a:ea typeface="黑体" panose="02010609060101010101" pitchFamily="49" charset="-122"/>
            </a:endParaRPr>
          </a:p>
        </p:txBody>
      </p:sp>
      <p:sp>
        <p:nvSpPr>
          <p:cNvPr id="43011" name="内容占位符 2"/>
          <p:cNvSpPr>
            <a:spLocks noGrp="1"/>
          </p:cNvSpPr>
          <p:nvPr>
            <p:ph idx="1"/>
          </p:nvPr>
        </p:nvSpPr>
        <p:spPr>
          <a:xfrm>
            <a:off x="122506" y="1107798"/>
            <a:ext cx="5310885" cy="2772707"/>
          </a:xfrm>
        </p:spPr>
        <p:txBody>
          <a:bodyPr>
            <a:noAutofit/>
          </a:bodyPr>
          <a:lstStyle/>
          <a:p>
            <a:pPr eaLnBrk="1" hangingPunct="1">
              <a:lnSpc>
                <a:spcPct val="150000"/>
              </a:lnSpc>
              <a:defRPr/>
            </a:pPr>
            <a:r>
              <a:rPr altLang="en-US" sz="2000" b="1" dirty="0">
                <a:latin typeface="黑体" panose="02010609060101010101" pitchFamily="49" charset="-122"/>
                <a:ea typeface="黑体" panose="02010609060101010101" pitchFamily="49" charset="-122"/>
              </a:rPr>
              <a:t> 假定样本空间</a:t>
            </a:r>
            <a:r>
              <a:rPr lang="en-US" altLang="zh-CN" sz="2000" b="1" dirty="0">
                <a:latin typeface="黑体" panose="02010609060101010101" pitchFamily="49" charset="-122"/>
                <a:ea typeface="黑体" panose="02010609060101010101" pitchFamily="49" charset="-122"/>
              </a:rPr>
              <a:t>S</a:t>
            </a:r>
            <a:r>
              <a:rPr altLang="en-US" sz="2000" b="1" dirty="0">
                <a:latin typeface="黑体" panose="02010609060101010101" pitchFamily="49" charset="-122"/>
                <a:ea typeface="黑体" panose="02010609060101010101" pitchFamily="49" charset="-122"/>
              </a:rPr>
              <a:t>，是两个事件</a:t>
            </a:r>
            <a:r>
              <a:rPr lang="en-US" altLang="zh-CN" sz="2000" b="1" dirty="0">
                <a:latin typeface="黑体" panose="02010609060101010101" pitchFamily="49" charset="-122"/>
                <a:ea typeface="黑体" panose="02010609060101010101" pitchFamily="49" charset="-122"/>
              </a:rPr>
              <a:t>A</a:t>
            </a:r>
            <a:r>
              <a:rPr altLang="en-US" sz="2000" b="1" dirty="0">
                <a:latin typeface="黑体" panose="02010609060101010101" pitchFamily="49" charset="-122"/>
                <a:ea typeface="黑体" panose="02010609060101010101" pitchFamily="49" charset="-122"/>
              </a:rPr>
              <a:t>与</a:t>
            </a:r>
            <a:r>
              <a:rPr lang="en-US" altLang="zh-CN" sz="2000" b="1" dirty="0">
                <a:latin typeface="黑体" panose="02010609060101010101" pitchFamily="49" charset="-122"/>
                <a:ea typeface="黑体" panose="02010609060101010101" pitchFamily="49" charset="-122"/>
              </a:rPr>
              <a:t>A'</a:t>
            </a:r>
            <a:r>
              <a:rPr altLang="en-US" sz="2000" b="1" dirty="0">
                <a:latin typeface="黑体" panose="02010609060101010101" pitchFamily="49" charset="-122"/>
                <a:ea typeface="黑体" panose="02010609060101010101" pitchFamily="49" charset="-122"/>
              </a:rPr>
              <a:t>的和。</a:t>
            </a:r>
            <a:endParaRPr lang="en-US" altLang="zh-CN" sz="2000" b="1" dirty="0">
              <a:latin typeface="黑体" panose="02010609060101010101" pitchFamily="49" charset="-122"/>
              <a:ea typeface="黑体" panose="02010609060101010101" pitchFamily="49" charset="-122"/>
            </a:endParaRPr>
          </a:p>
          <a:p>
            <a:pPr marL="342900" indent="-342900">
              <a:lnSpc>
                <a:spcPct val="150000"/>
              </a:lnSpc>
              <a:defRPr/>
            </a:pPr>
            <a:r>
              <a:rPr altLang="en-US" sz="2000" b="1" dirty="0">
                <a:latin typeface="黑体" panose="02010609060101010101" pitchFamily="49" charset="-122"/>
                <a:ea typeface="黑体" panose="02010609060101010101" pitchFamily="49" charset="-122"/>
              </a:rPr>
              <a:t>红色部分是事件</a:t>
            </a:r>
            <a:r>
              <a:rPr lang="en-US" altLang="zh-CN" sz="2000" b="1" dirty="0">
                <a:latin typeface="黑体" panose="02010609060101010101" pitchFamily="49" charset="-122"/>
                <a:ea typeface="黑体" panose="02010609060101010101" pitchFamily="49" charset="-122"/>
              </a:rPr>
              <a:t>A</a:t>
            </a:r>
            <a:r>
              <a:rPr altLang="en-US" sz="2000" b="1" dirty="0">
                <a:latin typeface="黑体" panose="02010609060101010101" pitchFamily="49" charset="-122"/>
                <a:ea typeface="黑体" panose="02010609060101010101" pitchFamily="49" charset="-122"/>
              </a:rPr>
              <a:t>，绿色部分是事件</a:t>
            </a:r>
            <a:r>
              <a:rPr lang="en-US" altLang="zh-CN" sz="2000" b="1" dirty="0">
                <a:latin typeface="黑体" panose="02010609060101010101" pitchFamily="49" charset="-122"/>
                <a:ea typeface="黑体" panose="02010609060101010101" pitchFamily="49" charset="-122"/>
              </a:rPr>
              <a:t>A'</a:t>
            </a:r>
            <a:r>
              <a:rPr altLang="en-US" sz="2000" b="1" dirty="0">
                <a:latin typeface="黑体" panose="02010609060101010101" pitchFamily="49" charset="-122"/>
                <a:ea typeface="黑体" panose="02010609060101010101" pitchFamily="49" charset="-122"/>
              </a:rPr>
              <a:t>，它们共同构成了样本空间</a:t>
            </a:r>
            <a:r>
              <a:rPr lang="en-US" altLang="zh-CN" sz="2000" b="1" dirty="0">
                <a:latin typeface="黑体" panose="02010609060101010101" pitchFamily="49" charset="-122"/>
                <a:ea typeface="黑体" panose="02010609060101010101" pitchFamily="49" charset="-122"/>
              </a:rPr>
              <a:t>S</a:t>
            </a:r>
            <a:r>
              <a:rPr altLang="en-US" sz="2000" b="1" dirty="0">
                <a:latin typeface="黑体" panose="02010609060101010101" pitchFamily="49" charset="-122"/>
                <a:ea typeface="黑体" panose="02010609060101010101" pitchFamily="49" charset="-122"/>
              </a:rPr>
              <a:t>。</a:t>
            </a:r>
          </a:p>
          <a:p>
            <a:pPr eaLnBrk="1" hangingPunct="1">
              <a:lnSpc>
                <a:spcPct val="150000"/>
              </a:lnSpc>
              <a:defRPr/>
            </a:pPr>
            <a:r>
              <a:rPr altLang="en-US" sz="2000" b="1" dirty="0">
                <a:latin typeface="黑体" panose="02010609060101010101" pitchFamily="49" charset="-122"/>
                <a:ea typeface="黑体" panose="02010609060101010101" pitchFamily="49" charset="-122"/>
              </a:rPr>
              <a:t>在这种情况下，事件</a:t>
            </a:r>
            <a:r>
              <a:rPr lang="en-US" altLang="zh-CN" sz="2000" b="1" dirty="0">
                <a:latin typeface="黑体" panose="02010609060101010101" pitchFamily="49" charset="-122"/>
                <a:ea typeface="黑体" panose="02010609060101010101" pitchFamily="49" charset="-122"/>
              </a:rPr>
              <a:t>B</a:t>
            </a:r>
            <a:r>
              <a:rPr altLang="en-US" sz="2000" b="1" dirty="0">
                <a:latin typeface="黑体" panose="02010609060101010101" pitchFamily="49" charset="-122"/>
                <a:ea typeface="黑体" panose="02010609060101010101" pitchFamily="49" charset="-122"/>
              </a:rPr>
              <a:t>可以划分成两个部分。</a:t>
            </a:r>
          </a:p>
          <a:p>
            <a:pPr eaLnBrk="1" hangingPunct="1">
              <a:lnSpc>
                <a:spcPct val="150000"/>
              </a:lnSpc>
              <a:defRPr/>
            </a:pPr>
            <a:endParaRPr lang="en-US" altLang="zh-CN" sz="2000" dirty="0">
              <a:latin typeface="+mn-ea"/>
              <a:ea typeface="+mn-ea"/>
            </a:endParaRPr>
          </a:p>
        </p:txBody>
      </p:sp>
      <p:pic>
        <p:nvPicPr>
          <p:cNvPr id="22532"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33391" y="872729"/>
            <a:ext cx="3648075" cy="247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38773" y="3429000"/>
            <a:ext cx="3648075" cy="2464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916" y="4266010"/>
            <a:ext cx="4533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88777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黑体" panose="02010609060101010101" pitchFamily="49" charset="-122"/>
                <a:ea typeface="黑体" panose="02010609060101010101" pitchFamily="49" charset="-122"/>
                <a:cs typeface="Verdana" charset="0"/>
              </a:rPr>
              <a:t>EM</a:t>
            </a:r>
            <a:r>
              <a:rPr lang="zh-CN" altLang="en-US" dirty="0">
                <a:latin typeface="黑体" panose="02010609060101010101" pitchFamily="49" charset="-122"/>
                <a:ea typeface="黑体" panose="02010609060101010101" pitchFamily="49" charset="-122"/>
                <a:cs typeface="黑体"/>
              </a:rPr>
              <a:t>算法</a:t>
            </a:r>
            <a:endParaRPr lang="zh-CN" altLang="en-US" dirty="0">
              <a:latin typeface="黑体" panose="02010609060101010101" pitchFamily="49" charset="-122"/>
              <a:ea typeface="黑体" panose="02010609060101010101" pitchFamily="49" charset="-122"/>
            </a:endParaRPr>
          </a:p>
        </p:txBody>
      </p:sp>
      <p:sp>
        <p:nvSpPr>
          <p:cNvPr id="2" name="内容占位符 1"/>
          <p:cNvSpPr>
            <a:spLocks noGrp="1"/>
          </p:cNvSpPr>
          <p:nvPr>
            <p:ph sz="quarter" idx="14"/>
          </p:nvPr>
        </p:nvSpPr>
        <p:spPr>
          <a:xfrm>
            <a:off x="173851" y="1040891"/>
            <a:ext cx="8723013" cy="5174557"/>
          </a:xfrm>
        </p:spPr>
        <p:txBody>
          <a:bodyPr>
            <a:normAutofit/>
          </a:bodyPr>
          <a:lstStyle/>
          <a:p>
            <a:pPr marL="228600" lvl="1">
              <a:spcBef>
                <a:spcPts val="1000"/>
              </a:spcBef>
              <a:buSzPct val="120000"/>
              <a:buFont typeface="Wingdings" panose="05000000000000000000" pitchFamily="2" charset="2"/>
              <a:buChar char="p"/>
            </a:pPr>
            <a:r>
              <a:rPr lang="zh-CN" altLang="en-US" sz="2200" b="1" dirty="0">
                <a:solidFill>
                  <a:srgbClr val="FF0000"/>
                </a:solidFill>
                <a:latin typeface="黑体" panose="02010609060101010101" pitchFamily="49" charset="-122"/>
                <a:ea typeface="黑体" panose="02010609060101010101" pitchFamily="49" charset="-122"/>
                <a:cs typeface="Times"/>
              </a:rPr>
              <a:t>“不完整”的样本</a:t>
            </a:r>
            <a:r>
              <a:rPr lang="zh-CN" altLang="en-US" sz="2200" b="1" dirty="0">
                <a:latin typeface="黑体" panose="02010609060101010101" pitchFamily="49" charset="-122"/>
                <a:ea typeface="黑体" panose="02010609060101010101" pitchFamily="49" charset="-122"/>
                <a:cs typeface="Times"/>
              </a:rPr>
              <a:t>：西瓜已经脱落的根蒂，无法看出是“蜷缩”还是“坚挺”</a:t>
            </a:r>
            <a:r>
              <a:rPr lang="en-US" altLang="zh-CN" sz="2200" b="1" dirty="0">
                <a:latin typeface="黑体" panose="02010609060101010101" pitchFamily="49" charset="-122"/>
                <a:ea typeface="黑体" panose="02010609060101010101" pitchFamily="49" charset="-122"/>
                <a:cs typeface="Times"/>
              </a:rPr>
              <a:t>,</a:t>
            </a:r>
            <a:r>
              <a:rPr lang="zh-CN" altLang="en-US" sz="2200" b="1" dirty="0">
                <a:latin typeface="黑体" panose="02010609060101010101" pitchFamily="49" charset="-122"/>
                <a:ea typeface="黑体" panose="02010609060101010101" pitchFamily="49" charset="-122"/>
                <a:cs typeface="Times"/>
              </a:rPr>
              <a:t>则训练样本的“根蒂”属性变量值未知，如何计算？</a:t>
            </a:r>
          </a:p>
          <a:p>
            <a:pPr marL="0" lvl="1" indent="0">
              <a:spcBef>
                <a:spcPts val="1000"/>
              </a:spcBef>
              <a:buSzPct val="120000"/>
              <a:buNone/>
            </a:pPr>
            <a:endParaRPr lang="en-US" altLang="zh-CN" sz="2200" b="1" dirty="0">
              <a:latin typeface="黑体" panose="02010609060101010101" pitchFamily="49" charset="-122"/>
              <a:ea typeface="黑体" panose="02010609060101010101" pitchFamily="49" charset="-122"/>
              <a:cs typeface="Times"/>
            </a:endParaRPr>
          </a:p>
          <a:p>
            <a:pPr marL="228600" lvl="1">
              <a:spcBef>
                <a:spcPts val="1000"/>
              </a:spcBef>
              <a:buSzPct val="120000"/>
              <a:buFont typeface="Wingdings" panose="05000000000000000000" pitchFamily="2" charset="2"/>
              <a:buChar char="p"/>
            </a:pPr>
            <a:r>
              <a:rPr lang="zh-CN" altLang="en-US" sz="2200" b="1" dirty="0">
                <a:latin typeface="黑体" panose="02010609060101010101" pitchFamily="49" charset="-122"/>
                <a:ea typeface="黑体" panose="02010609060101010101" pitchFamily="49" charset="-122"/>
                <a:cs typeface="宋体"/>
              </a:rPr>
              <a:t>未观测的变量称为“</a:t>
            </a:r>
            <a:r>
              <a:rPr lang="zh-CN" altLang="en-US" sz="2200" b="1" dirty="0">
                <a:solidFill>
                  <a:srgbClr val="FF0000"/>
                </a:solidFill>
                <a:latin typeface="黑体" panose="02010609060101010101" pitchFamily="49" charset="-122"/>
                <a:ea typeface="黑体" panose="02010609060101010101" pitchFamily="49" charset="-122"/>
                <a:cs typeface="宋体"/>
              </a:rPr>
              <a:t>隐变量</a:t>
            </a:r>
            <a:r>
              <a:rPr lang="zh-CN" altLang="en-US" sz="2200" b="1" dirty="0">
                <a:latin typeface="黑体" panose="02010609060101010101" pitchFamily="49" charset="-122"/>
                <a:ea typeface="黑体" panose="02010609060101010101" pitchFamily="49" charset="-122"/>
                <a:cs typeface="宋体"/>
              </a:rPr>
              <a:t>”</a:t>
            </a:r>
            <a:r>
              <a:rPr lang="en-US" altLang="zh-CN" sz="2200" b="1" dirty="0">
                <a:latin typeface="黑体" panose="02010609060101010101" pitchFamily="49" charset="-122"/>
                <a:ea typeface="黑体" panose="02010609060101010101" pitchFamily="49" charset="-122"/>
                <a:cs typeface="宋体"/>
              </a:rPr>
              <a:t>(</a:t>
            </a:r>
            <a:r>
              <a:rPr lang="en-US" altLang="zh-CN" sz="2200" b="1" dirty="0">
                <a:latin typeface="黑体" panose="02010609060101010101" pitchFamily="49" charset="-122"/>
                <a:ea typeface="黑体" panose="02010609060101010101" pitchFamily="49" charset="-122"/>
                <a:cs typeface="Times"/>
              </a:rPr>
              <a:t>latent variable</a:t>
            </a:r>
            <a:r>
              <a:rPr lang="en-US" altLang="zh-CN" sz="2200" b="1" dirty="0">
                <a:latin typeface="黑体" panose="02010609060101010101" pitchFamily="49" charset="-122"/>
                <a:ea typeface="黑体" panose="02010609060101010101" pitchFamily="49" charset="-122"/>
                <a:cs typeface="宋体"/>
              </a:rPr>
              <a:t>)</a:t>
            </a:r>
            <a:r>
              <a:rPr lang="zh-CN" altLang="en-US" sz="2200" b="1" dirty="0">
                <a:latin typeface="黑体" panose="02010609060101010101" pitchFamily="49" charset="-122"/>
                <a:ea typeface="黑体" panose="02010609060101010101" pitchFamily="49" charset="-122"/>
                <a:cs typeface="宋体"/>
              </a:rPr>
              <a:t>。令</a:t>
            </a:r>
            <a:r>
              <a:rPr lang="en-US" altLang="zh-CN" sz="2200" b="1" dirty="0">
                <a:latin typeface="黑体" panose="02010609060101010101" pitchFamily="49" charset="-122"/>
                <a:ea typeface="黑体" panose="02010609060101010101" pitchFamily="49" charset="-122"/>
                <a:cs typeface="Times" charset="0"/>
              </a:rPr>
              <a:t>   </a:t>
            </a:r>
            <a:r>
              <a:rPr lang="zh-CN" altLang="en-US" sz="2200" b="1" dirty="0">
                <a:latin typeface="黑体" panose="02010609060101010101" pitchFamily="49" charset="-122"/>
                <a:ea typeface="黑体" panose="02010609060101010101" pitchFamily="49" charset="-122"/>
                <a:cs typeface="Times"/>
              </a:rPr>
              <a:t>表示已观测变量集，</a:t>
            </a:r>
            <a:r>
              <a:rPr lang="en-US" altLang="zh-CN" sz="2200" b="1" dirty="0">
                <a:latin typeface="黑体" panose="02010609060101010101" pitchFamily="49" charset="-122"/>
                <a:ea typeface="黑体" panose="02010609060101010101" pitchFamily="49" charset="-122"/>
                <a:cs typeface="Times" charset="0"/>
              </a:rPr>
              <a:t> </a:t>
            </a:r>
            <a:r>
              <a:rPr lang="zh-CN" altLang="en-US" sz="2200" b="1" dirty="0">
                <a:latin typeface="黑体" panose="02010609060101010101" pitchFamily="49" charset="-122"/>
                <a:ea typeface="黑体" panose="02010609060101010101" pitchFamily="49" charset="-122"/>
                <a:cs typeface="Times"/>
              </a:rPr>
              <a:t>表示隐变量集，若预对模型参数</a:t>
            </a:r>
            <a:r>
              <a:rPr lang="en-US" altLang="zh-CN" sz="2200" b="1" dirty="0">
                <a:latin typeface="黑体" panose="02010609060101010101" pitchFamily="49" charset="-122"/>
                <a:ea typeface="黑体" panose="02010609060101010101" pitchFamily="49" charset="-122"/>
                <a:cs typeface="Times"/>
              </a:rPr>
              <a:t>  </a:t>
            </a:r>
            <a:r>
              <a:rPr lang="zh-CN" altLang="en-US" sz="2200" b="1" dirty="0">
                <a:latin typeface="黑体" panose="02010609060101010101" pitchFamily="49" charset="-122"/>
                <a:ea typeface="黑体" panose="02010609060101010101" pitchFamily="49" charset="-122"/>
                <a:cs typeface="Times"/>
              </a:rPr>
              <a:t>做极大似然估计，</a:t>
            </a:r>
            <a:r>
              <a:rPr lang="zh-CN" altLang="en-US" sz="2200" b="1" dirty="0">
                <a:latin typeface="黑体" panose="02010609060101010101" pitchFamily="49" charset="-122"/>
                <a:ea typeface="黑体" panose="02010609060101010101" pitchFamily="49" charset="-122"/>
                <a:cs typeface="宋体"/>
              </a:rPr>
              <a:t>则应最大化对数似然函数</a:t>
            </a:r>
          </a:p>
          <a:p>
            <a:pPr marL="228600" lvl="1">
              <a:spcBef>
                <a:spcPts val="1000"/>
              </a:spcBef>
              <a:buSzPct val="120000"/>
              <a:buFont typeface="Wingdings" panose="05000000000000000000" pitchFamily="2" charset="2"/>
              <a:buChar char="p"/>
            </a:pPr>
            <a:endParaRPr lang="zh-CN" altLang="en-US" sz="2200" b="1" dirty="0">
              <a:latin typeface="黑体" panose="02010609060101010101" pitchFamily="49" charset="-122"/>
              <a:ea typeface="黑体" panose="02010609060101010101" pitchFamily="49" charset="-122"/>
              <a:cs typeface="宋体"/>
            </a:endParaRPr>
          </a:p>
          <a:p>
            <a:pPr marL="228600" lvl="1">
              <a:spcBef>
                <a:spcPts val="1000"/>
              </a:spcBef>
              <a:buSzPct val="120000"/>
              <a:buFont typeface="Wingdings" panose="05000000000000000000" pitchFamily="2" charset="2"/>
              <a:buChar char="p"/>
            </a:pPr>
            <a:endParaRPr lang="zh-CN" altLang="en-US" sz="2200" b="1" dirty="0">
              <a:latin typeface="黑体" panose="02010609060101010101" pitchFamily="49" charset="-122"/>
              <a:ea typeface="黑体" panose="02010609060101010101" pitchFamily="49" charset="-122"/>
              <a:cs typeface="宋体"/>
            </a:endParaRPr>
          </a:p>
          <a:p>
            <a:pPr marL="228600" lvl="1">
              <a:spcBef>
                <a:spcPts val="1000"/>
              </a:spcBef>
              <a:buSzPct val="120000"/>
              <a:buFont typeface="Wingdings" panose="05000000000000000000" pitchFamily="2" charset="2"/>
              <a:buChar char="p"/>
            </a:pPr>
            <a:r>
              <a:rPr lang="zh-CN" altLang="en-US" sz="2200" b="1" dirty="0">
                <a:latin typeface="黑体" panose="02010609060101010101" pitchFamily="49" charset="-122"/>
                <a:ea typeface="黑体" panose="02010609060101010101" pitchFamily="49" charset="-122"/>
                <a:cs typeface="宋体"/>
              </a:rPr>
              <a:t>由于 </a:t>
            </a:r>
            <a:r>
              <a:rPr lang="en-US" altLang="zh-CN" sz="2200" b="1" dirty="0">
                <a:latin typeface="黑体" panose="02010609060101010101" pitchFamily="49" charset="-122"/>
                <a:ea typeface="黑体" panose="02010609060101010101" pitchFamily="49" charset="-122"/>
                <a:cs typeface="Times" charset="0"/>
              </a:rPr>
              <a:t> </a:t>
            </a:r>
            <a:r>
              <a:rPr lang="zh-CN" altLang="en-US" sz="2200" b="1" dirty="0">
                <a:latin typeface="黑体" panose="02010609060101010101" pitchFamily="49" charset="-122"/>
                <a:ea typeface="黑体" panose="02010609060101010101" pitchFamily="49" charset="-122"/>
                <a:cs typeface="宋体"/>
              </a:rPr>
              <a:t>是隐变量，上式无法直接求解。此时我们可以通过对</a:t>
            </a:r>
            <a:r>
              <a:rPr lang="en-US" altLang="zh-CN" sz="2200" b="1" dirty="0">
                <a:latin typeface="黑体" panose="02010609060101010101" pitchFamily="49" charset="-122"/>
                <a:ea typeface="黑体" panose="02010609060101010101" pitchFamily="49" charset="-122"/>
                <a:cs typeface="Times"/>
              </a:rPr>
              <a:t>  </a:t>
            </a:r>
            <a:r>
              <a:rPr lang="zh-CN" altLang="en-US" sz="2200" b="1" dirty="0">
                <a:latin typeface="黑体" panose="02010609060101010101" pitchFamily="49" charset="-122"/>
                <a:ea typeface="黑体" panose="02010609060101010101" pitchFamily="49" charset="-122"/>
                <a:cs typeface="宋体"/>
              </a:rPr>
              <a:t>计算期望，来最大化已观测数据的对数“边际似然”</a:t>
            </a:r>
            <a:r>
              <a:rPr lang="en-US" altLang="zh-CN" sz="2200" b="1" dirty="0">
                <a:latin typeface="黑体" panose="02010609060101010101" pitchFamily="49" charset="-122"/>
                <a:ea typeface="黑体" panose="02010609060101010101" pitchFamily="49" charset="-122"/>
                <a:cs typeface="宋体"/>
              </a:rPr>
              <a:t>(</a:t>
            </a:r>
            <a:r>
              <a:rPr lang="en-US" altLang="zh-CN" sz="2200" b="1" dirty="0">
                <a:latin typeface="黑体" panose="02010609060101010101" pitchFamily="49" charset="-122"/>
                <a:ea typeface="黑体" panose="02010609060101010101" pitchFamily="49" charset="-122"/>
                <a:cs typeface="Times"/>
              </a:rPr>
              <a:t>marginal likelihood</a:t>
            </a:r>
            <a:r>
              <a:rPr lang="en-US" altLang="zh-CN" sz="2200" b="1" dirty="0">
                <a:latin typeface="黑体" panose="02010609060101010101" pitchFamily="49" charset="-122"/>
                <a:ea typeface="黑体" panose="02010609060101010101" pitchFamily="49" charset="-122"/>
                <a:cs typeface="宋体"/>
              </a:rPr>
              <a:t>)</a:t>
            </a:r>
          </a:p>
          <a:p>
            <a:pPr marL="228600" lvl="1">
              <a:spcBef>
                <a:spcPts val="1000"/>
              </a:spcBef>
              <a:buSzPct val="120000"/>
              <a:buFont typeface="Wingdings" panose="05000000000000000000" pitchFamily="2" charset="2"/>
              <a:buChar char="p"/>
            </a:pPr>
            <a:endParaRPr lang="en-US" altLang="zh-CN" sz="2200" dirty="0">
              <a:latin typeface="+mn-ea"/>
              <a:ea typeface="+mn-ea"/>
              <a:cs typeface="宋体"/>
            </a:endParaRPr>
          </a:p>
          <a:p>
            <a:endParaRPr kumimoji="1" lang="zh-CN" altLang="en-US" dirty="0">
              <a:latin typeface="+mn-ea"/>
              <a:ea typeface="+mn-ea"/>
            </a:endParaRPr>
          </a:p>
        </p:txBody>
      </p:sp>
      <p:grpSp>
        <p:nvGrpSpPr>
          <p:cNvPr id="5" name="组合 4"/>
          <p:cNvGrpSpPr/>
          <p:nvPr/>
        </p:nvGrpSpPr>
        <p:grpSpPr>
          <a:xfrm>
            <a:off x="919662" y="5173869"/>
            <a:ext cx="7568535" cy="735483"/>
            <a:chOff x="919662" y="5173869"/>
            <a:chExt cx="7568535" cy="735483"/>
          </a:xfrm>
        </p:grpSpPr>
        <p:pic>
          <p:nvPicPr>
            <p:cNvPr id="11" name="Picture 8"/>
            <p:cNvPicPr>
              <a:picLocks noChangeAspect="1"/>
            </p:cNvPicPr>
            <p:nvPr/>
          </p:nvPicPr>
          <p:blipFill>
            <a:blip r:embed="rId3"/>
            <a:stretch>
              <a:fillRect/>
            </a:stretch>
          </p:blipFill>
          <p:spPr>
            <a:xfrm>
              <a:off x="7765224" y="5223215"/>
              <a:ext cx="722973" cy="318395"/>
            </a:xfrm>
            <a:prstGeom prst="rect">
              <a:avLst/>
            </a:prstGeom>
          </p:spPr>
        </p:pic>
        <p:graphicFrame>
          <p:nvGraphicFramePr>
            <p:cNvPr id="13" name="对象 12"/>
            <p:cNvGraphicFramePr>
              <a:graphicFrameLocks noChangeAspect="1"/>
            </p:cNvGraphicFramePr>
            <p:nvPr/>
          </p:nvGraphicFramePr>
          <p:xfrm>
            <a:off x="919662" y="5173869"/>
            <a:ext cx="6461238" cy="735483"/>
          </p:xfrm>
          <a:graphic>
            <a:graphicData uri="http://schemas.openxmlformats.org/presentationml/2006/ole">
              <mc:AlternateContent xmlns:mc="http://schemas.openxmlformats.org/markup-compatibility/2006">
                <mc:Choice xmlns:v="urn:schemas-microsoft-com:vml" Requires="v">
                  <p:oleObj spid="_x0000_s69800" name="Formula" r:id="rId4" imgW="3053160" imgH="349560" progId="Equation.Ribbit">
                    <p:embed/>
                  </p:oleObj>
                </mc:Choice>
                <mc:Fallback>
                  <p:oleObj name="Formula" r:id="rId4" imgW="3053160" imgH="349560" progId="Equation.Ribbit">
                    <p:embed/>
                    <p:pic>
                      <p:nvPicPr>
                        <p:cNvPr id="0" name=""/>
                        <p:cNvPicPr/>
                        <p:nvPr/>
                      </p:nvPicPr>
                      <p:blipFill>
                        <a:blip r:embed="rId5"/>
                        <a:stretch>
                          <a:fillRect/>
                        </a:stretch>
                      </p:blipFill>
                      <p:spPr>
                        <a:xfrm>
                          <a:off x="919662" y="5173869"/>
                          <a:ext cx="6461238" cy="735483"/>
                        </a:xfrm>
                        <a:prstGeom prst="rect">
                          <a:avLst/>
                        </a:prstGeom>
                      </p:spPr>
                    </p:pic>
                  </p:oleObj>
                </mc:Fallback>
              </mc:AlternateContent>
            </a:graphicData>
          </a:graphic>
        </p:graphicFrame>
      </p:grpSp>
      <p:grpSp>
        <p:nvGrpSpPr>
          <p:cNvPr id="3" name="组合 2"/>
          <p:cNvGrpSpPr/>
          <p:nvPr/>
        </p:nvGrpSpPr>
        <p:grpSpPr>
          <a:xfrm>
            <a:off x="1927225" y="3461005"/>
            <a:ext cx="6204405" cy="404558"/>
            <a:chOff x="1927225" y="3461005"/>
            <a:chExt cx="6204405" cy="404558"/>
          </a:xfrm>
        </p:grpSpPr>
        <p:pic>
          <p:nvPicPr>
            <p:cNvPr id="8" name="Picture 2"/>
            <p:cNvPicPr>
              <a:picLocks noChangeAspect="1"/>
            </p:cNvPicPr>
            <p:nvPr/>
          </p:nvPicPr>
          <p:blipFill>
            <a:blip r:embed="rId6"/>
            <a:stretch>
              <a:fillRect/>
            </a:stretch>
          </p:blipFill>
          <p:spPr>
            <a:xfrm>
              <a:off x="7380900" y="3461005"/>
              <a:ext cx="750730" cy="337664"/>
            </a:xfrm>
            <a:prstGeom prst="rect">
              <a:avLst/>
            </a:prstGeom>
          </p:spPr>
        </p:pic>
        <p:graphicFrame>
          <p:nvGraphicFramePr>
            <p:cNvPr id="14" name="对象 13"/>
            <p:cNvGraphicFramePr>
              <a:graphicFrameLocks noChangeAspect="1"/>
            </p:cNvGraphicFramePr>
            <p:nvPr/>
          </p:nvGraphicFramePr>
          <p:xfrm>
            <a:off x="1927225" y="3476625"/>
            <a:ext cx="4416425" cy="388938"/>
          </p:xfrm>
          <a:graphic>
            <a:graphicData uri="http://schemas.openxmlformats.org/presentationml/2006/ole">
              <mc:AlternateContent xmlns:mc="http://schemas.openxmlformats.org/markup-compatibility/2006">
                <mc:Choice xmlns:v="urn:schemas-microsoft-com:vml" Requires="v">
                  <p:oleObj spid="_x0000_s69801" name="Formula" r:id="rId7" imgW="2010600" imgH="177840" progId="Equation.Ribbit">
                    <p:embed/>
                  </p:oleObj>
                </mc:Choice>
                <mc:Fallback>
                  <p:oleObj name="Formula" r:id="rId7" imgW="2010600" imgH="177840" progId="Equation.Ribbit">
                    <p:embed/>
                    <p:pic>
                      <p:nvPicPr>
                        <p:cNvPr id="0" name=""/>
                        <p:cNvPicPr/>
                        <p:nvPr/>
                      </p:nvPicPr>
                      <p:blipFill>
                        <a:blip r:embed="rId8"/>
                        <a:stretch>
                          <a:fillRect/>
                        </a:stretch>
                      </p:blipFill>
                      <p:spPr>
                        <a:xfrm>
                          <a:off x="1927225" y="3476625"/>
                          <a:ext cx="4416425" cy="388938"/>
                        </a:xfrm>
                        <a:prstGeom prst="rect">
                          <a:avLst/>
                        </a:prstGeom>
                      </p:spPr>
                    </p:pic>
                  </p:oleObj>
                </mc:Fallback>
              </mc:AlternateContent>
            </a:graphicData>
          </a:graphic>
        </p:graphicFrame>
      </p:grpSp>
      <p:graphicFrame>
        <p:nvGraphicFramePr>
          <p:cNvPr id="16" name="对象 15"/>
          <p:cNvGraphicFramePr>
            <a:graphicFrameLocks noChangeAspect="1"/>
          </p:cNvGraphicFramePr>
          <p:nvPr>
            <p:extLst>
              <p:ext uri="{D42A27DB-BD31-4B8C-83A1-F6EECF244321}">
                <p14:modId xmlns:p14="http://schemas.microsoft.com/office/powerpoint/2010/main" val="2774409495"/>
              </p:ext>
            </p:extLst>
          </p:nvPr>
        </p:nvGraphicFramePr>
        <p:xfrm>
          <a:off x="5986462" y="2574979"/>
          <a:ext cx="238125" cy="338138"/>
        </p:xfrm>
        <a:graphic>
          <a:graphicData uri="http://schemas.openxmlformats.org/presentationml/2006/ole">
            <mc:AlternateContent xmlns:mc="http://schemas.openxmlformats.org/markup-compatibility/2006">
              <mc:Choice xmlns:v="urn:schemas-microsoft-com:vml" Requires="v">
                <p:oleObj spid="_x0000_s69802" name="Formula" r:id="rId9" imgW="113040" imgH="160200" progId="Equation.Ribbit">
                  <p:embed/>
                </p:oleObj>
              </mc:Choice>
              <mc:Fallback>
                <p:oleObj name="Formula" r:id="rId9" imgW="113040" imgH="160200" progId="Equation.Ribbit">
                  <p:embed/>
                  <p:pic>
                    <p:nvPicPr>
                      <p:cNvPr id="0" name=""/>
                      <p:cNvPicPr/>
                      <p:nvPr/>
                    </p:nvPicPr>
                    <p:blipFill>
                      <a:blip r:embed="rId10"/>
                      <a:stretch>
                        <a:fillRect/>
                      </a:stretch>
                    </p:blipFill>
                    <p:spPr>
                      <a:xfrm>
                        <a:off x="5986462" y="2574979"/>
                        <a:ext cx="238125" cy="338138"/>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1826689" y="2570540"/>
          <a:ext cx="201071" cy="312945"/>
        </p:xfrm>
        <a:graphic>
          <a:graphicData uri="http://schemas.openxmlformats.org/presentationml/2006/ole">
            <mc:AlternateContent xmlns:mc="http://schemas.openxmlformats.org/markup-compatibility/2006">
              <mc:Choice xmlns:v="urn:schemas-microsoft-com:vml" Requires="v">
                <p:oleObj spid="_x0000_s69803" name="Formula" r:id="rId11" imgW="100440" imgH="155160" progId="Equation.Ribbit">
                  <p:embed/>
                </p:oleObj>
              </mc:Choice>
              <mc:Fallback>
                <p:oleObj name="Formula" r:id="rId11" imgW="100440" imgH="155160" progId="Equation.Ribbit">
                  <p:embed/>
                  <p:pic>
                    <p:nvPicPr>
                      <p:cNvPr id="0" name=""/>
                      <p:cNvPicPr/>
                      <p:nvPr/>
                    </p:nvPicPr>
                    <p:blipFill>
                      <a:blip r:embed="rId12"/>
                      <a:stretch>
                        <a:fillRect/>
                      </a:stretch>
                    </p:blipFill>
                    <p:spPr>
                      <a:xfrm>
                        <a:off x="1826689" y="2570540"/>
                        <a:ext cx="201071" cy="312945"/>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779736643"/>
              </p:ext>
            </p:extLst>
          </p:nvPr>
        </p:nvGraphicFramePr>
        <p:xfrm>
          <a:off x="7300436" y="2262241"/>
          <a:ext cx="268288" cy="312738"/>
        </p:xfrm>
        <a:graphic>
          <a:graphicData uri="http://schemas.openxmlformats.org/presentationml/2006/ole">
            <mc:AlternateContent xmlns:mc="http://schemas.openxmlformats.org/markup-compatibility/2006">
              <mc:Choice xmlns:v="urn:schemas-microsoft-com:vml" Requires="v">
                <p:oleObj spid="_x0000_s69804" name="Formula" r:id="rId13" imgW="133560" imgH="156240" progId="Equation.Ribbit">
                  <p:embed/>
                </p:oleObj>
              </mc:Choice>
              <mc:Fallback>
                <p:oleObj name="Formula" r:id="rId13" imgW="133560" imgH="156240" progId="Equation.Ribbit">
                  <p:embed/>
                  <p:pic>
                    <p:nvPicPr>
                      <p:cNvPr id="0" name=""/>
                      <p:cNvPicPr/>
                      <p:nvPr/>
                    </p:nvPicPr>
                    <p:blipFill>
                      <a:blip r:embed="rId14"/>
                      <a:stretch>
                        <a:fillRect/>
                      </a:stretch>
                    </p:blipFill>
                    <p:spPr>
                      <a:xfrm>
                        <a:off x="7300436" y="2262241"/>
                        <a:ext cx="268288" cy="312738"/>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1232329" y="4169246"/>
          <a:ext cx="201071" cy="312945"/>
        </p:xfrm>
        <a:graphic>
          <a:graphicData uri="http://schemas.openxmlformats.org/presentationml/2006/ole">
            <mc:AlternateContent xmlns:mc="http://schemas.openxmlformats.org/markup-compatibility/2006">
              <mc:Choice xmlns:v="urn:schemas-microsoft-com:vml" Requires="v">
                <p:oleObj spid="_x0000_s69805" name="Formula" r:id="rId15" imgW="100440" imgH="155160" progId="Equation.Ribbit">
                  <p:embed/>
                </p:oleObj>
              </mc:Choice>
              <mc:Fallback>
                <p:oleObj name="Formula" r:id="rId15" imgW="100440" imgH="155160" progId="Equation.Ribbit">
                  <p:embed/>
                  <p:pic>
                    <p:nvPicPr>
                      <p:cNvPr id="0" name=""/>
                      <p:cNvPicPr/>
                      <p:nvPr/>
                    </p:nvPicPr>
                    <p:blipFill>
                      <a:blip r:embed="rId12"/>
                      <a:stretch>
                        <a:fillRect/>
                      </a:stretch>
                    </p:blipFill>
                    <p:spPr>
                      <a:xfrm>
                        <a:off x="1232329" y="4169246"/>
                        <a:ext cx="201071" cy="312945"/>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1092023349"/>
              </p:ext>
            </p:extLst>
          </p:nvPr>
        </p:nvGraphicFramePr>
        <p:xfrm>
          <a:off x="7953887" y="4169245"/>
          <a:ext cx="201071" cy="312945"/>
        </p:xfrm>
        <a:graphic>
          <a:graphicData uri="http://schemas.openxmlformats.org/presentationml/2006/ole">
            <mc:AlternateContent xmlns:mc="http://schemas.openxmlformats.org/markup-compatibility/2006">
              <mc:Choice xmlns:v="urn:schemas-microsoft-com:vml" Requires="v">
                <p:oleObj spid="_x0000_s69806" name="Formula" r:id="rId16" imgW="100440" imgH="155160" progId="Equation.Ribbit">
                  <p:embed/>
                </p:oleObj>
              </mc:Choice>
              <mc:Fallback>
                <p:oleObj name="Formula" r:id="rId16" imgW="100440" imgH="155160" progId="Equation.Ribbit">
                  <p:embed/>
                  <p:pic>
                    <p:nvPicPr>
                      <p:cNvPr id="0" name=""/>
                      <p:cNvPicPr/>
                      <p:nvPr/>
                    </p:nvPicPr>
                    <p:blipFill>
                      <a:blip r:embed="rId12"/>
                      <a:stretch>
                        <a:fillRect/>
                      </a:stretch>
                    </p:blipFill>
                    <p:spPr>
                      <a:xfrm>
                        <a:off x="7953887" y="4169245"/>
                        <a:ext cx="201071" cy="312945"/>
                      </a:xfrm>
                      <a:prstGeom prst="rect">
                        <a:avLst/>
                      </a:prstGeom>
                    </p:spPr>
                  </p:pic>
                </p:oleObj>
              </mc:Fallback>
            </mc:AlternateContent>
          </a:graphicData>
        </a:graphic>
      </p:graphicFrame>
    </p:spTree>
    <p:extLst>
      <p:ext uri="{BB962C8B-B14F-4D97-AF65-F5344CB8AC3E}">
        <p14:creationId xmlns:p14="http://schemas.microsoft.com/office/powerpoint/2010/main" val="31975760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anose="02010609060101010101" pitchFamily="49" charset="-122"/>
                <a:ea typeface="黑体" panose="02010609060101010101" pitchFamily="49" charset="-122"/>
                <a:cs typeface="Verdana" charset="0"/>
              </a:rPr>
              <a:t>EM</a:t>
            </a:r>
            <a:r>
              <a:rPr lang="zh-CN" altLang="en-US" dirty="0">
                <a:latin typeface="黑体" panose="02010609060101010101" pitchFamily="49" charset="-122"/>
                <a:ea typeface="黑体" panose="02010609060101010101" pitchFamily="49" charset="-122"/>
                <a:cs typeface="黑体"/>
              </a:rPr>
              <a:t>算法</a:t>
            </a:r>
            <a:endParaRPr kumimoji="1" lang="zh-CN" altLang="en-US" dirty="0">
              <a:latin typeface="黑体" panose="02010609060101010101" pitchFamily="49" charset="-122"/>
              <a:ea typeface="黑体" panose="02010609060101010101" pitchFamily="49" charset="-122"/>
            </a:endParaRPr>
          </a:p>
        </p:txBody>
      </p:sp>
      <p:sp>
        <p:nvSpPr>
          <p:cNvPr id="4" name="内容占位符 3"/>
          <p:cNvSpPr>
            <a:spLocks noGrp="1"/>
          </p:cNvSpPr>
          <p:nvPr>
            <p:ph sz="quarter" idx="14"/>
          </p:nvPr>
        </p:nvSpPr>
        <p:spPr>
          <a:xfrm>
            <a:off x="260350" y="1138621"/>
            <a:ext cx="8629650" cy="5452679"/>
          </a:xfrm>
        </p:spPr>
        <p:txBody>
          <a:bodyPr>
            <a:normAutofit/>
          </a:bodyPr>
          <a:lstStyle/>
          <a:p>
            <a:pPr marL="0" lvl="1" indent="0">
              <a:spcBef>
                <a:spcPts val="1000"/>
              </a:spcBef>
              <a:buSzPct val="120000"/>
              <a:buNone/>
            </a:pPr>
            <a:r>
              <a:rPr lang="zh-CN" altLang="en-US" sz="2200" dirty="0">
                <a:latin typeface="+mn-ea"/>
                <a:ea typeface="+mn-ea"/>
                <a:cs typeface="宋体"/>
              </a:rPr>
              <a:t>    </a:t>
            </a:r>
            <a:r>
              <a:rPr lang="en-US" altLang="zh-CN" sz="2200" b="1" dirty="0">
                <a:latin typeface="黑体" panose="02010609060101010101" pitchFamily="49" charset="-122"/>
                <a:ea typeface="黑体" panose="02010609060101010101" pitchFamily="49" charset="-122"/>
                <a:cs typeface="Verdana" charset="0"/>
              </a:rPr>
              <a:t>EM (Expectation-Maximization)</a:t>
            </a:r>
            <a:r>
              <a:rPr lang="zh-CN" altLang="en-US" sz="2200" b="1" dirty="0">
                <a:latin typeface="黑体" panose="02010609060101010101" pitchFamily="49" charset="-122"/>
                <a:ea typeface="黑体" panose="02010609060101010101" pitchFamily="49" charset="-122"/>
                <a:cs typeface="宋体"/>
              </a:rPr>
              <a:t>算法 </a:t>
            </a:r>
            <a:r>
              <a:rPr lang="fr-FR" altLang="zh-CN" sz="2200" b="1" dirty="0">
                <a:latin typeface="黑体" panose="02010609060101010101" pitchFamily="49" charset="-122"/>
                <a:ea typeface="黑体" panose="02010609060101010101" pitchFamily="49" charset="-122"/>
                <a:cs typeface="Verdana" charset="0"/>
              </a:rPr>
              <a:t>[Dempster et al., 1977]</a:t>
            </a:r>
            <a:r>
              <a:rPr lang="fr-FR" altLang="zh-CN" sz="2200" b="1" dirty="0">
                <a:latin typeface="黑体" panose="02010609060101010101" pitchFamily="49" charset="-122"/>
                <a:ea typeface="黑体" panose="02010609060101010101" pitchFamily="49" charset="-122"/>
                <a:cs typeface="宋体"/>
              </a:rPr>
              <a:t> </a:t>
            </a:r>
            <a:r>
              <a:rPr lang="zh-CN" altLang="en-US" sz="2200" b="1" dirty="0">
                <a:latin typeface="黑体" panose="02010609060101010101" pitchFamily="49" charset="-122"/>
                <a:ea typeface="黑体" panose="02010609060101010101" pitchFamily="49" charset="-122"/>
                <a:cs typeface="宋体"/>
              </a:rPr>
              <a:t>是常用的估计参数隐变量的利器。</a:t>
            </a:r>
            <a:endParaRPr lang="en-US" altLang="zh-CN" sz="2200" b="1" dirty="0">
              <a:latin typeface="黑体" panose="02010609060101010101" pitchFamily="49" charset="-122"/>
              <a:ea typeface="黑体" panose="02010609060101010101" pitchFamily="49" charset="-122"/>
              <a:cs typeface="宋体"/>
            </a:endParaRPr>
          </a:p>
          <a:p>
            <a:pPr marL="228600" lvl="1">
              <a:spcBef>
                <a:spcPts val="1000"/>
              </a:spcBef>
              <a:buSzPct val="120000"/>
              <a:buFont typeface="Wingdings" panose="05000000000000000000" pitchFamily="2" charset="2"/>
              <a:buChar char="p"/>
            </a:pPr>
            <a:endParaRPr lang="zh-CN" altLang="en-US" sz="2200" b="1" dirty="0">
              <a:latin typeface="黑体" panose="02010609060101010101" pitchFamily="49" charset="-122"/>
              <a:ea typeface="黑体" panose="02010609060101010101" pitchFamily="49" charset="-122"/>
              <a:cs typeface="宋体"/>
            </a:endParaRPr>
          </a:p>
          <a:p>
            <a:pPr marL="228600" lvl="1">
              <a:spcBef>
                <a:spcPts val="1000"/>
              </a:spcBef>
              <a:buSzPct val="120000"/>
              <a:buFont typeface="Wingdings" panose="05000000000000000000" pitchFamily="2" charset="2"/>
              <a:buChar char="p"/>
            </a:pPr>
            <a:r>
              <a:rPr lang="zh-CN" altLang="en-US" sz="2200" b="1" dirty="0">
                <a:latin typeface="黑体" panose="02010609060101010101" pitchFamily="49" charset="-122"/>
                <a:ea typeface="黑体" panose="02010609060101010101" pitchFamily="49" charset="-122"/>
                <a:cs typeface="宋体"/>
              </a:rPr>
              <a:t>当参数  已知</a:t>
            </a:r>
            <a:r>
              <a:rPr lang="en-US" altLang="zh-CN" sz="2200" b="1" dirty="0">
                <a:latin typeface="黑体" panose="02010609060101010101" pitchFamily="49" charset="-122"/>
                <a:ea typeface="黑体" panose="02010609060101010101" pitchFamily="49" charset="-122"/>
                <a:cs typeface="宋体"/>
              </a:rPr>
              <a:t> </a:t>
            </a:r>
            <a:r>
              <a:rPr lang="zh-CN" altLang="en-US" sz="2200" b="1" dirty="0">
                <a:latin typeface="黑体" panose="02010609060101010101" pitchFamily="49" charset="-122"/>
                <a:ea typeface="黑体" panose="02010609060101010101" pitchFamily="49" charset="-122"/>
                <a:cs typeface="宋体"/>
              </a:rPr>
              <a:t>－</a:t>
            </a:r>
            <a:r>
              <a:rPr lang="en-US" altLang="zh-CN" sz="2200" b="1" dirty="0">
                <a:latin typeface="黑体" panose="02010609060101010101" pitchFamily="49" charset="-122"/>
                <a:ea typeface="黑体" panose="02010609060101010101" pitchFamily="49" charset="-122"/>
                <a:cs typeface="宋体"/>
              </a:rPr>
              <a:t>&gt; </a:t>
            </a:r>
            <a:r>
              <a:rPr lang="zh-CN" altLang="en-US" sz="2200" b="1" dirty="0">
                <a:latin typeface="黑体" panose="02010609060101010101" pitchFamily="49" charset="-122"/>
                <a:ea typeface="黑体" panose="02010609060101010101" pitchFamily="49" charset="-122"/>
                <a:cs typeface="宋体"/>
              </a:rPr>
              <a:t>根据训练数据推断出最优隐变量</a:t>
            </a:r>
            <a:r>
              <a:rPr lang="en-US" altLang="zh-CN" sz="2200" b="1" dirty="0">
                <a:latin typeface="黑体" panose="02010609060101010101" pitchFamily="49" charset="-122"/>
                <a:ea typeface="黑体" panose="02010609060101010101" pitchFamily="49" charset="-122"/>
                <a:cs typeface="Times" charset="0"/>
              </a:rPr>
              <a:t>  </a:t>
            </a:r>
            <a:r>
              <a:rPr lang="zh-CN" altLang="en-US" sz="2200" b="1" dirty="0">
                <a:latin typeface="黑体" panose="02010609060101010101" pitchFamily="49" charset="-122"/>
                <a:ea typeface="黑体" panose="02010609060101010101" pitchFamily="49" charset="-122"/>
                <a:cs typeface="宋体"/>
              </a:rPr>
              <a:t>的值</a:t>
            </a:r>
            <a:r>
              <a:rPr lang="en-US" altLang="zh-CN" sz="2200" b="1" dirty="0">
                <a:latin typeface="黑体" panose="02010609060101010101" pitchFamily="49" charset="-122"/>
                <a:ea typeface="黑体" panose="02010609060101010101" pitchFamily="49" charset="-122"/>
                <a:cs typeface="宋体"/>
              </a:rPr>
              <a:t>(</a:t>
            </a:r>
            <a:r>
              <a:rPr lang="en-US" altLang="zh-CN" sz="2200" b="1" dirty="0">
                <a:latin typeface="黑体" panose="02010609060101010101" pitchFamily="49" charset="-122"/>
                <a:ea typeface="黑体" panose="02010609060101010101" pitchFamily="49" charset="-122"/>
                <a:cs typeface="Times" charset="0"/>
              </a:rPr>
              <a:t>E</a:t>
            </a:r>
            <a:r>
              <a:rPr lang="zh-CN" altLang="en-US" sz="2200" b="1" dirty="0">
                <a:latin typeface="黑体" panose="02010609060101010101" pitchFamily="49" charset="-122"/>
                <a:ea typeface="黑体" panose="02010609060101010101" pitchFamily="49" charset="-122"/>
                <a:cs typeface="宋体"/>
              </a:rPr>
              <a:t>步</a:t>
            </a:r>
            <a:r>
              <a:rPr lang="en-US" altLang="zh-CN" sz="2200" b="1" dirty="0">
                <a:latin typeface="黑体" panose="02010609060101010101" pitchFamily="49" charset="-122"/>
                <a:ea typeface="黑体" panose="02010609060101010101" pitchFamily="49" charset="-122"/>
                <a:cs typeface="宋体"/>
              </a:rPr>
              <a:t>)</a:t>
            </a:r>
          </a:p>
          <a:p>
            <a:pPr marL="228600" lvl="1">
              <a:spcBef>
                <a:spcPts val="1000"/>
              </a:spcBef>
              <a:buSzPct val="120000"/>
              <a:buFont typeface="Wingdings" panose="05000000000000000000" pitchFamily="2" charset="2"/>
              <a:buChar char="p"/>
            </a:pPr>
            <a:r>
              <a:rPr lang="zh-CN" altLang="en-US" sz="2200" b="1" dirty="0">
                <a:latin typeface="黑体" panose="02010609060101010101" pitchFamily="49" charset="-122"/>
                <a:ea typeface="黑体" panose="02010609060101010101" pitchFamily="49" charset="-122"/>
                <a:cs typeface="宋体"/>
              </a:rPr>
              <a:t>当</a:t>
            </a:r>
            <a:r>
              <a:rPr lang="en-US" altLang="zh-CN" sz="2200" b="1" dirty="0">
                <a:latin typeface="黑体" panose="02010609060101010101" pitchFamily="49" charset="-122"/>
                <a:ea typeface="黑体" panose="02010609060101010101" pitchFamily="49" charset="-122"/>
                <a:cs typeface="Times New Roman" charset="0"/>
              </a:rPr>
              <a:t>  </a:t>
            </a:r>
            <a:r>
              <a:rPr lang="zh-CN" altLang="en-US" sz="2200" b="1" dirty="0">
                <a:latin typeface="黑体" panose="02010609060101010101" pitchFamily="49" charset="-122"/>
                <a:ea typeface="黑体" panose="02010609060101010101" pitchFamily="49" charset="-122"/>
                <a:cs typeface="宋体"/>
              </a:rPr>
              <a:t>已知</a:t>
            </a:r>
            <a:r>
              <a:rPr lang="en-US" altLang="zh-CN" sz="2200" b="1" dirty="0">
                <a:latin typeface="黑体" panose="02010609060101010101" pitchFamily="49" charset="-122"/>
                <a:ea typeface="黑体" panose="02010609060101010101" pitchFamily="49" charset="-122"/>
                <a:cs typeface="宋体"/>
              </a:rPr>
              <a:t> </a:t>
            </a:r>
            <a:r>
              <a:rPr lang="zh-CN" altLang="en-US" sz="2200" b="1" dirty="0">
                <a:latin typeface="黑体" panose="02010609060101010101" pitchFamily="49" charset="-122"/>
                <a:ea typeface="黑体" panose="02010609060101010101" pitchFamily="49" charset="-122"/>
                <a:cs typeface="宋体"/>
              </a:rPr>
              <a:t>－</a:t>
            </a:r>
            <a:r>
              <a:rPr lang="en-US" altLang="zh-CN" sz="2200" b="1" dirty="0">
                <a:latin typeface="黑体" panose="02010609060101010101" pitchFamily="49" charset="-122"/>
                <a:ea typeface="黑体" panose="02010609060101010101" pitchFamily="49" charset="-122"/>
                <a:cs typeface="宋体"/>
              </a:rPr>
              <a:t>&gt; </a:t>
            </a:r>
            <a:r>
              <a:rPr lang="zh-CN" altLang="en-US" sz="2200" b="1" dirty="0">
                <a:latin typeface="黑体" panose="02010609060101010101" pitchFamily="49" charset="-122"/>
                <a:ea typeface="黑体" panose="02010609060101010101" pitchFamily="49" charset="-122"/>
                <a:cs typeface="宋体"/>
              </a:rPr>
              <a:t>对</a:t>
            </a:r>
            <a:r>
              <a:rPr lang="en-US" altLang="zh-CN" sz="2200" b="1" dirty="0">
                <a:latin typeface="黑体" panose="02010609060101010101" pitchFamily="49" charset="-122"/>
                <a:ea typeface="黑体" panose="02010609060101010101" pitchFamily="49" charset="-122"/>
                <a:cs typeface="宋体"/>
              </a:rPr>
              <a:t>  </a:t>
            </a:r>
            <a:r>
              <a:rPr lang="zh-CN" altLang="en-US" sz="2200" b="1" dirty="0">
                <a:latin typeface="黑体" panose="02010609060101010101" pitchFamily="49" charset="-122"/>
                <a:ea typeface="黑体" panose="02010609060101010101" pitchFamily="49" charset="-122"/>
                <a:cs typeface="宋体"/>
              </a:rPr>
              <a:t>做极大似然估计</a:t>
            </a:r>
            <a:r>
              <a:rPr lang="en-US" altLang="zh-CN" sz="2200" b="1" dirty="0">
                <a:latin typeface="黑体" panose="02010609060101010101" pitchFamily="49" charset="-122"/>
                <a:ea typeface="黑体" panose="02010609060101010101" pitchFamily="49" charset="-122"/>
                <a:cs typeface="宋体"/>
              </a:rPr>
              <a:t>(</a:t>
            </a:r>
            <a:r>
              <a:rPr lang="en-US" altLang="zh-CN" sz="2200" b="1" dirty="0">
                <a:latin typeface="黑体" panose="02010609060101010101" pitchFamily="49" charset="-122"/>
                <a:ea typeface="黑体" panose="02010609060101010101" pitchFamily="49" charset="-122"/>
                <a:cs typeface="Times New Roman" charset="0"/>
              </a:rPr>
              <a:t>M</a:t>
            </a:r>
            <a:r>
              <a:rPr lang="zh-CN" altLang="en-US" sz="2200" b="1" dirty="0">
                <a:latin typeface="黑体" panose="02010609060101010101" pitchFamily="49" charset="-122"/>
                <a:ea typeface="黑体" panose="02010609060101010101" pitchFamily="49" charset="-122"/>
                <a:cs typeface="宋体"/>
              </a:rPr>
              <a:t>步</a:t>
            </a:r>
            <a:r>
              <a:rPr lang="en-US" altLang="zh-CN" sz="2200" b="1" dirty="0">
                <a:latin typeface="黑体" panose="02010609060101010101" pitchFamily="49" charset="-122"/>
                <a:ea typeface="黑体" panose="02010609060101010101" pitchFamily="49" charset="-122"/>
                <a:cs typeface="宋体"/>
              </a:rPr>
              <a:t>)</a:t>
            </a:r>
            <a:endParaRPr lang="zh-CN" altLang="en-US" sz="2200" b="1" dirty="0">
              <a:latin typeface="黑体" panose="02010609060101010101" pitchFamily="49" charset="-122"/>
              <a:ea typeface="黑体" panose="02010609060101010101" pitchFamily="49" charset="-122"/>
              <a:cs typeface="宋体"/>
            </a:endParaRPr>
          </a:p>
          <a:p>
            <a:pPr marL="0" lvl="1" indent="0">
              <a:spcBef>
                <a:spcPts val="1000"/>
              </a:spcBef>
              <a:buSzPct val="120000"/>
              <a:buNone/>
            </a:pPr>
            <a:r>
              <a:rPr lang="zh-CN" altLang="en-US" sz="2200" dirty="0">
                <a:latin typeface="+mn-ea"/>
                <a:ea typeface="+mn-ea"/>
                <a:cs typeface="宋体"/>
              </a:rPr>
              <a:t>    </a:t>
            </a:r>
          </a:p>
          <a:p>
            <a:pPr marL="0" lvl="1" indent="0">
              <a:spcBef>
                <a:spcPts val="1000"/>
              </a:spcBef>
              <a:buSzPct val="120000"/>
              <a:buNone/>
            </a:pPr>
            <a:r>
              <a:rPr lang="zh-CN" altLang="en-US" sz="2200" dirty="0">
                <a:latin typeface="+mn-ea"/>
                <a:ea typeface="+mn-ea"/>
                <a:cs typeface="宋体"/>
              </a:rPr>
              <a:t>    </a:t>
            </a:r>
            <a:endParaRPr kumimoji="1" lang="zh-CN" altLang="en-US" dirty="0">
              <a:latin typeface="+mn-ea"/>
              <a:ea typeface="+mn-ea"/>
            </a:endParaRPr>
          </a:p>
        </p:txBody>
      </p:sp>
      <p:graphicFrame>
        <p:nvGraphicFramePr>
          <p:cNvPr id="15" name="对象 14"/>
          <p:cNvGraphicFramePr>
            <a:graphicFrameLocks noChangeAspect="1"/>
          </p:cNvGraphicFramePr>
          <p:nvPr>
            <p:extLst>
              <p:ext uri="{D42A27DB-BD31-4B8C-83A1-F6EECF244321}">
                <p14:modId xmlns:p14="http://schemas.microsoft.com/office/powerpoint/2010/main" val="494062098"/>
              </p:ext>
            </p:extLst>
          </p:nvPr>
        </p:nvGraphicFramePr>
        <p:xfrm>
          <a:off x="1589616" y="2342615"/>
          <a:ext cx="241300" cy="338137"/>
        </p:xfrm>
        <a:graphic>
          <a:graphicData uri="http://schemas.openxmlformats.org/presentationml/2006/ole">
            <mc:AlternateContent xmlns:mc="http://schemas.openxmlformats.org/markup-compatibility/2006">
              <mc:Choice xmlns:v="urn:schemas-microsoft-com:vml" Requires="v">
                <p:oleObj spid="_x0000_s29610" name="Formula" r:id="rId3" imgW="113040" imgH="160200" progId="Equation.Ribbit">
                  <p:embed/>
                </p:oleObj>
              </mc:Choice>
              <mc:Fallback>
                <p:oleObj name="Formula" r:id="rId3" imgW="113040" imgH="160200" progId="Equation.Ribbit">
                  <p:embed/>
                  <p:pic>
                    <p:nvPicPr>
                      <p:cNvPr id="0" name=""/>
                      <p:cNvPicPr/>
                      <p:nvPr/>
                    </p:nvPicPr>
                    <p:blipFill>
                      <a:blip r:embed="rId4"/>
                      <a:stretch>
                        <a:fillRect/>
                      </a:stretch>
                    </p:blipFill>
                    <p:spPr>
                      <a:xfrm>
                        <a:off x="1589616" y="2342615"/>
                        <a:ext cx="241300" cy="338137"/>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2846575073"/>
              </p:ext>
            </p:extLst>
          </p:nvPr>
        </p:nvGraphicFramePr>
        <p:xfrm>
          <a:off x="7054668" y="2368281"/>
          <a:ext cx="186146" cy="286803"/>
        </p:xfrm>
        <a:graphic>
          <a:graphicData uri="http://schemas.openxmlformats.org/presentationml/2006/ole">
            <mc:AlternateContent xmlns:mc="http://schemas.openxmlformats.org/markup-compatibility/2006">
              <mc:Choice xmlns:v="urn:schemas-microsoft-com:vml" Requires="v">
                <p:oleObj spid="_x0000_s29611" name="Formula" r:id="rId5" imgW="100440" imgH="155160" progId="Equation.Ribbit">
                  <p:embed/>
                </p:oleObj>
              </mc:Choice>
              <mc:Fallback>
                <p:oleObj name="Formula" r:id="rId5" imgW="100440" imgH="155160" progId="Equation.Ribbit">
                  <p:embed/>
                  <p:pic>
                    <p:nvPicPr>
                      <p:cNvPr id="0" name=""/>
                      <p:cNvPicPr/>
                      <p:nvPr/>
                    </p:nvPicPr>
                    <p:blipFill>
                      <a:blip r:embed="rId6"/>
                      <a:stretch>
                        <a:fillRect/>
                      </a:stretch>
                    </p:blipFill>
                    <p:spPr>
                      <a:xfrm>
                        <a:off x="7054668" y="2368281"/>
                        <a:ext cx="186146" cy="286803"/>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1398384563"/>
              </p:ext>
            </p:extLst>
          </p:nvPr>
        </p:nvGraphicFramePr>
        <p:xfrm>
          <a:off x="1032584" y="2806041"/>
          <a:ext cx="186146" cy="286803"/>
        </p:xfrm>
        <a:graphic>
          <a:graphicData uri="http://schemas.openxmlformats.org/presentationml/2006/ole">
            <mc:AlternateContent xmlns:mc="http://schemas.openxmlformats.org/markup-compatibility/2006">
              <mc:Choice xmlns:v="urn:schemas-microsoft-com:vml" Requires="v">
                <p:oleObj spid="_x0000_s29612" name="Formula" r:id="rId7" imgW="100440" imgH="155160" progId="Equation.Ribbit">
                  <p:embed/>
                </p:oleObj>
              </mc:Choice>
              <mc:Fallback>
                <p:oleObj name="Formula" r:id="rId7" imgW="100440" imgH="155160" progId="Equation.Ribbit">
                  <p:embed/>
                  <p:pic>
                    <p:nvPicPr>
                      <p:cNvPr id="0" name=""/>
                      <p:cNvPicPr/>
                      <p:nvPr/>
                    </p:nvPicPr>
                    <p:blipFill>
                      <a:blip r:embed="rId6"/>
                      <a:stretch>
                        <a:fillRect/>
                      </a:stretch>
                    </p:blipFill>
                    <p:spPr>
                      <a:xfrm>
                        <a:off x="1032584" y="2806041"/>
                        <a:ext cx="186146" cy="286803"/>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553383351"/>
              </p:ext>
            </p:extLst>
          </p:nvPr>
        </p:nvGraphicFramePr>
        <p:xfrm>
          <a:off x="2837656" y="2806041"/>
          <a:ext cx="211138" cy="296862"/>
        </p:xfrm>
        <a:graphic>
          <a:graphicData uri="http://schemas.openxmlformats.org/presentationml/2006/ole">
            <mc:AlternateContent xmlns:mc="http://schemas.openxmlformats.org/markup-compatibility/2006">
              <mc:Choice xmlns:v="urn:schemas-microsoft-com:vml" Requires="v">
                <p:oleObj spid="_x0000_s29613" name="Formula" r:id="rId8" imgW="113040" imgH="160200" progId="Equation.Ribbit">
                  <p:embed/>
                </p:oleObj>
              </mc:Choice>
              <mc:Fallback>
                <p:oleObj name="Formula" r:id="rId8" imgW="113040" imgH="160200" progId="Equation.Ribbit">
                  <p:embed/>
                  <p:pic>
                    <p:nvPicPr>
                      <p:cNvPr id="0" name=""/>
                      <p:cNvPicPr/>
                      <p:nvPr/>
                    </p:nvPicPr>
                    <p:blipFill>
                      <a:blip r:embed="rId4"/>
                      <a:stretch>
                        <a:fillRect/>
                      </a:stretch>
                    </p:blipFill>
                    <p:spPr>
                      <a:xfrm>
                        <a:off x="2837656" y="2806041"/>
                        <a:ext cx="211138" cy="296862"/>
                      </a:xfrm>
                      <a:prstGeom prst="rect">
                        <a:avLst/>
                      </a:prstGeom>
                    </p:spPr>
                  </p:pic>
                </p:oleObj>
              </mc:Fallback>
            </mc:AlternateContent>
          </a:graphicData>
        </a:graphic>
      </p:graphicFrame>
    </p:spTree>
    <p:extLst>
      <p:ext uri="{BB962C8B-B14F-4D97-AF65-F5344CB8AC3E}">
        <p14:creationId xmlns:p14="http://schemas.microsoft.com/office/powerpoint/2010/main" val="37085783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anose="02010609060101010101" pitchFamily="49" charset="-122"/>
                <a:ea typeface="黑体" panose="02010609060101010101" pitchFamily="49" charset="-122"/>
                <a:cs typeface="Verdana" charset="0"/>
              </a:rPr>
              <a:t>EM</a:t>
            </a:r>
            <a:r>
              <a:rPr lang="zh-CN" altLang="en-US" dirty="0">
                <a:latin typeface="黑体" panose="02010609060101010101" pitchFamily="49" charset="-122"/>
                <a:ea typeface="黑体" panose="02010609060101010101" pitchFamily="49" charset="-122"/>
                <a:cs typeface="黑体"/>
              </a:rPr>
              <a:t>算法</a:t>
            </a:r>
            <a:endParaRPr kumimoji="1" lang="zh-CN" altLang="en-US" dirty="0">
              <a:latin typeface="黑体" panose="02010609060101010101" pitchFamily="49" charset="-122"/>
              <a:ea typeface="黑体" panose="02010609060101010101" pitchFamily="49" charset="-122"/>
            </a:endParaRPr>
          </a:p>
        </p:txBody>
      </p:sp>
      <p:sp>
        <p:nvSpPr>
          <p:cNvPr id="4" name="内容占位符 3"/>
          <p:cNvSpPr>
            <a:spLocks noGrp="1"/>
          </p:cNvSpPr>
          <p:nvPr>
            <p:ph sz="quarter" idx="14"/>
          </p:nvPr>
        </p:nvSpPr>
        <p:spPr>
          <a:xfrm>
            <a:off x="260350" y="1138621"/>
            <a:ext cx="8629650" cy="5452679"/>
          </a:xfrm>
        </p:spPr>
        <p:txBody>
          <a:bodyPr>
            <a:normAutofit/>
          </a:bodyPr>
          <a:lstStyle/>
          <a:p>
            <a:pPr marL="0" lvl="1" indent="0">
              <a:spcBef>
                <a:spcPts val="1000"/>
              </a:spcBef>
              <a:buSzPct val="120000"/>
              <a:buNone/>
            </a:pPr>
            <a:r>
              <a:rPr lang="zh-CN" altLang="en-US" sz="2200" dirty="0">
                <a:latin typeface="+mn-ea"/>
                <a:ea typeface="+mn-ea"/>
                <a:cs typeface="宋体"/>
              </a:rPr>
              <a:t>    </a:t>
            </a:r>
            <a:r>
              <a:rPr lang="en-US" altLang="zh-CN" sz="2200" b="1" dirty="0">
                <a:latin typeface="黑体" panose="02010609060101010101" pitchFamily="49" charset="-122"/>
                <a:ea typeface="黑体" panose="02010609060101010101" pitchFamily="49" charset="-122"/>
                <a:cs typeface="Verdana" charset="0"/>
              </a:rPr>
              <a:t>EM (Expectation-Maximization)</a:t>
            </a:r>
            <a:r>
              <a:rPr lang="zh-CN" altLang="en-US" sz="2200" b="1" dirty="0">
                <a:latin typeface="黑体" panose="02010609060101010101" pitchFamily="49" charset="-122"/>
                <a:ea typeface="黑体" panose="02010609060101010101" pitchFamily="49" charset="-122"/>
                <a:cs typeface="宋体"/>
              </a:rPr>
              <a:t>算法 </a:t>
            </a:r>
            <a:r>
              <a:rPr lang="fr-FR" altLang="zh-CN" sz="2200" b="1" dirty="0">
                <a:latin typeface="黑体" panose="02010609060101010101" pitchFamily="49" charset="-122"/>
                <a:ea typeface="黑体" panose="02010609060101010101" pitchFamily="49" charset="-122"/>
                <a:cs typeface="Verdana" charset="0"/>
              </a:rPr>
              <a:t>[Dempster et al., 1977]</a:t>
            </a:r>
            <a:r>
              <a:rPr lang="fr-FR" altLang="zh-CN" sz="2200" b="1" dirty="0">
                <a:latin typeface="黑体" panose="02010609060101010101" pitchFamily="49" charset="-122"/>
                <a:ea typeface="黑体" panose="02010609060101010101" pitchFamily="49" charset="-122"/>
                <a:cs typeface="宋体"/>
              </a:rPr>
              <a:t> </a:t>
            </a:r>
            <a:r>
              <a:rPr lang="zh-CN" altLang="en-US" sz="2200" b="1" dirty="0">
                <a:latin typeface="黑体" panose="02010609060101010101" pitchFamily="49" charset="-122"/>
                <a:ea typeface="黑体" panose="02010609060101010101" pitchFamily="49" charset="-122"/>
                <a:cs typeface="宋体"/>
              </a:rPr>
              <a:t>是常用的估计参数隐变量的利器。</a:t>
            </a:r>
            <a:endParaRPr lang="en-US" altLang="zh-CN" sz="2200" b="1" dirty="0">
              <a:latin typeface="黑体" panose="02010609060101010101" pitchFamily="49" charset="-122"/>
              <a:ea typeface="黑体" panose="02010609060101010101" pitchFamily="49" charset="-122"/>
              <a:cs typeface="宋体"/>
            </a:endParaRPr>
          </a:p>
          <a:p>
            <a:pPr marL="228600" lvl="1">
              <a:spcBef>
                <a:spcPts val="1000"/>
              </a:spcBef>
              <a:buSzPct val="120000"/>
              <a:buFont typeface="Wingdings" panose="05000000000000000000" pitchFamily="2" charset="2"/>
              <a:buChar char="p"/>
            </a:pPr>
            <a:endParaRPr lang="zh-CN" altLang="en-US" sz="2200" b="1" dirty="0">
              <a:latin typeface="黑体" panose="02010609060101010101" pitchFamily="49" charset="-122"/>
              <a:ea typeface="黑体" panose="02010609060101010101" pitchFamily="49" charset="-122"/>
              <a:cs typeface="宋体"/>
            </a:endParaRPr>
          </a:p>
          <a:p>
            <a:pPr marL="228600" lvl="1">
              <a:spcBef>
                <a:spcPts val="1000"/>
              </a:spcBef>
              <a:buSzPct val="120000"/>
              <a:buFont typeface="Wingdings" panose="05000000000000000000" pitchFamily="2" charset="2"/>
              <a:buChar char="p"/>
            </a:pPr>
            <a:r>
              <a:rPr lang="zh-CN" altLang="en-US" sz="2200" b="1" dirty="0">
                <a:latin typeface="黑体" panose="02010609060101010101" pitchFamily="49" charset="-122"/>
                <a:ea typeface="黑体" panose="02010609060101010101" pitchFamily="49" charset="-122"/>
                <a:cs typeface="宋体"/>
              </a:rPr>
              <a:t>当参数  已知</a:t>
            </a:r>
            <a:r>
              <a:rPr lang="en-US" altLang="zh-CN" sz="2200" b="1" dirty="0">
                <a:latin typeface="黑体" panose="02010609060101010101" pitchFamily="49" charset="-122"/>
                <a:ea typeface="黑体" panose="02010609060101010101" pitchFamily="49" charset="-122"/>
                <a:cs typeface="宋体"/>
              </a:rPr>
              <a:t> </a:t>
            </a:r>
            <a:r>
              <a:rPr lang="zh-CN" altLang="en-US" sz="2200" b="1" dirty="0">
                <a:latin typeface="黑体" panose="02010609060101010101" pitchFamily="49" charset="-122"/>
                <a:ea typeface="黑体" panose="02010609060101010101" pitchFamily="49" charset="-122"/>
                <a:cs typeface="宋体"/>
              </a:rPr>
              <a:t>－</a:t>
            </a:r>
            <a:r>
              <a:rPr lang="en-US" altLang="zh-CN" sz="2200" b="1" dirty="0">
                <a:latin typeface="黑体" panose="02010609060101010101" pitchFamily="49" charset="-122"/>
                <a:ea typeface="黑体" panose="02010609060101010101" pitchFamily="49" charset="-122"/>
                <a:cs typeface="宋体"/>
              </a:rPr>
              <a:t>&gt; </a:t>
            </a:r>
            <a:r>
              <a:rPr lang="zh-CN" altLang="en-US" sz="2200" b="1" dirty="0">
                <a:latin typeface="黑体" panose="02010609060101010101" pitchFamily="49" charset="-122"/>
                <a:ea typeface="黑体" panose="02010609060101010101" pitchFamily="49" charset="-122"/>
                <a:cs typeface="宋体"/>
              </a:rPr>
              <a:t>根据训练数据推断出最优隐变量</a:t>
            </a:r>
            <a:r>
              <a:rPr lang="en-US" altLang="zh-CN" sz="2200" b="1" dirty="0">
                <a:latin typeface="黑体" panose="02010609060101010101" pitchFamily="49" charset="-122"/>
                <a:ea typeface="黑体" panose="02010609060101010101" pitchFamily="49" charset="-122"/>
                <a:cs typeface="Times" charset="0"/>
              </a:rPr>
              <a:t>  </a:t>
            </a:r>
            <a:r>
              <a:rPr lang="zh-CN" altLang="en-US" sz="2200" b="1" dirty="0">
                <a:latin typeface="黑体" panose="02010609060101010101" pitchFamily="49" charset="-122"/>
                <a:ea typeface="黑体" panose="02010609060101010101" pitchFamily="49" charset="-122"/>
                <a:cs typeface="宋体"/>
              </a:rPr>
              <a:t>的值</a:t>
            </a:r>
            <a:r>
              <a:rPr lang="en-US" altLang="zh-CN" sz="2200" b="1" dirty="0">
                <a:latin typeface="黑体" panose="02010609060101010101" pitchFamily="49" charset="-122"/>
                <a:ea typeface="黑体" panose="02010609060101010101" pitchFamily="49" charset="-122"/>
                <a:cs typeface="宋体"/>
              </a:rPr>
              <a:t>(</a:t>
            </a:r>
            <a:r>
              <a:rPr lang="en-US" altLang="zh-CN" sz="2200" b="1" dirty="0">
                <a:latin typeface="黑体" panose="02010609060101010101" pitchFamily="49" charset="-122"/>
                <a:ea typeface="黑体" panose="02010609060101010101" pitchFamily="49" charset="-122"/>
                <a:cs typeface="Times" charset="0"/>
              </a:rPr>
              <a:t>E</a:t>
            </a:r>
            <a:r>
              <a:rPr lang="zh-CN" altLang="en-US" sz="2200" b="1" dirty="0">
                <a:latin typeface="黑体" panose="02010609060101010101" pitchFamily="49" charset="-122"/>
                <a:ea typeface="黑体" panose="02010609060101010101" pitchFamily="49" charset="-122"/>
                <a:cs typeface="宋体"/>
              </a:rPr>
              <a:t>步</a:t>
            </a:r>
            <a:r>
              <a:rPr lang="en-US" altLang="zh-CN" sz="2200" b="1" dirty="0">
                <a:latin typeface="黑体" panose="02010609060101010101" pitchFamily="49" charset="-122"/>
                <a:ea typeface="黑体" panose="02010609060101010101" pitchFamily="49" charset="-122"/>
                <a:cs typeface="宋体"/>
              </a:rPr>
              <a:t>)</a:t>
            </a:r>
          </a:p>
          <a:p>
            <a:pPr marL="228600" lvl="1">
              <a:spcBef>
                <a:spcPts val="1000"/>
              </a:spcBef>
              <a:buSzPct val="120000"/>
              <a:buFont typeface="Wingdings" panose="05000000000000000000" pitchFamily="2" charset="2"/>
              <a:buChar char="p"/>
            </a:pPr>
            <a:r>
              <a:rPr lang="zh-CN" altLang="en-US" sz="2200" b="1" dirty="0">
                <a:latin typeface="黑体" panose="02010609060101010101" pitchFamily="49" charset="-122"/>
                <a:ea typeface="黑体" panose="02010609060101010101" pitchFamily="49" charset="-122"/>
                <a:cs typeface="宋体"/>
              </a:rPr>
              <a:t>当</a:t>
            </a:r>
            <a:r>
              <a:rPr lang="en-US" altLang="zh-CN" sz="2200" b="1" dirty="0">
                <a:latin typeface="黑体" panose="02010609060101010101" pitchFamily="49" charset="-122"/>
                <a:ea typeface="黑体" panose="02010609060101010101" pitchFamily="49" charset="-122"/>
                <a:cs typeface="Times New Roman" charset="0"/>
              </a:rPr>
              <a:t>  </a:t>
            </a:r>
            <a:r>
              <a:rPr lang="zh-CN" altLang="en-US" sz="2200" b="1" dirty="0">
                <a:latin typeface="黑体" panose="02010609060101010101" pitchFamily="49" charset="-122"/>
                <a:ea typeface="黑体" panose="02010609060101010101" pitchFamily="49" charset="-122"/>
                <a:cs typeface="宋体"/>
              </a:rPr>
              <a:t>已知</a:t>
            </a:r>
            <a:r>
              <a:rPr lang="en-US" altLang="zh-CN" sz="2200" b="1" dirty="0">
                <a:latin typeface="黑体" panose="02010609060101010101" pitchFamily="49" charset="-122"/>
                <a:ea typeface="黑体" panose="02010609060101010101" pitchFamily="49" charset="-122"/>
                <a:cs typeface="宋体"/>
              </a:rPr>
              <a:t> </a:t>
            </a:r>
            <a:r>
              <a:rPr lang="zh-CN" altLang="en-US" sz="2200" b="1" dirty="0">
                <a:latin typeface="黑体" panose="02010609060101010101" pitchFamily="49" charset="-122"/>
                <a:ea typeface="黑体" panose="02010609060101010101" pitchFamily="49" charset="-122"/>
                <a:cs typeface="宋体"/>
              </a:rPr>
              <a:t>－</a:t>
            </a:r>
            <a:r>
              <a:rPr lang="en-US" altLang="zh-CN" sz="2200" b="1" dirty="0">
                <a:latin typeface="黑体" panose="02010609060101010101" pitchFamily="49" charset="-122"/>
                <a:ea typeface="黑体" panose="02010609060101010101" pitchFamily="49" charset="-122"/>
                <a:cs typeface="宋体"/>
              </a:rPr>
              <a:t>&gt; </a:t>
            </a:r>
            <a:r>
              <a:rPr lang="zh-CN" altLang="en-US" sz="2200" b="1" dirty="0">
                <a:latin typeface="黑体" panose="02010609060101010101" pitchFamily="49" charset="-122"/>
                <a:ea typeface="黑体" panose="02010609060101010101" pitchFamily="49" charset="-122"/>
                <a:cs typeface="宋体"/>
              </a:rPr>
              <a:t>对</a:t>
            </a:r>
            <a:r>
              <a:rPr lang="en-US" altLang="zh-CN" sz="2200" b="1" dirty="0">
                <a:latin typeface="黑体" panose="02010609060101010101" pitchFamily="49" charset="-122"/>
                <a:ea typeface="黑体" panose="02010609060101010101" pitchFamily="49" charset="-122"/>
                <a:cs typeface="宋体"/>
              </a:rPr>
              <a:t>  </a:t>
            </a:r>
            <a:r>
              <a:rPr lang="zh-CN" altLang="en-US" sz="2200" b="1" dirty="0">
                <a:latin typeface="黑体" panose="02010609060101010101" pitchFamily="49" charset="-122"/>
                <a:ea typeface="黑体" panose="02010609060101010101" pitchFamily="49" charset="-122"/>
                <a:cs typeface="宋体"/>
              </a:rPr>
              <a:t>做极大似然估计</a:t>
            </a:r>
            <a:r>
              <a:rPr lang="en-US" altLang="zh-CN" sz="2200" b="1" dirty="0">
                <a:latin typeface="黑体" panose="02010609060101010101" pitchFamily="49" charset="-122"/>
                <a:ea typeface="黑体" panose="02010609060101010101" pitchFamily="49" charset="-122"/>
                <a:cs typeface="宋体"/>
              </a:rPr>
              <a:t>(</a:t>
            </a:r>
            <a:r>
              <a:rPr lang="en-US" altLang="zh-CN" sz="2200" b="1" dirty="0">
                <a:latin typeface="黑体" panose="02010609060101010101" pitchFamily="49" charset="-122"/>
                <a:ea typeface="黑体" panose="02010609060101010101" pitchFamily="49" charset="-122"/>
                <a:cs typeface="Times New Roman" charset="0"/>
              </a:rPr>
              <a:t>M</a:t>
            </a:r>
            <a:r>
              <a:rPr lang="zh-CN" altLang="en-US" sz="2200" b="1" dirty="0">
                <a:latin typeface="黑体" panose="02010609060101010101" pitchFamily="49" charset="-122"/>
                <a:ea typeface="黑体" panose="02010609060101010101" pitchFamily="49" charset="-122"/>
                <a:cs typeface="宋体"/>
              </a:rPr>
              <a:t>步</a:t>
            </a:r>
            <a:r>
              <a:rPr lang="en-US" altLang="zh-CN" sz="2200" b="1" dirty="0">
                <a:latin typeface="黑体" panose="02010609060101010101" pitchFamily="49" charset="-122"/>
                <a:ea typeface="黑体" panose="02010609060101010101" pitchFamily="49" charset="-122"/>
                <a:cs typeface="宋体"/>
              </a:rPr>
              <a:t>)</a:t>
            </a:r>
            <a:endParaRPr lang="zh-CN" altLang="en-US" sz="2200" b="1" dirty="0">
              <a:latin typeface="黑体" panose="02010609060101010101" pitchFamily="49" charset="-122"/>
              <a:ea typeface="黑体" panose="02010609060101010101" pitchFamily="49" charset="-122"/>
              <a:cs typeface="宋体"/>
            </a:endParaRPr>
          </a:p>
          <a:p>
            <a:pPr marL="0" lvl="1" indent="0">
              <a:spcBef>
                <a:spcPts val="1000"/>
              </a:spcBef>
              <a:buSzPct val="120000"/>
              <a:buNone/>
            </a:pPr>
            <a:r>
              <a:rPr lang="zh-CN" altLang="en-US" sz="2200" b="1" dirty="0">
                <a:latin typeface="黑体" panose="02010609060101010101" pitchFamily="49" charset="-122"/>
                <a:ea typeface="黑体" panose="02010609060101010101" pitchFamily="49" charset="-122"/>
                <a:cs typeface="宋体"/>
              </a:rPr>
              <a:t>    </a:t>
            </a:r>
          </a:p>
          <a:p>
            <a:pPr marL="0" lvl="1" indent="0">
              <a:spcBef>
                <a:spcPts val="1000"/>
              </a:spcBef>
              <a:buSzPct val="120000"/>
              <a:buNone/>
            </a:pPr>
            <a:r>
              <a:rPr lang="zh-CN" altLang="en-US" sz="2200" b="1" dirty="0">
                <a:latin typeface="黑体" panose="02010609060101010101" pitchFamily="49" charset="-122"/>
                <a:ea typeface="黑体" panose="02010609060101010101" pitchFamily="49" charset="-122"/>
                <a:cs typeface="宋体"/>
              </a:rPr>
              <a:t>    于是，以初始值  </a:t>
            </a:r>
            <a:r>
              <a:rPr lang="en-US" altLang="zh-CN" sz="2200" b="1" dirty="0">
                <a:latin typeface="黑体" panose="02010609060101010101" pitchFamily="49" charset="-122"/>
                <a:ea typeface="黑体" panose="02010609060101010101" pitchFamily="49" charset="-122"/>
                <a:cs typeface="宋体"/>
              </a:rPr>
              <a:t> </a:t>
            </a:r>
            <a:r>
              <a:rPr lang="zh-CN" altLang="en-US" sz="2200" b="1" dirty="0">
                <a:latin typeface="黑体" panose="02010609060101010101" pitchFamily="49" charset="-122"/>
                <a:ea typeface="黑体" panose="02010609060101010101" pitchFamily="49" charset="-122"/>
                <a:cs typeface="宋体"/>
              </a:rPr>
              <a:t>为起点，对式子</a:t>
            </a:r>
            <a:r>
              <a:rPr lang="en-US" altLang="zh-CN" sz="2200" b="1" dirty="0">
                <a:latin typeface="黑体" panose="02010609060101010101" pitchFamily="49" charset="-122"/>
                <a:ea typeface="黑体" panose="02010609060101010101" pitchFamily="49" charset="-122"/>
                <a:cs typeface="宋体"/>
              </a:rPr>
              <a:t>(7.35),</a:t>
            </a:r>
            <a:r>
              <a:rPr lang="zh-CN" altLang="en-US" sz="2200" b="1" dirty="0">
                <a:latin typeface="黑体" panose="02010609060101010101" pitchFamily="49" charset="-122"/>
                <a:ea typeface="黑体" panose="02010609060101010101" pitchFamily="49" charset="-122"/>
                <a:cs typeface="宋体"/>
              </a:rPr>
              <a:t>可迭代执行以下步骤直至收敛：</a:t>
            </a:r>
            <a:endParaRPr lang="en-US" altLang="zh-CN" sz="2200" b="1" dirty="0">
              <a:latin typeface="黑体" panose="02010609060101010101" pitchFamily="49" charset="-122"/>
              <a:ea typeface="黑体" panose="02010609060101010101" pitchFamily="49" charset="-122"/>
              <a:cs typeface="宋体"/>
            </a:endParaRPr>
          </a:p>
          <a:p>
            <a:pPr marL="228600" lvl="1">
              <a:spcBef>
                <a:spcPts val="1000"/>
              </a:spcBef>
              <a:buSzPct val="120000"/>
              <a:buFont typeface="Wingdings" panose="05000000000000000000" pitchFamily="2" charset="2"/>
              <a:buChar char="p"/>
            </a:pPr>
            <a:r>
              <a:rPr lang="zh-CN" altLang="en-US" sz="2200" b="1" dirty="0">
                <a:latin typeface="黑体" panose="02010609060101010101" pitchFamily="49" charset="-122"/>
                <a:ea typeface="黑体" panose="02010609060101010101" pitchFamily="49" charset="-122"/>
                <a:cs typeface="宋体"/>
              </a:rPr>
              <a:t>基于  </a:t>
            </a:r>
            <a:r>
              <a:rPr lang="en-US" altLang="zh-CN" sz="2200" b="1" dirty="0">
                <a:latin typeface="黑体" panose="02010609060101010101" pitchFamily="49" charset="-122"/>
                <a:ea typeface="黑体" panose="02010609060101010101" pitchFamily="49" charset="-122"/>
                <a:cs typeface="宋体"/>
              </a:rPr>
              <a:t> </a:t>
            </a:r>
            <a:r>
              <a:rPr lang="zh-CN" altLang="en-US" sz="2200" b="1" dirty="0">
                <a:latin typeface="黑体" panose="02010609060101010101" pitchFamily="49" charset="-122"/>
                <a:ea typeface="黑体" panose="02010609060101010101" pitchFamily="49" charset="-122"/>
                <a:cs typeface="宋体"/>
              </a:rPr>
              <a:t>推断隐变量</a:t>
            </a:r>
            <a:r>
              <a:rPr lang="en-US" altLang="zh-CN" sz="2200" b="1" dirty="0">
                <a:latin typeface="黑体" panose="02010609060101010101" pitchFamily="49" charset="-122"/>
                <a:ea typeface="黑体" panose="02010609060101010101" pitchFamily="49" charset="-122"/>
                <a:cs typeface="Times"/>
              </a:rPr>
              <a:t>  </a:t>
            </a:r>
            <a:r>
              <a:rPr lang="zh-CN" altLang="en-US" sz="2200" b="1" dirty="0">
                <a:latin typeface="黑体" panose="02010609060101010101" pitchFamily="49" charset="-122"/>
                <a:ea typeface="黑体" panose="02010609060101010101" pitchFamily="49" charset="-122"/>
                <a:cs typeface="Times"/>
              </a:rPr>
              <a:t>的期</a:t>
            </a:r>
            <a:r>
              <a:rPr lang="zh-CN" altLang="en-US" sz="2200" b="1" dirty="0">
                <a:latin typeface="黑体" panose="02010609060101010101" pitchFamily="49" charset="-122"/>
                <a:ea typeface="黑体" panose="02010609060101010101" pitchFamily="49" charset="-122"/>
                <a:cs typeface="宋体"/>
              </a:rPr>
              <a:t>望</a:t>
            </a:r>
            <a:r>
              <a:rPr lang="en-US" altLang="zh-CN" sz="2200" b="1" dirty="0">
                <a:latin typeface="黑体" panose="02010609060101010101" pitchFamily="49" charset="-122"/>
                <a:ea typeface="黑体" panose="02010609060101010101" pitchFamily="49" charset="-122"/>
                <a:cs typeface="宋体"/>
              </a:rPr>
              <a:t>,</a:t>
            </a:r>
            <a:r>
              <a:rPr lang="zh-CN" altLang="en-US" sz="2200" b="1" dirty="0">
                <a:latin typeface="黑体" panose="02010609060101010101" pitchFamily="49" charset="-122"/>
                <a:ea typeface="黑体" panose="02010609060101010101" pitchFamily="49" charset="-122"/>
                <a:cs typeface="宋体"/>
              </a:rPr>
              <a:t>记为   </a:t>
            </a:r>
            <a:r>
              <a:rPr lang="en-US" altLang="zh-CN" sz="2200" b="1" dirty="0">
                <a:latin typeface="黑体" panose="02010609060101010101" pitchFamily="49" charset="-122"/>
                <a:ea typeface="黑体" panose="02010609060101010101" pitchFamily="49" charset="-122"/>
                <a:cs typeface="宋体"/>
              </a:rPr>
              <a:t>;</a:t>
            </a:r>
          </a:p>
          <a:p>
            <a:pPr marL="228600" lvl="1">
              <a:spcBef>
                <a:spcPts val="1000"/>
              </a:spcBef>
              <a:buSzPct val="120000"/>
              <a:buFont typeface="Wingdings" panose="05000000000000000000" pitchFamily="2" charset="2"/>
              <a:buChar char="p"/>
            </a:pPr>
            <a:r>
              <a:rPr lang="zh-CN" altLang="en-US" sz="2200" b="1" dirty="0">
                <a:latin typeface="黑体" panose="02010609060101010101" pitchFamily="49" charset="-122"/>
                <a:ea typeface="黑体" panose="02010609060101010101" pitchFamily="49" charset="-122"/>
                <a:cs typeface="宋体"/>
              </a:rPr>
              <a:t>基于已观测到变量</a:t>
            </a:r>
            <a:r>
              <a:rPr lang="en-US" altLang="zh-CN" sz="2200" b="1" dirty="0">
                <a:latin typeface="黑体" panose="02010609060101010101" pitchFamily="49" charset="-122"/>
                <a:ea typeface="黑体" panose="02010609060101010101" pitchFamily="49" charset="-122"/>
                <a:cs typeface="Times"/>
              </a:rPr>
              <a:t>  </a:t>
            </a:r>
            <a:r>
              <a:rPr lang="zh-CN" altLang="en-US" sz="2200" b="1" dirty="0">
                <a:latin typeface="黑体" panose="02010609060101010101" pitchFamily="49" charset="-122"/>
                <a:ea typeface="黑体" panose="02010609060101010101" pitchFamily="49" charset="-122"/>
                <a:cs typeface="Times"/>
              </a:rPr>
              <a:t>和</a:t>
            </a:r>
            <a:r>
              <a:rPr lang="en-US" altLang="zh-CN" sz="2200" b="1" dirty="0">
                <a:latin typeface="黑体" panose="02010609060101010101" pitchFamily="49" charset="-122"/>
                <a:ea typeface="黑体" panose="02010609060101010101" pitchFamily="49" charset="-122"/>
                <a:cs typeface="Times"/>
              </a:rPr>
              <a:t>   </a:t>
            </a:r>
            <a:r>
              <a:rPr lang="zh-CN" altLang="en-US" sz="2200" b="1" dirty="0">
                <a:latin typeface="黑体" panose="02010609060101010101" pitchFamily="49" charset="-122"/>
                <a:ea typeface="黑体" panose="02010609060101010101" pitchFamily="49" charset="-122"/>
                <a:cs typeface="宋体"/>
              </a:rPr>
              <a:t>对参数  做极大似然估计，记为    </a:t>
            </a:r>
            <a:r>
              <a:rPr lang="en-US" altLang="zh-CN" sz="2200" b="1" dirty="0">
                <a:latin typeface="黑体" panose="02010609060101010101" pitchFamily="49" charset="-122"/>
                <a:ea typeface="黑体" panose="02010609060101010101" pitchFamily="49" charset="-122"/>
                <a:cs typeface="宋体"/>
              </a:rPr>
              <a:t>;</a:t>
            </a:r>
          </a:p>
          <a:p>
            <a:pPr marL="228600" lvl="1">
              <a:spcBef>
                <a:spcPts val="1000"/>
              </a:spcBef>
              <a:buSzPct val="120000"/>
              <a:buFont typeface="Wingdings" panose="05000000000000000000" pitchFamily="2" charset="2"/>
              <a:buChar char="p"/>
            </a:pPr>
            <a:endParaRPr lang="zh-CN" altLang="en-US" sz="2200" b="1" dirty="0">
              <a:latin typeface="黑体" panose="02010609060101010101" pitchFamily="49" charset="-122"/>
              <a:ea typeface="黑体" panose="02010609060101010101" pitchFamily="49" charset="-122"/>
              <a:cs typeface="宋体"/>
            </a:endParaRPr>
          </a:p>
          <a:p>
            <a:pPr marL="228600" lvl="1">
              <a:spcBef>
                <a:spcPts val="1000"/>
              </a:spcBef>
              <a:buSzPct val="120000"/>
              <a:buFont typeface="Wingdings" panose="05000000000000000000" pitchFamily="2" charset="2"/>
              <a:buChar char="p"/>
            </a:pPr>
            <a:r>
              <a:rPr lang="zh-CN" altLang="en-US" sz="2200" b="1" dirty="0">
                <a:latin typeface="黑体" panose="02010609060101010101" pitchFamily="49" charset="-122"/>
                <a:ea typeface="黑体" panose="02010609060101010101" pitchFamily="49" charset="-122"/>
                <a:cs typeface="宋体"/>
              </a:rPr>
              <a:t>这就是</a:t>
            </a:r>
            <a:r>
              <a:rPr lang="en-US" altLang="zh-CN" sz="2200" b="1" dirty="0">
                <a:latin typeface="黑体" panose="02010609060101010101" pitchFamily="49" charset="-122"/>
                <a:ea typeface="黑体" panose="02010609060101010101" pitchFamily="49" charset="-122"/>
                <a:cs typeface="Verdana" charset="0"/>
              </a:rPr>
              <a:t>EM</a:t>
            </a:r>
            <a:r>
              <a:rPr lang="zh-CN" altLang="en-US" sz="2200" b="1" dirty="0">
                <a:latin typeface="黑体" panose="02010609060101010101" pitchFamily="49" charset="-122"/>
                <a:ea typeface="黑体" panose="02010609060101010101" pitchFamily="49" charset="-122"/>
                <a:cs typeface="宋体"/>
              </a:rPr>
              <a:t>算法的原型。</a:t>
            </a:r>
            <a:endParaRPr lang="en-US" altLang="zh-CN" sz="2200" b="1" dirty="0">
              <a:latin typeface="黑体" panose="02010609060101010101" pitchFamily="49" charset="-122"/>
              <a:ea typeface="黑体" panose="02010609060101010101" pitchFamily="49" charset="-122"/>
              <a:cs typeface="宋体"/>
            </a:endParaRPr>
          </a:p>
          <a:p>
            <a:endParaRPr kumimoji="1" lang="zh-CN" altLang="en-US" dirty="0">
              <a:latin typeface="+mn-ea"/>
              <a:ea typeface="+mn-ea"/>
            </a:endParaRPr>
          </a:p>
        </p:txBody>
      </p:sp>
      <p:graphicFrame>
        <p:nvGraphicFramePr>
          <p:cNvPr id="15" name="对象 14"/>
          <p:cNvGraphicFramePr>
            <a:graphicFrameLocks noChangeAspect="1"/>
          </p:cNvGraphicFramePr>
          <p:nvPr/>
        </p:nvGraphicFramePr>
        <p:xfrm>
          <a:off x="1589616" y="2342615"/>
          <a:ext cx="241300" cy="338137"/>
        </p:xfrm>
        <a:graphic>
          <a:graphicData uri="http://schemas.openxmlformats.org/presentationml/2006/ole">
            <mc:AlternateContent xmlns:mc="http://schemas.openxmlformats.org/markup-compatibility/2006">
              <mc:Choice xmlns:v="urn:schemas-microsoft-com:vml" Requires="v">
                <p:oleObj spid="_x0000_s62434" name="Formula" r:id="rId3" imgW="113040" imgH="160200" progId="Equation.Ribbit">
                  <p:embed/>
                </p:oleObj>
              </mc:Choice>
              <mc:Fallback>
                <p:oleObj name="Formula" r:id="rId3" imgW="113040" imgH="160200" progId="Equation.Ribbit">
                  <p:embed/>
                  <p:pic>
                    <p:nvPicPr>
                      <p:cNvPr id="0" name=""/>
                      <p:cNvPicPr/>
                      <p:nvPr/>
                    </p:nvPicPr>
                    <p:blipFill>
                      <a:blip r:embed="rId4"/>
                      <a:stretch>
                        <a:fillRect/>
                      </a:stretch>
                    </p:blipFill>
                    <p:spPr>
                      <a:xfrm>
                        <a:off x="1589616" y="2342615"/>
                        <a:ext cx="241300" cy="338137"/>
                      </a:xfrm>
                      <a:prstGeom prst="rect">
                        <a:avLst/>
                      </a:prstGeom>
                    </p:spPr>
                  </p:pic>
                </p:oleObj>
              </mc:Fallback>
            </mc:AlternateContent>
          </a:graphicData>
        </a:graphic>
      </p:graphicFrame>
      <p:graphicFrame>
        <p:nvGraphicFramePr>
          <p:cNvPr id="16" name="对象 15"/>
          <p:cNvGraphicFramePr>
            <a:graphicFrameLocks noChangeAspect="1"/>
          </p:cNvGraphicFramePr>
          <p:nvPr/>
        </p:nvGraphicFramePr>
        <p:xfrm>
          <a:off x="7054668" y="2368281"/>
          <a:ext cx="186146" cy="286803"/>
        </p:xfrm>
        <a:graphic>
          <a:graphicData uri="http://schemas.openxmlformats.org/presentationml/2006/ole">
            <mc:AlternateContent xmlns:mc="http://schemas.openxmlformats.org/markup-compatibility/2006">
              <mc:Choice xmlns:v="urn:schemas-microsoft-com:vml" Requires="v">
                <p:oleObj spid="_x0000_s62435" name="Formula" r:id="rId5" imgW="100440" imgH="155160" progId="Equation.Ribbit">
                  <p:embed/>
                </p:oleObj>
              </mc:Choice>
              <mc:Fallback>
                <p:oleObj name="Formula" r:id="rId5" imgW="100440" imgH="155160" progId="Equation.Ribbit">
                  <p:embed/>
                  <p:pic>
                    <p:nvPicPr>
                      <p:cNvPr id="0" name=""/>
                      <p:cNvPicPr/>
                      <p:nvPr/>
                    </p:nvPicPr>
                    <p:blipFill>
                      <a:blip r:embed="rId6"/>
                      <a:stretch>
                        <a:fillRect/>
                      </a:stretch>
                    </p:blipFill>
                    <p:spPr>
                      <a:xfrm>
                        <a:off x="7054668" y="2368281"/>
                        <a:ext cx="186146" cy="286803"/>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1032584" y="2806041"/>
          <a:ext cx="186146" cy="286803"/>
        </p:xfrm>
        <a:graphic>
          <a:graphicData uri="http://schemas.openxmlformats.org/presentationml/2006/ole">
            <mc:AlternateContent xmlns:mc="http://schemas.openxmlformats.org/markup-compatibility/2006">
              <mc:Choice xmlns:v="urn:schemas-microsoft-com:vml" Requires="v">
                <p:oleObj spid="_x0000_s62436" name="Formula" r:id="rId7" imgW="100440" imgH="155160" progId="Equation.Ribbit">
                  <p:embed/>
                </p:oleObj>
              </mc:Choice>
              <mc:Fallback>
                <p:oleObj name="Formula" r:id="rId7" imgW="100440" imgH="155160" progId="Equation.Ribbit">
                  <p:embed/>
                  <p:pic>
                    <p:nvPicPr>
                      <p:cNvPr id="0" name=""/>
                      <p:cNvPicPr/>
                      <p:nvPr/>
                    </p:nvPicPr>
                    <p:blipFill>
                      <a:blip r:embed="rId6"/>
                      <a:stretch>
                        <a:fillRect/>
                      </a:stretch>
                    </p:blipFill>
                    <p:spPr>
                      <a:xfrm>
                        <a:off x="1032584" y="2806041"/>
                        <a:ext cx="186146" cy="286803"/>
                      </a:xfrm>
                      <a:prstGeom prst="rect">
                        <a:avLst/>
                      </a:prstGeom>
                    </p:spPr>
                  </p:pic>
                </p:oleObj>
              </mc:Fallback>
            </mc:AlternateContent>
          </a:graphicData>
        </a:graphic>
      </p:graphicFrame>
      <p:graphicFrame>
        <p:nvGraphicFramePr>
          <p:cNvPr id="18" name="对象 17"/>
          <p:cNvGraphicFramePr>
            <a:graphicFrameLocks noChangeAspect="1"/>
          </p:cNvGraphicFramePr>
          <p:nvPr/>
        </p:nvGraphicFramePr>
        <p:xfrm>
          <a:off x="2837656" y="2806041"/>
          <a:ext cx="211138" cy="296862"/>
        </p:xfrm>
        <a:graphic>
          <a:graphicData uri="http://schemas.openxmlformats.org/presentationml/2006/ole">
            <mc:AlternateContent xmlns:mc="http://schemas.openxmlformats.org/markup-compatibility/2006">
              <mc:Choice xmlns:v="urn:schemas-microsoft-com:vml" Requires="v">
                <p:oleObj spid="_x0000_s62437" name="Formula" r:id="rId8" imgW="113040" imgH="160200" progId="Equation.Ribbit">
                  <p:embed/>
                </p:oleObj>
              </mc:Choice>
              <mc:Fallback>
                <p:oleObj name="Formula" r:id="rId8" imgW="113040" imgH="160200" progId="Equation.Ribbit">
                  <p:embed/>
                  <p:pic>
                    <p:nvPicPr>
                      <p:cNvPr id="0" name=""/>
                      <p:cNvPicPr/>
                      <p:nvPr/>
                    </p:nvPicPr>
                    <p:blipFill>
                      <a:blip r:embed="rId4"/>
                      <a:stretch>
                        <a:fillRect/>
                      </a:stretch>
                    </p:blipFill>
                    <p:spPr>
                      <a:xfrm>
                        <a:off x="2837656" y="2806041"/>
                        <a:ext cx="211138" cy="296862"/>
                      </a:xfrm>
                      <a:prstGeom prst="rect">
                        <a:avLst/>
                      </a:prstGeom>
                    </p:spPr>
                  </p:pic>
                </p:oleObj>
              </mc:Fallback>
            </mc:AlternateContent>
          </a:graphicData>
        </a:graphic>
      </p:graphicFrame>
      <p:graphicFrame>
        <p:nvGraphicFramePr>
          <p:cNvPr id="19" name="对象 18"/>
          <p:cNvGraphicFramePr>
            <a:graphicFrameLocks noChangeAspect="1"/>
          </p:cNvGraphicFramePr>
          <p:nvPr/>
        </p:nvGraphicFramePr>
        <p:xfrm>
          <a:off x="2889250" y="3641725"/>
          <a:ext cx="319088" cy="341313"/>
        </p:xfrm>
        <a:graphic>
          <a:graphicData uri="http://schemas.openxmlformats.org/presentationml/2006/ole">
            <mc:AlternateContent xmlns:mc="http://schemas.openxmlformats.org/markup-compatibility/2006">
              <mc:Choice xmlns:v="urn:schemas-microsoft-com:vml" Requires="v">
                <p:oleObj spid="_x0000_s62438" name="Formula" r:id="rId9" imgW="170280" imgH="184320" progId="Equation.Ribbit">
                  <p:embed/>
                </p:oleObj>
              </mc:Choice>
              <mc:Fallback>
                <p:oleObj name="Formula" r:id="rId9" imgW="170280" imgH="184320" progId="Equation.Ribbit">
                  <p:embed/>
                  <p:pic>
                    <p:nvPicPr>
                      <p:cNvPr id="0" name=""/>
                      <p:cNvPicPr/>
                      <p:nvPr/>
                    </p:nvPicPr>
                    <p:blipFill>
                      <a:blip r:embed="rId10"/>
                      <a:stretch>
                        <a:fillRect/>
                      </a:stretch>
                    </p:blipFill>
                    <p:spPr>
                      <a:xfrm>
                        <a:off x="2889250" y="3641725"/>
                        <a:ext cx="319088" cy="341313"/>
                      </a:xfrm>
                      <a:prstGeom prst="rect">
                        <a:avLst/>
                      </a:prstGeom>
                    </p:spPr>
                  </p:pic>
                </p:oleObj>
              </mc:Fallback>
            </mc:AlternateContent>
          </a:graphicData>
        </a:graphic>
      </p:graphicFrame>
      <p:graphicFrame>
        <p:nvGraphicFramePr>
          <p:cNvPr id="20" name="对象 19"/>
          <p:cNvGraphicFramePr>
            <a:graphicFrameLocks noChangeAspect="1"/>
          </p:cNvGraphicFramePr>
          <p:nvPr/>
        </p:nvGraphicFramePr>
        <p:xfrm>
          <a:off x="1299104" y="4389438"/>
          <a:ext cx="290512" cy="333375"/>
        </p:xfrm>
        <a:graphic>
          <a:graphicData uri="http://schemas.openxmlformats.org/presentationml/2006/ole">
            <mc:AlternateContent xmlns:mc="http://schemas.openxmlformats.org/markup-compatibility/2006">
              <mc:Choice xmlns:v="urn:schemas-microsoft-com:vml" Requires="v">
                <p:oleObj spid="_x0000_s62439" name="Formula" r:id="rId11" imgW="156240" imgH="179280" progId="Equation.Ribbit">
                  <p:embed/>
                </p:oleObj>
              </mc:Choice>
              <mc:Fallback>
                <p:oleObj name="Formula" r:id="rId11" imgW="156240" imgH="179280" progId="Equation.Ribbit">
                  <p:embed/>
                  <p:pic>
                    <p:nvPicPr>
                      <p:cNvPr id="0" name=""/>
                      <p:cNvPicPr/>
                      <p:nvPr/>
                    </p:nvPicPr>
                    <p:blipFill>
                      <a:blip r:embed="rId12"/>
                      <a:stretch>
                        <a:fillRect/>
                      </a:stretch>
                    </p:blipFill>
                    <p:spPr>
                      <a:xfrm>
                        <a:off x="1299104" y="4389438"/>
                        <a:ext cx="290512" cy="333375"/>
                      </a:xfrm>
                      <a:prstGeom prst="rect">
                        <a:avLst/>
                      </a:prstGeom>
                    </p:spPr>
                  </p:pic>
                </p:oleObj>
              </mc:Fallback>
            </mc:AlternateContent>
          </a:graphicData>
        </a:graphic>
      </p:graphicFrame>
      <p:graphicFrame>
        <p:nvGraphicFramePr>
          <p:cNvPr id="21" name="对象 20"/>
          <p:cNvGraphicFramePr>
            <a:graphicFrameLocks noChangeAspect="1"/>
          </p:cNvGraphicFramePr>
          <p:nvPr/>
        </p:nvGraphicFramePr>
        <p:xfrm>
          <a:off x="3135493" y="4396423"/>
          <a:ext cx="186146" cy="286803"/>
        </p:xfrm>
        <a:graphic>
          <a:graphicData uri="http://schemas.openxmlformats.org/presentationml/2006/ole">
            <mc:AlternateContent xmlns:mc="http://schemas.openxmlformats.org/markup-compatibility/2006">
              <mc:Choice xmlns:v="urn:schemas-microsoft-com:vml" Requires="v">
                <p:oleObj spid="_x0000_s62440" name="Formula" r:id="rId13" imgW="100440" imgH="155160" progId="Equation.Ribbit">
                  <p:embed/>
                </p:oleObj>
              </mc:Choice>
              <mc:Fallback>
                <p:oleObj name="Formula" r:id="rId13" imgW="100440" imgH="155160" progId="Equation.Ribbit">
                  <p:embed/>
                  <p:pic>
                    <p:nvPicPr>
                      <p:cNvPr id="0" name=""/>
                      <p:cNvPicPr/>
                      <p:nvPr/>
                    </p:nvPicPr>
                    <p:blipFill>
                      <a:blip r:embed="rId6"/>
                      <a:stretch>
                        <a:fillRect/>
                      </a:stretch>
                    </p:blipFill>
                    <p:spPr>
                      <a:xfrm>
                        <a:off x="3135493" y="4396423"/>
                        <a:ext cx="186146" cy="286803"/>
                      </a:xfrm>
                      <a:prstGeom prst="rect">
                        <a:avLst/>
                      </a:prstGeom>
                    </p:spPr>
                  </p:pic>
                </p:oleObj>
              </mc:Fallback>
            </mc:AlternateContent>
          </a:graphicData>
        </a:graphic>
      </p:graphicFrame>
      <p:graphicFrame>
        <p:nvGraphicFramePr>
          <p:cNvPr id="23" name="对象 22"/>
          <p:cNvGraphicFramePr>
            <a:graphicFrameLocks noChangeAspect="1"/>
          </p:cNvGraphicFramePr>
          <p:nvPr/>
        </p:nvGraphicFramePr>
        <p:xfrm>
          <a:off x="4968344" y="4347355"/>
          <a:ext cx="271463" cy="328613"/>
        </p:xfrm>
        <a:graphic>
          <a:graphicData uri="http://schemas.openxmlformats.org/presentationml/2006/ole">
            <mc:AlternateContent xmlns:mc="http://schemas.openxmlformats.org/markup-compatibility/2006">
              <mc:Choice xmlns:v="urn:schemas-microsoft-com:vml" Requires="v">
                <p:oleObj spid="_x0000_s62441" name="Formula" r:id="rId14" imgW="145080" imgH="177840" progId="Equation.Ribbit">
                  <p:embed/>
                </p:oleObj>
              </mc:Choice>
              <mc:Fallback>
                <p:oleObj name="Formula" r:id="rId14" imgW="145080" imgH="177840" progId="Equation.Ribbit">
                  <p:embed/>
                  <p:pic>
                    <p:nvPicPr>
                      <p:cNvPr id="0" name=""/>
                      <p:cNvPicPr/>
                      <p:nvPr/>
                    </p:nvPicPr>
                    <p:blipFill>
                      <a:blip r:embed="rId15"/>
                      <a:stretch>
                        <a:fillRect/>
                      </a:stretch>
                    </p:blipFill>
                    <p:spPr>
                      <a:xfrm>
                        <a:off x="4968344" y="4347355"/>
                        <a:ext cx="271463" cy="328613"/>
                      </a:xfrm>
                      <a:prstGeom prst="rect">
                        <a:avLst/>
                      </a:prstGeom>
                    </p:spPr>
                  </p:pic>
                </p:oleObj>
              </mc:Fallback>
            </mc:AlternateContent>
          </a:graphicData>
        </a:graphic>
      </p:graphicFrame>
      <p:graphicFrame>
        <p:nvGraphicFramePr>
          <p:cNvPr id="24" name="对象 23"/>
          <p:cNvGraphicFramePr>
            <a:graphicFrameLocks noChangeAspect="1"/>
          </p:cNvGraphicFramePr>
          <p:nvPr/>
        </p:nvGraphicFramePr>
        <p:xfrm>
          <a:off x="2986029" y="4839371"/>
          <a:ext cx="221822" cy="257145"/>
        </p:xfrm>
        <a:graphic>
          <a:graphicData uri="http://schemas.openxmlformats.org/presentationml/2006/ole">
            <mc:AlternateContent xmlns:mc="http://schemas.openxmlformats.org/markup-compatibility/2006">
              <mc:Choice xmlns:v="urn:schemas-microsoft-com:vml" Requires="v">
                <p:oleObj spid="_x0000_s62442" name="Formula" r:id="rId16" imgW="133560" imgH="156240" progId="Equation.Ribbit">
                  <p:embed/>
                </p:oleObj>
              </mc:Choice>
              <mc:Fallback>
                <p:oleObj name="Formula" r:id="rId16" imgW="133560" imgH="156240" progId="Equation.Ribbit">
                  <p:embed/>
                  <p:pic>
                    <p:nvPicPr>
                      <p:cNvPr id="0" name=""/>
                      <p:cNvPicPr/>
                      <p:nvPr/>
                    </p:nvPicPr>
                    <p:blipFill>
                      <a:blip r:embed="rId17"/>
                      <a:stretch>
                        <a:fillRect/>
                      </a:stretch>
                    </p:blipFill>
                    <p:spPr>
                      <a:xfrm>
                        <a:off x="2986029" y="4839371"/>
                        <a:ext cx="221822" cy="257145"/>
                      </a:xfrm>
                      <a:prstGeom prst="rect">
                        <a:avLst/>
                      </a:prstGeom>
                    </p:spPr>
                  </p:pic>
                </p:oleObj>
              </mc:Fallback>
            </mc:AlternateContent>
          </a:graphicData>
        </a:graphic>
      </p:graphicFrame>
      <p:graphicFrame>
        <p:nvGraphicFramePr>
          <p:cNvPr id="25" name="对象 24"/>
          <p:cNvGraphicFramePr>
            <a:graphicFrameLocks noChangeAspect="1"/>
          </p:cNvGraphicFramePr>
          <p:nvPr/>
        </p:nvGraphicFramePr>
        <p:xfrm>
          <a:off x="3586162" y="4798082"/>
          <a:ext cx="261460" cy="316504"/>
        </p:xfrm>
        <a:graphic>
          <a:graphicData uri="http://schemas.openxmlformats.org/presentationml/2006/ole">
            <mc:AlternateContent xmlns:mc="http://schemas.openxmlformats.org/markup-compatibility/2006">
              <mc:Choice xmlns:v="urn:schemas-microsoft-com:vml" Requires="v">
                <p:oleObj spid="_x0000_s62443" name="Formula" r:id="rId18" imgW="145080" imgH="177840" progId="Equation.Ribbit">
                  <p:embed/>
                </p:oleObj>
              </mc:Choice>
              <mc:Fallback>
                <p:oleObj name="Formula" r:id="rId18" imgW="145080" imgH="177840" progId="Equation.Ribbit">
                  <p:embed/>
                  <p:pic>
                    <p:nvPicPr>
                      <p:cNvPr id="0" name=""/>
                      <p:cNvPicPr/>
                      <p:nvPr/>
                    </p:nvPicPr>
                    <p:blipFill>
                      <a:blip r:embed="rId15"/>
                      <a:stretch>
                        <a:fillRect/>
                      </a:stretch>
                    </p:blipFill>
                    <p:spPr>
                      <a:xfrm>
                        <a:off x="3586162" y="4798082"/>
                        <a:ext cx="261460" cy="316504"/>
                      </a:xfrm>
                      <a:prstGeom prst="rect">
                        <a:avLst/>
                      </a:prstGeom>
                    </p:spPr>
                  </p:pic>
                </p:oleObj>
              </mc:Fallback>
            </mc:AlternateContent>
          </a:graphicData>
        </a:graphic>
      </p:graphicFrame>
      <p:graphicFrame>
        <p:nvGraphicFramePr>
          <p:cNvPr id="26" name="对象 25"/>
          <p:cNvGraphicFramePr>
            <a:graphicFrameLocks noChangeAspect="1"/>
          </p:cNvGraphicFramePr>
          <p:nvPr/>
        </p:nvGraphicFramePr>
        <p:xfrm>
          <a:off x="4819912" y="4828751"/>
          <a:ext cx="211137" cy="295275"/>
        </p:xfrm>
        <a:graphic>
          <a:graphicData uri="http://schemas.openxmlformats.org/presentationml/2006/ole">
            <mc:AlternateContent xmlns:mc="http://schemas.openxmlformats.org/markup-compatibility/2006">
              <mc:Choice xmlns:v="urn:schemas-microsoft-com:vml" Requires="v">
                <p:oleObj spid="_x0000_s62444" name="Formula" r:id="rId19" imgW="113040" imgH="160200" progId="Equation.Ribbit">
                  <p:embed/>
                </p:oleObj>
              </mc:Choice>
              <mc:Fallback>
                <p:oleObj name="Formula" r:id="rId19" imgW="113040" imgH="160200" progId="Equation.Ribbit">
                  <p:embed/>
                  <p:pic>
                    <p:nvPicPr>
                      <p:cNvPr id="0" name=""/>
                      <p:cNvPicPr/>
                      <p:nvPr/>
                    </p:nvPicPr>
                    <p:blipFill>
                      <a:blip r:embed="rId4"/>
                      <a:stretch>
                        <a:fillRect/>
                      </a:stretch>
                    </p:blipFill>
                    <p:spPr>
                      <a:xfrm>
                        <a:off x="4819912" y="4828751"/>
                        <a:ext cx="211137" cy="295275"/>
                      </a:xfrm>
                      <a:prstGeom prst="rect">
                        <a:avLst/>
                      </a:prstGeom>
                    </p:spPr>
                  </p:pic>
                </p:oleObj>
              </mc:Fallback>
            </mc:AlternateContent>
          </a:graphicData>
        </a:graphic>
      </p:graphicFrame>
      <p:graphicFrame>
        <p:nvGraphicFramePr>
          <p:cNvPr id="27" name="对象 26"/>
          <p:cNvGraphicFramePr>
            <a:graphicFrameLocks noChangeAspect="1"/>
          </p:cNvGraphicFramePr>
          <p:nvPr/>
        </p:nvGraphicFramePr>
        <p:xfrm>
          <a:off x="7861084" y="4786471"/>
          <a:ext cx="546100" cy="339725"/>
        </p:xfrm>
        <a:graphic>
          <a:graphicData uri="http://schemas.openxmlformats.org/presentationml/2006/ole">
            <mc:AlternateContent xmlns:mc="http://schemas.openxmlformats.org/markup-compatibility/2006">
              <mc:Choice xmlns:v="urn:schemas-microsoft-com:vml" Requires="v">
                <p:oleObj spid="_x0000_s62445" name="Formula" r:id="rId20" imgW="289800" imgH="184320" progId="Equation.Ribbit">
                  <p:embed/>
                </p:oleObj>
              </mc:Choice>
              <mc:Fallback>
                <p:oleObj name="Formula" r:id="rId20" imgW="289800" imgH="184320" progId="Equation.Ribbit">
                  <p:embed/>
                  <p:pic>
                    <p:nvPicPr>
                      <p:cNvPr id="0" name=""/>
                      <p:cNvPicPr/>
                      <p:nvPr/>
                    </p:nvPicPr>
                    <p:blipFill>
                      <a:blip r:embed="rId21"/>
                      <a:stretch>
                        <a:fillRect/>
                      </a:stretch>
                    </p:blipFill>
                    <p:spPr>
                      <a:xfrm>
                        <a:off x="7861084" y="4786471"/>
                        <a:ext cx="546100" cy="339725"/>
                      </a:xfrm>
                      <a:prstGeom prst="rect">
                        <a:avLst/>
                      </a:prstGeom>
                    </p:spPr>
                  </p:pic>
                </p:oleObj>
              </mc:Fallback>
            </mc:AlternateContent>
          </a:graphicData>
        </a:graphic>
      </p:graphicFrame>
    </p:spTree>
    <p:extLst>
      <p:ext uri="{BB962C8B-B14F-4D97-AF65-F5344CB8AC3E}">
        <p14:creationId xmlns:p14="http://schemas.microsoft.com/office/powerpoint/2010/main" val="304536340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anose="02010609060101010101" pitchFamily="49" charset="-122"/>
                <a:ea typeface="黑体" panose="02010609060101010101" pitchFamily="49" charset="-122"/>
                <a:cs typeface="Verdana" charset="0"/>
              </a:rPr>
              <a:t>EM</a:t>
            </a:r>
            <a:r>
              <a:rPr lang="zh-CN" altLang="en-US" dirty="0">
                <a:latin typeface="黑体" panose="02010609060101010101" pitchFamily="49" charset="-122"/>
                <a:ea typeface="黑体" panose="02010609060101010101" pitchFamily="49" charset="-122"/>
                <a:cs typeface="黑体"/>
              </a:rPr>
              <a:t>算法</a:t>
            </a:r>
            <a:endParaRPr kumimoji="1" lang="zh-CN" altLang="en-US" dirty="0">
              <a:latin typeface="黑体" panose="02010609060101010101" pitchFamily="49" charset="-122"/>
              <a:ea typeface="黑体" panose="02010609060101010101" pitchFamily="49" charset="-122"/>
            </a:endParaRPr>
          </a:p>
        </p:txBody>
      </p:sp>
      <p:sp>
        <p:nvSpPr>
          <p:cNvPr id="4" name="内容占位符 3"/>
          <p:cNvSpPr>
            <a:spLocks noGrp="1"/>
          </p:cNvSpPr>
          <p:nvPr>
            <p:ph sz="quarter" idx="14"/>
          </p:nvPr>
        </p:nvSpPr>
        <p:spPr>
          <a:xfrm>
            <a:off x="260350" y="1138621"/>
            <a:ext cx="8883650" cy="5095923"/>
          </a:xfrm>
        </p:spPr>
        <p:txBody>
          <a:bodyPr>
            <a:normAutofit/>
          </a:bodyPr>
          <a:lstStyle/>
          <a:p>
            <a:pPr marL="325800" lvl="1" indent="0">
              <a:buNone/>
            </a:pPr>
            <a:r>
              <a:rPr lang="zh-CN" altLang="en-US" sz="2200" dirty="0">
                <a:latin typeface="+mn-ea"/>
                <a:ea typeface="+mn-ea"/>
                <a:cs typeface="Times"/>
              </a:rPr>
              <a:t>	</a:t>
            </a:r>
            <a:r>
              <a:rPr lang="zh-CN" altLang="en-US" sz="2200" b="1" dirty="0">
                <a:latin typeface="黑体" panose="02010609060101010101" pitchFamily="49" charset="-122"/>
                <a:ea typeface="黑体" panose="02010609060101010101" pitchFamily="49" charset="-122"/>
                <a:cs typeface="Times"/>
              </a:rPr>
              <a:t>进一步，若我们不是取</a:t>
            </a:r>
            <a:r>
              <a:rPr lang="en-US" altLang="zh-CN" sz="2200" b="1" dirty="0">
                <a:latin typeface="黑体" panose="02010609060101010101" pitchFamily="49" charset="-122"/>
                <a:ea typeface="黑体" panose="02010609060101010101" pitchFamily="49" charset="-122"/>
                <a:cs typeface="Times"/>
              </a:rPr>
              <a:t>Z</a:t>
            </a:r>
            <a:r>
              <a:rPr lang="zh-CN" altLang="en-US" sz="2200" b="1" dirty="0">
                <a:latin typeface="黑体" panose="02010609060101010101" pitchFamily="49" charset="-122"/>
                <a:ea typeface="黑体" panose="02010609060101010101" pitchFamily="49" charset="-122"/>
                <a:cs typeface="Times"/>
              </a:rPr>
              <a:t>的期望，而是基于   计算隐变量</a:t>
            </a:r>
            <a:r>
              <a:rPr lang="en-US" altLang="zh-CN" sz="2200" b="1" dirty="0">
                <a:latin typeface="黑体" panose="02010609060101010101" pitchFamily="49" charset="-122"/>
                <a:ea typeface="黑体" panose="02010609060101010101" pitchFamily="49" charset="-122"/>
                <a:cs typeface="Times"/>
              </a:rPr>
              <a:t>  </a:t>
            </a:r>
            <a:r>
              <a:rPr lang="zh-CN" altLang="en-US" sz="2200" b="1" dirty="0">
                <a:latin typeface="黑体" panose="02010609060101010101" pitchFamily="49" charset="-122"/>
                <a:ea typeface="黑体" panose="02010609060101010101" pitchFamily="49" charset="-122"/>
                <a:cs typeface="Times"/>
              </a:rPr>
              <a:t>的概率分布           ，则</a:t>
            </a:r>
            <a:r>
              <a:rPr lang="en-US" altLang="zh-CN" sz="2200" b="1" dirty="0">
                <a:latin typeface="黑体" panose="02010609060101010101" pitchFamily="49" charset="-122"/>
                <a:ea typeface="黑体" panose="02010609060101010101" pitchFamily="49" charset="-122"/>
                <a:cs typeface="Times"/>
              </a:rPr>
              <a:t>EM</a:t>
            </a:r>
            <a:r>
              <a:rPr lang="zh-CN" altLang="en-US" sz="2200" b="1" dirty="0">
                <a:latin typeface="黑体" panose="02010609060101010101" pitchFamily="49" charset="-122"/>
                <a:ea typeface="黑体" panose="02010609060101010101" pitchFamily="49" charset="-122"/>
                <a:cs typeface="Times"/>
              </a:rPr>
              <a:t>算法的两个步骤是：</a:t>
            </a:r>
            <a:endParaRPr lang="en-US" altLang="zh-CN" sz="2200" b="1" dirty="0">
              <a:latin typeface="黑体" panose="02010609060101010101" pitchFamily="49" charset="-122"/>
              <a:ea typeface="黑体" panose="02010609060101010101" pitchFamily="49" charset="-122"/>
              <a:cs typeface="Times"/>
            </a:endParaRPr>
          </a:p>
          <a:p>
            <a:pPr marL="228600" lvl="1">
              <a:spcBef>
                <a:spcPts val="1000"/>
              </a:spcBef>
              <a:buSzPct val="120000"/>
              <a:buFont typeface="Wingdings" panose="05000000000000000000" pitchFamily="2" charset="2"/>
              <a:buChar char="p"/>
            </a:pPr>
            <a:endParaRPr lang="zh-CN" altLang="en-US" sz="2200" b="1" dirty="0">
              <a:latin typeface="黑体" panose="02010609060101010101" pitchFamily="49" charset="-122"/>
              <a:ea typeface="黑体" panose="02010609060101010101" pitchFamily="49" charset="-122"/>
              <a:cs typeface="宋体"/>
            </a:endParaRPr>
          </a:p>
          <a:p>
            <a:pPr marL="228600" lvl="1">
              <a:spcBef>
                <a:spcPts val="1000"/>
              </a:spcBef>
              <a:buSzPct val="120000"/>
              <a:buFont typeface="Wingdings" panose="05000000000000000000" pitchFamily="2" charset="2"/>
              <a:buChar char="p"/>
            </a:pPr>
            <a:r>
              <a:rPr lang="en-US" altLang="zh-CN" sz="2200" b="1" dirty="0">
                <a:latin typeface="黑体" panose="02010609060101010101" pitchFamily="49" charset="-122"/>
                <a:ea typeface="黑体" panose="02010609060101010101" pitchFamily="49" charset="-122"/>
                <a:cs typeface="Verdana" charset="0"/>
              </a:rPr>
              <a:t>E</a:t>
            </a:r>
            <a:r>
              <a:rPr lang="zh-CN" altLang="en-US" sz="2200" b="1" dirty="0">
                <a:latin typeface="黑体" panose="02010609060101010101" pitchFamily="49" charset="-122"/>
                <a:ea typeface="黑体" panose="02010609060101010101" pitchFamily="49" charset="-122"/>
                <a:cs typeface="宋体"/>
              </a:rPr>
              <a:t>步</a:t>
            </a:r>
            <a:r>
              <a:rPr lang="en-US" altLang="zh-CN" sz="2200" b="1" dirty="0">
                <a:latin typeface="黑体" panose="02010609060101010101" pitchFamily="49" charset="-122"/>
                <a:ea typeface="黑体" panose="02010609060101010101" pitchFamily="49" charset="-122"/>
                <a:cs typeface="宋体"/>
              </a:rPr>
              <a:t>(</a:t>
            </a:r>
            <a:r>
              <a:rPr lang="en-US" altLang="zh-CN" sz="2200" b="1" dirty="0">
                <a:latin typeface="黑体" panose="02010609060101010101" pitchFamily="49" charset="-122"/>
                <a:ea typeface="黑体" panose="02010609060101010101" pitchFamily="49" charset="-122"/>
                <a:cs typeface="Verdana" charset="0"/>
              </a:rPr>
              <a:t>Expectation</a:t>
            </a:r>
            <a:r>
              <a:rPr lang="en-US" altLang="zh-CN" sz="2200" b="1" dirty="0">
                <a:latin typeface="黑体" panose="02010609060101010101" pitchFamily="49" charset="-122"/>
                <a:ea typeface="黑体" panose="02010609060101010101" pitchFamily="49" charset="-122"/>
                <a:cs typeface="宋体"/>
              </a:rPr>
              <a:t>):</a:t>
            </a:r>
            <a:r>
              <a:rPr lang="zh-CN" altLang="en-US" sz="2200" b="1" dirty="0">
                <a:latin typeface="黑体" panose="02010609060101010101" pitchFamily="49" charset="-122"/>
                <a:ea typeface="黑体" panose="02010609060101010101" pitchFamily="49" charset="-122"/>
                <a:cs typeface="宋体"/>
              </a:rPr>
              <a:t>以当前参数   推断隐变量分布             ，并计算对数似然     </a:t>
            </a:r>
            <a:r>
              <a:rPr lang="en-US" altLang="zh-CN" sz="2200" b="1" dirty="0">
                <a:latin typeface="黑体" panose="02010609060101010101" pitchFamily="49" charset="-122"/>
                <a:ea typeface="黑体" panose="02010609060101010101" pitchFamily="49" charset="-122"/>
                <a:cs typeface="宋体"/>
              </a:rPr>
              <a:t>   </a:t>
            </a:r>
            <a:r>
              <a:rPr lang="zh-CN" altLang="en-US" sz="2200" b="1" dirty="0">
                <a:latin typeface="黑体" panose="02010609060101010101" pitchFamily="49" charset="-122"/>
                <a:ea typeface="黑体" panose="02010609060101010101" pitchFamily="49" charset="-122"/>
                <a:cs typeface="宋体"/>
              </a:rPr>
              <a:t>    关于</a:t>
            </a:r>
            <a:r>
              <a:rPr lang="en-US" altLang="zh-CN" sz="2200" b="1" dirty="0">
                <a:latin typeface="黑体" panose="02010609060101010101" pitchFamily="49" charset="-122"/>
                <a:ea typeface="黑体" panose="02010609060101010101" pitchFamily="49" charset="-122"/>
                <a:cs typeface="Times"/>
              </a:rPr>
              <a:t>  </a:t>
            </a:r>
            <a:r>
              <a:rPr lang="zh-CN" altLang="en-US" sz="2200" b="1" dirty="0">
                <a:latin typeface="黑体" panose="02010609060101010101" pitchFamily="49" charset="-122"/>
                <a:ea typeface="黑体" panose="02010609060101010101" pitchFamily="49" charset="-122"/>
                <a:cs typeface="Times"/>
              </a:rPr>
              <a:t>的期</a:t>
            </a:r>
            <a:r>
              <a:rPr lang="zh-CN" altLang="en-US" sz="2200" b="1" dirty="0">
                <a:latin typeface="黑体" panose="02010609060101010101" pitchFamily="49" charset="-122"/>
                <a:ea typeface="黑体" panose="02010609060101010101" pitchFamily="49" charset="-122"/>
                <a:cs typeface="宋体"/>
              </a:rPr>
              <a:t>望</a:t>
            </a:r>
            <a:r>
              <a:rPr lang="en-US" altLang="zh-CN" sz="2200" b="1" dirty="0">
                <a:latin typeface="黑体" panose="02010609060101010101" pitchFamily="49" charset="-122"/>
                <a:ea typeface="黑体" panose="02010609060101010101" pitchFamily="49" charset="-122"/>
                <a:cs typeface="宋体"/>
              </a:rPr>
              <a:t>:</a:t>
            </a:r>
            <a:endParaRPr lang="zh-CN" altLang="en-US" sz="2200" b="1" dirty="0">
              <a:latin typeface="黑体" panose="02010609060101010101" pitchFamily="49" charset="-122"/>
              <a:ea typeface="黑体" panose="02010609060101010101" pitchFamily="49" charset="-122"/>
              <a:cs typeface="宋体"/>
            </a:endParaRPr>
          </a:p>
          <a:p>
            <a:pPr marL="228600" lvl="1">
              <a:spcBef>
                <a:spcPts val="1000"/>
              </a:spcBef>
              <a:buSzPct val="120000"/>
              <a:buFont typeface="Wingdings" panose="05000000000000000000" pitchFamily="2" charset="2"/>
              <a:buChar char="p"/>
            </a:pPr>
            <a:endParaRPr lang="zh-CN" altLang="en-US" sz="2200" b="1" dirty="0">
              <a:latin typeface="黑体" panose="02010609060101010101" pitchFamily="49" charset="-122"/>
              <a:ea typeface="黑体" panose="02010609060101010101" pitchFamily="49" charset="-122"/>
              <a:cs typeface="宋体"/>
            </a:endParaRPr>
          </a:p>
          <a:p>
            <a:pPr marL="228600" lvl="1">
              <a:spcBef>
                <a:spcPts val="1000"/>
              </a:spcBef>
              <a:buSzPct val="120000"/>
              <a:buFont typeface="Wingdings" panose="05000000000000000000" pitchFamily="2" charset="2"/>
              <a:buChar char="p"/>
            </a:pPr>
            <a:endParaRPr lang="zh-CN" altLang="en-US" sz="2200" b="1" dirty="0">
              <a:latin typeface="黑体" panose="02010609060101010101" pitchFamily="49" charset="-122"/>
              <a:ea typeface="黑体" panose="02010609060101010101" pitchFamily="49" charset="-122"/>
              <a:cs typeface="宋体"/>
            </a:endParaRPr>
          </a:p>
          <a:p>
            <a:pPr marL="228600" lvl="1">
              <a:spcBef>
                <a:spcPts val="1000"/>
              </a:spcBef>
              <a:buSzPct val="120000"/>
              <a:buFont typeface="Wingdings" panose="05000000000000000000" pitchFamily="2" charset="2"/>
              <a:buChar char="p"/>
            </a:pPr>
            <a:r>
              <a:rPr lang="en-US" altLang="zh-CN" sz="2200" b="1" dirty="0">
                <a:latin typeface="黑体" panose="02010609060101010101" pitchFamily="49" charset="-122"/>
                <a:ea typeface="黑体" panose="02010609060101010101" pitchFamily="49" charset="-122"/>
                <a:cs typeface="Verdana" charset="0"/>
              </a:rPr>
              <a:t>M</a:t>
            </a:r>
            <a:r>
              <a:rPr lang="zh-CN" altLang="en-US" sz="2200" b="1" dirty="0">
                <a:latin typeface="黑体" panose="02010609060101010101" pitchFamily="49" charset="-122"/>
                <a:ea typeface="黑体" panose="02010609060101010101" pitchFamily="49" charset="-122"/>
                <a:cs typeface="宋体"/>
              </a:rPr>
              <a:t>步</a:t>
            </a:r>
            <a:r>
              <a:rPr lang="en-US" altLang="zh-CN" sz="2200" b="1" dirty="0">
                <a:latin typeface="黑体" panose="02010609060101010101" pitchFamily="49" charset="-122"/>
                <a:ea typeface="黑体" panose="02010609060101010101" pitchFamily="49" charset="-122"/>
                <a:cs typeface="宋体"/>
              </a:rPr>
              <a:t>(</a:t>
            </a:r>
            <a:r>
              <a:rPr lang="en-US" altLang="zh-CN" sz="2200" b="1" dirty="0">
                <a:latin typeface="黑体" panose="02010609060101010101" pitchFamily="49" charset="-122"/>
                <a:ea typeface="黑体" panose="02010609060101010101" pitchFamily="49" charset="-122"/>
                <a:cs typeface="Verdana" charset="0"/>
              </a:rPr>
              <a:t>Maximization</a:t>
            </a:r>
            <a:r>
              <a:rPr lang="en-US" altLang="zh-CN" sz="2200" b="1" dirty="0">
                <a:latin typeface="黑体" panose="02010609060101010101" pitchFamily="49" charset="-122"/>
                <a:ea typeface="黑体" panose="02010609060101010101" pitchFamily="49" charset="-122"/>
                <a:cs typeface="宋体"/>
              </a:rPr>
              <a:t>):</a:t>
            </a:r>
            <a:r>
              <a:rPr lang="zh-CN" altLang="en-US" sz="2200" b="1" dirty="0">
                <a:latin typeface="黑体" panose="02010609060101010101" pitchFamily="49" charset="-122"/>
                <a:ea typeface="黑体" panose="02010609060101010101" pitchFamily="49" charset="-122"/>
                <a:cs typeface="宋体"/>
              </a:rPr>
              <a:t>寻找参数最大化期望似然，即</a:t>
            </a:r>
            <a:endParaRPr lang="en-US" altLang="zh-CN" sz="2200" b="1" dirty="0">
              <a:latin typeface="黑体" panose="02010609060101010101" pitchFamily="49" charset="-122"/>
              <a:ea typeface="黑体" panose="02010609060101010101" pitchFamily="49" charset="-122"/>
              <a:cs typeface="宋体"/>
            </a:endParaRPr>
          </a:p>
          <a:p>
            <a:pPr marL="228600" lvl="1">
              <a:spcBef>
                <a:spcPts val="1000"/>
              </a:spcBef>
              <a:buSzPct val="120000"/>
              <a:buFont typeface="Wingdings" panose="05000000000000000000" pitchFamily="2" charset="2"/>
              <a:buChar char="p"/>
            </a:pPr>
            <a:endParaRPr lang="en-US" altLang="zh-CN" sz="2200" b="1" dirty="0">
              <a:latin typeface="黑体" panose="02010609060101010101" pitchFamily="49" charset="-122"/>
              <a:ea typeface="黑体" panose="02010609060101010101" pitchFamily="49" charset="-122"/>
              <a:cs typeface="宋体"/>
            </a:endParaRPr>
          </a:p>
          <a:p>
            <a:pPr marL="228600" lvl="1">
              <a:spcBef>
                <a:spcPts val="1000"/>
              </a:spcBef>
              <a:buSzPct val="120000"/>
              <a:buFont typeface="Wingdings" panose="05000000000000000000" pitchFamily="2" charset="2"/>
              <a:buChar char="p"/>
            </a:pPr>
            <a:endParaRPr lang="zh-CN" altLang="en-US" sz="2200" b="1" dirty="0">
              <a:latin typeface="黑体" panose="02010609060101010101" pitchFamily="49" charset="-122"/>
              <a:ea typeface="黑体" panose="02010609060101010101" pitchFamily="49" charset="-122"/>
              <a:cs typeface="宋体"/>
            </a:endParaRPr>
          </a:p>
          <a:p>
            <a:pPr marL="228600" lvl="1">
              <a:spcBef>
                <a:spcPts val="1000"/>
              </a:spcBef>
              <a:buSzPct val="120000"/>
              <a:buFont typeface="Wingdings" panose="05000000000000000000" pitchFamily="2" charset="2"/>
              <a:buChar char="p"/>
            </a:pPr>
            <a:r>
              <a:rPr lang="en-US" altLang="zh-CN" sz="2200" b="1" dirty="0">
                <a:latin typeface="黑体" panose="02010609060101010101" pitchFamily="49" charset="-122"/>
                <a:ea typeface="黑体" panose="02010609060101010101" pitchFamily="49" charset="-122"/>
                <a:cs typeface="Verdana" charset="0"/>
              </a:rPr>
              <a:t>EM</a:t>
            </a:r>
            <a:r>
              <a:rPr lang="zh-CN" altLang="en-US" sz="2200" b="1" dirty="0">
                <a:latin typeface="黑体" panose="02010609060101010101" pitchFamily="49" charset="-122"/>
                <a:ea typeface="黑体" panose="02010609060101010101" pitchFamily="49" charset="-122"/>
                <a:cs typeface="宋体"/>
              </a:rPr>
              <a:t>算法使用两个步骤交替计算：第一步计算期望</a:t>
            </a:r>
            <a:r>
              <a:rPr lang="en-US" altLang="zh-CN" sz="2200" b="1" dirty="0">
                <a:latin typeface="黑体" panose="02010609060101010101" pitchFamily="49" charset="-122"/>
                <a:ea typeface="黑体" panose="02010609060101010101" pitchFamily="49" charset="-122"/>
                <a:cs typeface="宋体"/>
              </a:rPr>
              <a:t>(</a:t>
            </a:r>
            <a:r>
              <a:rPr lang="en-US" altLang="zh-CN" sz="2200" b="1" dirty="0">
                <a:latin typeface="黑体" panose="02010609060101010101" pitchFamily="49" charset="-122"/>
                <a:ea typeface="黑体" panose="02010609060101010101" pitchFamily="49" charset="-122"/>
                <a:cs typeface="Verdana" charset="0"/>
              </a:rPr>
              <a:t>E</a:t>
            </a:r>
            <a:r>
              <a:rPr lang="zh-CN" altLang="en-US" sz="2200" b="1" dirty="0">
                <a:latin typeface="黑体" panose="02010609060101010101" pitchFamily="49" charset="-122"/>
                <a:ea typeface="黑体" panose="02010609060101010101" pitchFamily="49" charset="-122"/>
                <a:cs typeface="宋体"/>
              </a:rPr>
              <a:t>步</a:t>
            </a:r>
            <a:r>
              <a:rPr lang="en-US" altLang="zh-CN" sz="2200" b="1" dirty="0">
                <a:latin typeface="黑体" panose="02010609060101010101" pitchFamily="49" charset="-122"/>
                <a:ea typeface="黑体" panose="02010609060101010101" pitchFamily="49" charset="-122"/>
                <a:cs typeface="宋体"/>
              </a:rPr>
              <a:t>)</a:t>
            </a:r>
            <a:r>
              <a:rPr lang="zh-CN" altLang="en-US" sz="2200" b="1" dirty="0">
                <a:latin typeface="黑体" panose="02010609060101010101" pitchFamily="49" charset="-122"/>
                <a:ea typeface="黑体" panose="02010609060101010101" pitchFamily="49" charset="-122"/>
                <a:cs typeface="宋体"/>
              </a:rPr>
              <a:t>，利用当前估计的参数值计算对数似然的参数值；第二步最大化</a:t>
            </a:r>
            <a:r>
              <a:rPr lang="en-US" altLang="zh-CN" sz="2200" b="1" dirty="0">
                <a:latin typeface="黑体" panose="02010609060101010101" pitchFamily="49" charset="-122"/>
                <a:ea typeface="黑体" panose="02010609060101010101" pitchFamily="49" charset="-122"/>
                <a:cs typeface="宋体"/>
              </a:rPr>
              <a:t>(</a:t>
            </a:r>
            <a:r>
              <a:rPr lang="en-US" altLang="zh-CN" sz="2200" b="1" dirty="0">
                <a:latin typeface="黑体" panose="02010609060101010101" pitchFamily="49" charset="-122"/>
                <a:ea typeface="黑体" panose="02010609060101010101" pitchFamily="49" charset="-122"/>
                <a:cs typeface="Verdana" charset="0"/>
              </a:rPr>
              <a:t>M</a:t>
            </a:r>
            <a:r>
              <a:rPr lang="zh-CN" altLang="en-US" sz="2200" b="1" dirty="0">
                <a:latin typeface="黑体" panose="02010609060101010101" pitchFamily="49" charset="-122"/>
                <a:ea typeface="黑体" panose="02010609060101010101" pitchFamily="49" charset="-122"/>
                <a:cs typeface="宋体"/>
              </a:rPr>
              <a:t>步</a:t>
            </a:r>
            <a:r>
              <a:rPr lang="en-US" altLang="zh-CN" sz="2200" b="1" dirty="0">
                <a:latin typeface="黑体" panose="02010609060101010101" pitchFamily="49" charset="-122"/>
                <a:ea typeface="黑体" panose="02010609060101010101" pitchFamily="49" charset="-122"/>
                <a:cs typeface="宋体"/>
              </a:rPr>
              <a:t>)</a:t>
            </a:r>
            <a:r>
              <a:rPr lang="zh-CN" altLang="en-US" sz="2200" b="1" dirty="0">
                <a:latin typeface="黑体" panose="02010609060101010101" pitchFamily="49" charset="-122"/>
                <a:ea typeface="黑体" panose="02010609060101010101" pitchFamily="49" charset="-122"/>
                <a:cs typeface="宋体"/>
              </a:rPr>
              <a:t>，寻找能使</a:t>
            </a:r>
            <a:r>
              <a:rPr lang="en-US" altLang="zh-CN" sz="2200" b="1" dirty="0">
                <a:latin typeface="黑体" panose="02010609060101010101" pitchFamily="49" charset="-122"/>
                <a:ea typeface="黑体" panose="02010609060101010101" pitchFamily="49" charset="-122"/>
                <a:cs typeface="Verdana" charset="0"/>
              </a:rPr>
              <a:t>E</a:t>
            </a:r>
            <a:r>
              <a:rPr lang="zh-CN" altLang="en-US" sz="2200" b="1" dirty="0">
                <a:latin typeface="黑体" panose="02010609060101010101" pitchFamily="49" charset="-122"/>
                <a:ea typeface="黑体" panose="02010609060101010101" pitchFamily="49" charset="-122"/>
                <a:cs typeface="宋体"/>
              </a:rPr>
              <a:t>步产生的似然期望最大化的参数值</a:t>
            </a:r>
            <a:r>
              <a:rPr lang="en-US" altLang="zh-CN" sz="2200" b="1" dirty="0">
                <a:latin typeface="黑体" panose="02010609060101010101" pitchFamily="49" charset="-122"/>
                <a:ea typeface="黑体" panose="02010609060101010101" pitchFamily="49" charset="-122"/>
                <a:cs typeface="宋体"/>
              </a:rPr>
              <a:t>……</a:t>
            </a:r>
            <a:r>
              <a:rPr lang="zh-CN" altLang="en-US" sz="2200" b="1" dirty="0">
                <a:latin typeface="黑体" panose="02010609060101010101" pitchFamily="49" charset="-122"/>
                <a:ea typeface="黑体" panose="02010609060101010101" pitchFamily="49" charset="-122"/>
                <a:cs typeface="宋体"/>
              </a:rPr>
              <a:t>直至收敛到全局最优解。</a:t>
            </a:r>
            <a:endParaRPr lang="en-US" altLang="zh-CN" sz="2200" b="1" dirty="0">
              <a:latin typeface="黑体" panose="02010609060101010101" pitchFamily="49" charset="-122"/>
              <a:ea typeface="黑体" panose="02010609060101010101" pitchFamily="49" charset="-122"/>
              <a:cs typeface="宋体"/>
            </a:endParaRPr>
          </a:p>
          <a:p>
            <a:endParaRPr kumimoji="1" lang="zh-CN" altLang="en-US" dirty="0">
              <a:latin typeface="+mn-ea"/>
              <a:ea typeface="+mn-ea"/>
            </a:endParaRPr>
          </a:p>
        </p:txBody>
      </p:sp>
      <p:graphicFrame>
        <p:nvGraphicFramePr>
          <p:cNvPr id="25" name="对象 24"/>
          <p:cNvGraphicFramePr>
            <a:graphicFrameLocks noChangeAspect="1"/>
          </p:cNvGraphicFramePr>
          <p:nvPr>
            <p:extLst>
              <p:ext uri="{D42A27DB-BD31-4B8C-83A1-F6EECF244321}">
                <p14:modId xmlns:p14="http://schemas.microsoft.com/office/powerpoint/2010/main" val="2098169058"/>
              </p:ext>
            </p:extLst>
          </p:nvPr>
        </p:nvGraphicFramePr>
        <p:xfrm>
          <a:off x="1885168" y="1496206"/>
          <a:ext cx="1417638" cy="329203"/>
        </p:xfrm>
        <a:graphic>
          <a:graphicData uri="http://schemas.openxmlformats.org/presentationml/2006/ole">
            <mc:AlternateContent xmlns:mc="http://schemas.openxmlformats.org/markup-compatibility/2006">
              <mc:Choice xmlns:v="urn:schemas-microsoft-com:vml" Requires="v">
                <p:oleObj spid="_x0000_s60140" name="Formula" r:id="rId3" imgW="810360" imgH="189360" progId="Equation.Ribbit">
                  <p:embed/>
                </p:oleObj>
              </mc:Choice>
              <mc:Fallback>
                <p:oleObj name="Formula" r:id="rId3" imgW="810360" imgH="189360" progId="Equation.Ribbit">
                  <p:embed/>
                  <p:pic>
                    <p:nvPicPr>
                      <p:cNvPr id="0" name=""/>
                      <p:cNvPicPr/>
                      <p:nvPr/>
                    </p:nvPicPr>
                    <p:blipFill>
                      <a:blip r:embed="rId4"/>
                      <a:stretch>
                        <a:fillRect/>
                      </a:stretch>
                    </p:blipFill>
                    <p:spPr>
                      <a:xfrm>
                        <a:off x="1885168" y="1496206"/>
                        <a:ext cx="1417638" cy="329203"/>
                      </a:xfrm>
                      <a:prstGeom prst="rect">
                        <a:avLst/>
                      </a:prstGeom>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1757024443"/>
              </p:ext>
            </p:extLst>
          </p:nvPr>
        </p:nvGraphicFramePr>
        <p:xfrm>
          <a:off x="7013348" y="2331462"/>
          <a:ext cx="1417638" cy="329203"/>
        </p:xfrm>
        <a:graphic>
          <a:graphicData uri="http://schemas.openxmlformats.org/presentationml/2006/ole">
            <mc:AlternateContent xmlns:mc="http://schemas.openxmlformats.org/markup-compatibility/2006">
              <mc:Choice xmlns:v="urn:schemas-microsoft-com:vml" Requires="v">
                <p:oleObj spid="_x0000_s60141" name="Formula" r:id="rId5" imgW="810360" imgH="189360" progId="Equation.Ribbit">
                  <p:embed/>
                </p:oleObj>
              </mc:Choice>
              <mc:Fallback>
                <p:oleObj name="Formula" r:id="rId5" imgW="810360" imgH="189360" progId="Equation.Ribbit">
                  <p:embed/>
                  <p:pic>
                    <p:nvPicPr>
                      <p:cNvPr id="0" name=""/>
                      <p:cNvPicPr/>
                      <p:nvPr/>
                    </p:nvPicPr>
                    <p:blipFill>
                      <a:blip r:embed="rId4"/>
                      <a:stretch>
                        <a:fillRect/>
                      </a:stretch>
                    </p:blipFill>
                    <p:spPr>
                      <a:xfrm>
                        <a:off x="7013348" y="2331462"/>
                        <a:ext cx="1417638" cy="329203"/>
                      </a:xfrm>
                      <a:prstGeom prst="rect">
                        <a:avLst/>
                      </a:prstGeom>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3461100586"/>
              </p:ext>
            </p:extLst>
          </p:nvPr>
        </p:nvGraphicFramePr>
        <p:xfrm>
          <a:off x="6519248" y="1204600"/>
          <a:ext cx="271462" cy="312737"/>
        </p:xfrm>
        <a:graphic>
          <a:graphicData uri="http://schemas.openxmlformats.org/presentationml/2006/ole">
            <mc:AlternateContent xmlns:mc="http://schemas.openxmlformats.org/markup-compatibility/2006">
              <mc:Choice xmlns:v="urn:schemas-microsoft-com:vml" Requires="v">
                <p:oleObj spid="_x0000_s60142" name="Formula" r:id="rId6" imgW="156240" imgH="179280" progId="Equation.Ribbit">
                  <p:embed/>
                </p:oleObj>
              </mc:Choice>
              <mc:Fallback>
                <p:oleObj name="Formula" r:id="rId6" imgW="156240" imgH="179280" progId="Equation.Ribbit">
                  <p:embed/>
                  <p:pic>
                    <p:nvPicPr>
                      <p:cNvPr id="0" name=""/>
                      <p:cNvPicPr/>
                      <p:nvPr/>
                    </p:nvPicPr>
                    <p:blipFill>
                      <a:blip r:embed="rId7"/>
                      <a:stretch>
                        <a:fillRect/>
                      </a:stretch>
                    </p:blipFill>
                    <p:spPr>
                      <a:xfrm>
                        <a:off x="6519248" y="1204600"/>
                        <a:ext cx="271462" cy="312737"/>
                      </a:xfrm>
                      <a:prstGeom prst="rect">
                        <a:avLst/>
                      </a:prstGeom>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2978084112"/>
              </p:ext>
            </p:extLst>
          </p:nvPr>
        </p:nvGraphicFramePr>
        <p:xfrm>
          <a:off x="8320088" y="1225236"/>
          <a:ext cx="174625" cy="271463"/>
        </p:xfrm>
        <a:graphic>
          <a:graphicData uri="http://schemas.openxmlformats.org/presentationml/2006/ole">
            <mc:AlternateContent xmlns:mc="http://schemas.openxmlformats.org/markup-compatibility/2006">
              <mc:Choice xmlns:v="urn:schemas-microsoft-com:vml" Requires="v">
                <p:oleObj spid="_x0000_s60143" name="Formula" r:id="rId8" imgW="100440" imgH="155160" progId="Equation.Ribbit">
                  <p:embed/>
                </p:oleObj>
              </mc:Choice>
              <mc:Fallback>
                <p:oleObj name="Formula" r:id="rId8" imgW="100440" imgH="155160" progId="Equation.Ribbit">
                  <p:embed/>
                  <p:pic>
                    <p:nvPicPr>
                      <p:cNvPr id="0" name=""/>
                      <p:cNvPicPr/>
                      <p:nvPr/>
                    </p:nvPicPr>
                    <p:blipFill>
                      <a:blip r:embed="rId9"/>
                      <a:stretch>
                        <a:fillRect/>
                      </a:stretch>
                    </p:blipFill>
                    <p:spPr>
                      <a:xfrm>
                        <a:off x="8320088" y="1225236"/>
                        <a:ext cx="174625" cy="271463"/>
                      </a:xfrm>
                      <a:prstGeom prst="rect">
                        <a:avLst/>
                      </a:prstGeom>
                    </p:spPr>
                  </p:pic>
                </p:oleObj>
              </mc:Fallback>
            </mc:AlternateContent>
          </a:graphicData>
        </a:graphic>
      </p:graphicFrame>
      <p:graphicFrame>
        <p:nvGraphicFramePr>
          <p:cNvPr id="29" name="对象 28"/>
          <p:cNvGraphicFramePr>
            <a:graphicFrameLocks noChangeAspect="1"/>
          </p:cNvGraphicFramePr>
          <p:nvPr>
            <p:extLst>
              <p:ext uri="{D42A27DB-BD31-4B8C-83A1-F6EECF244321}">
                <p14:modId xmlns:p14="http://schemas.microsoft.com/office/powerpoint/2010/main" val="1347062610"/>
              </p:ext>
            </p:extLst>
          </p:nvPr>
        </p:nvGraphicFramePr>
        <p:xfrm>
          <a:off x="4885521" y="2697860"/>
          <a:ext cx="174625" cy="271463"/>
        </p:xfrm>
        <a:graphic>
          <a:graphicData uri="http://schemas.openxmlformats.org/presentationml/2006/ole">
            <mc:AlternateContent xmlns:mc="http://schemas.openxmlformats.org/markup-compatibility/2006">
              <mc:Choice xmlns:v="urn:schemas-microsoft-com:vml" Requires="v">
                <p:oleObj spid="_x0000_s60144" name="Formula" r:id="rId10" imgW="100440" imgH="155160" progId="Equation.Ribbit">
                  <p:embed/>
                </p:oleObj>
              </mc:Choice>
              <mc:Fallback>
                <p:oleObj name="Formula" r:id="rId10" imgW="100440" imgH="155160" progId="Equation.Ribbit">
                  <p:embed/>
                  <p:pic>
                    <p:nvPicPr>
                      <p:cNvPr id="0" name=""/>
                      <p:cNvPicPr/>
                      <p:nvPr/>
                    </p:nvPicPr>
                    <p:blipFill>
                      <a:blip r:embed="rId9"/>
                      <a:stretch>
                        <a:fillRect/>
                      </a:stretch>
                    </p:blipFill>
                    <p:spPr>
                      <a:xfrm>
                        <a:off x="4885521" y="2697860"/>
                        <a:ext cx="174625" cy="271463"/>
                      </a:xfrm>
                      <a:prstGeom prst="rect">
                        <a:avLst/>
                      </a:prstGeom>
                    </p:spPr>
                  </p:pic>
                </p:oleObj>
              </mc:Fallback>
            </mc:AlternateContent>
          </a:graphicData>
        </a:graphic>
      </p:graphicFrame>
      <p:grpSp>
        <p:nvGrpSpPr>
          <p:cNvPr id="5" name="组合 4"/>
          <p:cNvGrpSpPr/>
          <p:nvPr/>
        </p:nvGrpSpPr>
        <p:grpSpPr>
          <a:xfrm>
            <a:off x="1625902" y="3151938"/>
            <a:ext cx="5976080" cy="395028"/>
            <a:chOff x="1625902" y="3151938"/>
            <a:chExt cx="5976080" cy="395028"/>
          </a:xfrm>
        </p:grpSpPr>
        <p:pic>
          <p:nvPicPr>
            <p:cNvPr id="20" name="Picture 15"/>
            <p:cNvPicPr>
              <a:picLocks noChangeAspect="1"/>
            </p:cNvPicPr>
            <p:nvPr/>
          </p:nvPicPr>
          <p:blipFill>
            <a:blip r:embed="rId11"/>
            <a:stretch>
              <a:fillRect/>
            </a:stretch>
          </p:blipFill>
          <p:spPr>
            <a:xfrm>
              <a:off x="6756743" y="3195422"/>
              <a:ext cx="845239" cy="349707"/>
            </a:xfrm>
            <a:prstGeom prst="rect">
              <a:avLst/>
            </a:prstGeom>
          </p:spPr>
        </p:pic>
        <p:graphicFrame>
          <p:nvGraphicFramePr>
            <p:cNvPr id="30" name="对象 29"/>
            <p:cNvGraphicFramePr>
              <a:graphicFrameLocks noChangeAspect="1"/>
            </p:cNvGraphicFramePr>
            <p:nvPr>
              <p:extLst>
                <p:ext uri="{D42A27DB-BD31-4B8C-83A1-F6EECF244321}">
                  <p14:modId xmlns:p14="http://schemas.microsoft.com/office/powerpoint/2010/main" val="390306921"/>
                </p:ext>
              </p:extLst>
            </p:nvPr>
          </p:nvGraphicFramePr>
          <p:xfrm>
            <a:off x="1625902" y="3151938"/>
            <a:ext cx="4368551" cy="395028"/>
          </p:xfrm>
          <a:graphic>
            <a:graphicData uri="http://schemas.openxmlformats.org/presentationml/2006/ole">
              <mc:AlternateContent xmlns:mc="http://schemas.openxmlformats.org/markup-compatibility/2006">
                <mc:Choice xmlns:v="urn:schemas-microsoft-com:vml" Requires="v">
                  <p:oleObj spid="_x0000_s60145" name="Formula" r:id="rId12" imgW="2215080" imgH="201960" progId="Equation.Ribbit">
                    <p:embed/>
                  </p:oleObj>
                </mc:Choice>
                <mc:Fallback>
                  <p:oleObj name="Formula" r:id="rId12" imgW="2215080" imgH="201960" progId="Equation.Ribbit">
                    <p:embed/>
                    <p:pic>
                      <p:nvPicPr>
                        <p:cNvPr id="0" name=""/>
                        <p:cNvPicPr/>
                        <p:nvPr/>
                      </p:nvPicPr>
                      <p:blipFill>
                        <a:blip r:embed="rId13"/>
                        <a:stretch>
                          <a:fillRect/>
                        </a:stretch>
                      </p:blipFill>
                      <p:spPr>
                        <a:xfrm>
                          <a:off x="1625902" y="3151938"/>
                          <a:ext cx="4368551" cy="395028"/>
                        </a:xfrm>
                        <a:prstGeom prst="rect">
                          <a:avLst/>
                        </a:prstGeom>
                      </p:spPr>
                    </p:pic>
                  </p:oleObj>
                </mc:Fallback>
              </mc:AlternateContent>
            </a:graphicData>
          </a:graphic>
        </p:graphicFrame>
      </p:grpSp>
      <p:grpSp>
        <p:nvGrpSpPr>
          <p:cNvPr id="6" name="组合 5"/>
          <p:cNvGrpSpPr/>
          <p:nvPr/>
        </p:nvGrpSpPr>
        <p:grpSpPr>
          <a:xfrm>
            <a:off x="1941107" y="4418131"/>
            <a:ext cx="5561240" cy="629361"/>
            <a:chOff x="1941107" y="4418131"/>
            <a:chExt cx="5561240" cy="629361"/>
          </a:xfrm>
        </p:grpSpPr>
        <p:pic>
          <p:nvPicPr>
            <p:cNvPr id="23" name="Picture 17"/>
            <p:cNvPicPr>
              <a:picLocks noChangeAspect="1"/>
            </p:cNvPicPr>
            <p:nvPr/>
          </p:nvPicPr>
          <p:blipFill>
            <a:blip r:embed="rId14"/>
            <a:stretch>
              <a:fillRect/>
            </a:stretch>
          </p:blipFill>
          <p:spPr>
            <a:xfrm>
              <a:off x="6654979" y="4511896"/>
              <a:ext cx="847368" cy="354444"/>
            </a:xfrm>
            <a:prstGeom prst="rect">
              <a:avLst/>
            </a:prstGeom>
          </p:spPr>
        </p:pic>
        <p:graphicFrame>
          <p:nvGraphicFramePr>
            <p:cNvPr id="31" name="对象 30"/>
            <p:cNvGraphicFramePr>
              <a:graphicFrameLocks noChangeAspect="1"/>
            </p:cNvGraphicFramePr>
            <p:nvPr>
              <p:extLst>
                <p:ext uri="{D42A27DB-BD31-4B8C-83A1-F6EECF244321}">
                  <p14:modId xmlns:p14="http://schemas.microsoft.com/office/powerpoint/2010/main" val="3383635819"/>
                </p:ext>
              </p:extLst>
            </p:nvPr>
          </p:nvGraphicFramePr>
          <p:xfrm>
            <a:off x="1941107" y="4418131"/>
            <a:ext cx="3833036" cy="629361"/>
          </p:xfrm>
          <a:graphic>
            <a:graphicData uri="http://schemas.openxmlformats.org/presentationml/2006/ole">
              <mc:AlternateContent xmlns:mc="http://schemas.openxmlformats.org/markup-compatibility/2006">
                <mc:Choice xmlns:v="urn:schemas-microsoft-com:vml" Requires="v">
                  <p:oleObj spid="_x0000_s60146" name="Formula" r:id="rId15" imgW="1712160" imgH="282240" progId="Equation.Ribbit">
                    <p:embed/>
                  </p:oleObj>
                </mc:Choice>
                <mc:Fallback>
                  <p:oleObj name="Formula" r:id="rId15" imgW="1712160" imgH="282240" progId="Equation.Ribbit">
                    <p:embed/>
                    <p:pic>
                      <p:nvPicPr>
                        <p:cNvPr id="0" name=""/>
                        <p:cNvPicPr/>
                        <p:nvPr/>
                      </p:nvPicPr>
                      <p:blipFill>
                        <a:blip r:embed="rId16"/>
                        <a:stretch>
                          <a:fillRect/>
                        </a:stretch>
                      </p:blipFill>
                      <p:spPr>
                        <a:xfrm>
                          <a:off x="1941107" y="4418131"/>
                          <a:ext cx="3833036" cy="629361"/>
                        </a:xfrm>
                        <a:prstGeom prst="rect">
                          <a:avLst/>
                        </a:prstGeom>
                      </p:spPr>
                    </p:pic>
                  </p:oleObj>
                </mc:Fallback>
              </mc:AlternateContent>
            </a:graphicData>
          </a:graphic>
        </p:graphicFrame>
      </p:grpSp>
      <p:graphicFrame>
        <p:nvGraphicFramePr>
          <p:cNvPr id="32" name="对象 31"/>
          <p:cNvGraphicFramePr>
            <a:graphicFrameLocks noChangeAspect="1"/>
          </p:cNvGraphicFramePr>
          <p:nvPr>
            <p:extLst>
              <p:ext uri="{D42A27DB-BD31-4B8C-83A1-F6EECF244321}">
                <p14:modId xmlns:p14="http://schemas.microsoft.com/office/powerpoint/2010/main" val="30411337"/>
              </p:ext>
            </p:extLst>
          </p:nvPr>
        </p:nvGraphicFramePr>
        <p:xfrm>
          <a:off x="4580877" y="2280773"/>
          <a:ext cx="333375" cy="379892"/>
        </p:xfrm>
        <a:graphic>
          <a:graphicData uri="http://schemas.openxmlformats.org/presentationml/2006/ole">
            <mc:AlternateContent xmlns:mc="http://schemas.openxmlformats.org/markup-compatibility/2006">
              <mc:Choice xmlns:v="urn:schemas-microsoft-com:vml" Requires="v">
                <p:oleObj spid="_x0000_s60147" name="Formula" r:id="rId17" imgW="156240" imgH="179280" progId="Equation.Ribbit">
                  <p:embed/>
                </p:oleObj>
              </mc:Choice>
              <mc:Fallback>
                <p:oleObj name="Formula" r:id="rId17" imgW="156240" imgH="179280" progId="Equation.Ribbit">
                  <p:embed/>
                  <p:pic>
                    <p:nvPicPr>
                      <p:cNvPr id="0" name=""/>
                      <p:cNvPicPr/>
                      <p:nvPr/>
                    </p:nvPicPr>
                    <p:blipFill>
                      <a:blip r:embed="rId7"/>
                      <a:stretch>
                        <a:fillRect/>
                      </a:stretch>
                    </p:blipFill>
                    <p:spPr>
                      <a:xfrm>
                        <a:off x="4580877" y="2280773"/>
                        <a:ext cx="333375" cy="379892"/>
                      </a:xfrm>
                      <a:prstGeom prst="rect">
                        <a:avLst/>
                      </a:prstGeom>
                    </p:spPr>
                  </p:pic>
                </p:oleObj>
              </mc:Fallback>
            </mc:AlternateContent>
          </a:graphicData>
        </a:graphic>
      </p:graphicFrame>
      <p:graphicFrame>
        <p:nvGraphicFramePr>
          <p:cNvPr id="33" name="对象 32"/>
          <p:cNvGraphicFramePr>
            <a:graphicFrameLocks noChangeAspect="1"/>
          </p:cNvGraphicFramePr>
          <p:nvPr>
            <p:extLst>
              <p:ext uri="{D42A27DB-BD31-4B8C-83A1-F6EECF244321}">
                <p14:modId xmlns:p14="http://schemas.microsoft.com/office/powerpoint/2010/main" val="203812943"/>
              </p:ext>
            </p:extLst>
          </p:nvPr>
        </p:nvGraphicFramePr>
        <p:xfrm>
          <a:off x="2593987" y="2699856"/>
          <a:ext cx="1601787" cy="330394"/>
        </p:xfrm>
        <a:graphic>
          <a:graphicData uri="http://schemas.openxmlformats.org/presentationml/2006/ole">
            <mc:AlternateContent xmlns:mc="http://schemas.openxmlformats.org/markup-compatibility/2006">
              <mc:Choice xmlns:v="urn:schemas-microsoft-com:vml" Requires="v">
                <p:oleObj spid="_x0000_s60148" name="Formula" r:id="rId18" imgW="851040" imgH="177840" progId="Equation.Ribbit">
                  <p:embed/>
                </p:oleObj>
              </mc:Choice>
              <mc:Fallback>
                <p:oleObj name="Formula" r:id="rId18" imgW="851040" imgH="177840" progId="Equation.Ribbit">
                  <p:embed/>
                  <p:pic>
                    <p:nvPicPr>
                      <p:cNvPr id="0" name=""/>
                      <p:cNvPicPr/>
                      <p:nvPr/>
                    </p:nvPicPr>
                    <p:blipFill>
                      <a:blip r:embed="rId19"/>
                      <a:stretch>
                        <a:fillRect/>
                      </a:stretch>
                    </p:blipFill>
                    <p:spPr>
                      <a:xfrm>
                        <a:off x="2593987" y="2699856"/>
                        <a:ext cx="1601787" cy="330394"/>
                      </a:xfrm>
                      <a:prstGeom prst="rect">
                        <a:avLst/>
                      </a:prstGeom>
                    </p:spPr>
                  </p:pic>
                </p:oleObj>
              </mc:Fallback>
            </mc:AlternateContent>
          </a:graphicData>
        </a:graphic>
      </p:graphicFrame>
    </p:spTree>
    <p:extLst>
      <p:ext uri="{BB962C8B-B14F-4D97-AF65-F5344CB8AC3E}">
        <p14:creationId xmlns:p14="http://schemas.microsoft.com/office/powerpoint/2010/main" val="119793581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59885" y="212035"/>
            <a:ext cx="8745575" cy="5491407"/>
          </a:xfrm>
          <a:prstGeom prst="rect">
            <a:avLst/>
          </a:prstGeom>
        </p:spPr>
      </p:pic>
    </p:spTree>
    <p:extLst>
      <p:ext uri="{BB962C8B-B14F-4D97-AF65-F5344CB8AC3E}">
        <p14:creationId xmlns:p14="http://schemas.microsoft.com/office/powerpoint/2010/main" val="36415681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黑体" panose="02010609060101010101" pitchFamily="49" charset="-122"/>
                <a:ea typeface="黑体" panose="02010609060101010101" pitchFamily="49" charset="-122"/>
                <a:cs typeface="Verdana" charset="0"/>
              </a:rPr>
              <a:t>EM</a:t>
            </a:r>
            <a:r>
              <a:rPr lang="zh-CN" altLang="en-US" dirty="0">
                <a:latin typeface="黑体" panose="02010609060101010101" pitchFamily="49" charset="-122"/>
                <a:ea typeface="黑体" panose="02010609060101010101" pitchFamily="49" charset="-122"/>
                <a:cs typeface="黑体"/>
              </a:rPr>
              <a:t>算法举例</a:t>
            </a:r>
            <a:endParaRPr lang="zh-CN" altLang="en-US" dirty="0">
              <a:latin typeface="黑体" panose="02010609060101010101" pitchFamily="49" charset="-122"/>
              <a:ea typeface="黑体" panose="02010609060101010101" pitchFamily="49" charset="-122"/>
            </a:endParaRPr>
          </a:p>
        </p:txBody>
      </p:sp>
      <p:sp>
        <p:nvSpPr>
          <p:cNvPr id="2" name="内容占位符 1"/>
          <p:cNvSpPr>
            <a:spLocks noGrp="1"/>
          </p:cNvSpPr>
          <p:nvPr>
            <p:ph sz="quarter" idx="14"/>
          </p:nvPr>
        </p:nvSpPr>
        <p:spPr>
          <a:xfrm>
            <a:off x="173851" y="1040891"/>
            <a:ext cx="8723013" cy="1211979"/>
          </a:xfrm>
        </p:spPr>
        <p:txBody>
          <a:bodyPr>
            <a:normAutofit/>
          </a:bodyPr>
          <a:lstStyle/>
          <a:p>
            <a:pPr marL="228600" lvl="1">
              <a:spcBef>
                <a:spcPts val="1000"/>
              </a:spcBef>
              <a:buSzPct val="120000"/>
              <a:buFont typeface="Wingdings" panose="05000000000000000000" pitchFamily="2" charset="2"/>
              <a:buChar char="p"/>
            </a:pPr>
            <a:r>
              <a:rPr lang="zh-CN" altLang="en-US" b="1" dirty="0">
                <a:latin typeface="黑体" panose="02010609060101010101" pitchFamily="49" charset="-122"/>
                <a:ea typeface="黑体" panose="02010609060101010101" pitchFamily="49" charset="-122"/>
              </a:rPr>
              <a:t>假设现在有两枚硬币</a:t>
            </a:r>
            <a:r>
              <a:rPr lang="en-US" altLang="zh-CN" b="1" dirty="0">
                <a:latin typeface="黑体" panose="02010609060101010101" pitchFamily="49" charset="-122"/>
                <a:ea typeface="黑体" panose="02010609060101010101" pitchFamily="49" charset="-122"/>
              </a:rPr>
              <a:t>1</a:t>
            </a:r>
            <a:r>
              <a:rPr lang="zh-CN" altLang="en-US" b="1" dirty="0">
                <a:latin typeface="黑体" panose="02010609060101010101" pitchFamily="49" charset="-122"/>
                <a:ea typeface="黑体" panose="02010609060101010101" pitchFamily="49" charset="-122"/>
              </a:rPr>
              <a:t>和</a:t>
            </a:r>
            <a:r>
              <a:rPr lang="en-US" altLang="zh-CN" b="1" dirty="0">
                <a:latin typeface="黑体" panose="02010609060101010101" pitchFamily="49" charset="-122"/>
                <a:ea typeface="黑体" panose="02010609060101010101" pitchFamily="49" charset="-122"/>
              </a:rPr>
              <a:t>2</a:t>
            </a:r>
            <a:r>
              <a:rPr lang="zh-CN" altLang="en-US" b="1" dirty="0">
                <a:latin typeface="黑体" panose="02010609060101010101" pitchFamily="49" charset="-122"/>
                <a:ea typeface="黑体" panose="02010609060101010101" pitchFamily="49" charset="-122"/>
              </a:rPr>
              <a:t>，</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随机抛掷后正面朝上概率分别为</a:t>
            </a:r>
            <a:r>
              <a:rPr lang="en-US" altLang="zh-CN" b="1" dirty="0">
                <a:latin typeface="黑体" panose="02010609060101010101" pitchFamily="49" charset="-122"/>
                <a:ea typeface="黑体" panose="02010609060101010101" pitchFamily="49" charset="-122"/>
              </a:rPr>
              <a:t>P1</a:t>
            </a:r>
            <a:r>
              <a:rPr lang="zh-CN" altLang="en-US" b="1" dirty="0">
                <a:latin typeface="黑体" panose="02010609060101010101" pitchFamily="49" charset="-122"/>
                <a:ea typeface="黑体" panose="02010609060101010101" pitchFamily="49" charset="-122"/>
              </a:rPr>
              <a:t>，</a:t>
            </a:r>
            <a:r>
              <a:rPr lang="en-US" altLang="zh-CN" b="1" dirty="0">
                <a:latin typeface="黑体" panose="02010609060101010101" pitchFamily="49" charset="-122"/>
                <a:ea typeface="黑体" panose="02010609060101010101" pitchFamily="49" charset="-122"/>
              </a:rPr>
              <a:t>P2</a:t>
            </a:r>
            <a:r>
              <a:rPr lang="zh-CN" altLang="en-US" b="1" dirty="0">
                <a:latin typeface="黑体" panose="02010609060101010101" pitchFamily="49" charset="-122"/>
                <a:ea typeface="黑体" panose="02010609060101010101" pitchFamily="49" charset="-122"/>
              </a:rPr>
              <a:t>。为了估计这两个概率，做实验，每次取一枚硬币，连掷</a:t>
            </a:r>
            <a:r>
              <a:rPr lang="en-US" altLang="zh-CN" b="1" dirty="0">
                <a:latin typeface="黑体" panose="02010609060101010101" pitchFamily="49" charset="-122"/>
                <a:ea typeface="黑体" panose="02010609060101010101" pitchFamily="49" charset="-122"/>
              </a:rPr>
              <a:t>5</a:t>
            </a:r>
            <a:r>
              <a:rPr lang="zh-CN" altLang="en-US" b="1" dirty="0">
                <a:latin typeface="黑体" panose="02010609060101010101" pitchFamily="49" charset="-122"/>
                <a:ea typeface="黑体" panose="02010609060101010101" pitchFamily="49" charset="-122"/>
              </a:rPr>
              <a:t>下，记录下结果，如下表，可以很容易地估计出</a:t>
            </a:r>
            <a:r>
              <a:rPr lang="en-US" altLang="zh-CN" b="1" dirty="0">
                <a:latin typeface="黑体" panose="02010609060101010101" pitchFamily="49" charset="-122"/>
                <a:ea typeface="黑体" panose="02010609060101010101" pitchFamily="49" charset="-122"/>
              </a:rPr>
              <a:t>P1</a:t>
            </a:r>
            <a:r>
              <a:rPr lang="zh-CN" altLang="en-US" b="1" dirty="0">
                <a:latin typeface="黑体" panose="02010609060101010101" pitchFamily="49" charset="-122"/>
                <a:ea typeface="黑体" panose="02010609060101010101" pitchFamily="49" charset="-122"/>
              </a:rPr>
              <a:t>和</a:t>
            </a:r>
            <a:r>
              <a:rPr lang="en-US" altLang="zh-CN" b="1" dirty="0">
                <a:latin typeface="黑体" panose="02010609060101010101" pitchFamily="49" charset="-122"/>
                <a:ea typeface="黑体" panose="02010609060101010101" pitchFamily="49" charset="-122"/>
              </a:rPr>
              <a:t>P2</a:t>
            </a:r>
            <a:endParaRPr lang="en-US" altLang="zh-CN" b="1" dirty="0">
              <a:latin typeface="黑体" panose="02010609060101010101" pitchFamily="49" charset="-122"/>
              <a:ea typeface="黑体" panose="02010609060101010101" pitchFamily="49" charset="-122"/>
              <a:cs typeface="Times"/>
            </a:endParaRPr>
          </a:p>
          <a:p>
            <a:pPr marL="228600" lvl="1">
              <a:spcBef>
                <a:spcPts val="1000"/>
              </a:spcBef>
              <a:buSzPct val="120000"/>
              <a:buFont typeface="Wingdings" panose="05000000000000000000" pitchFamily="2" charset="2"/>
              <a:buChar char="p"/>
            </a:pPr>
            <a:endParaRPr lang="en-US" altLang="zh-CN" dirty="0">
              <a:latin typeface="+mn-ea"/>
              <a:ea typeface="+mn-ea"/>
              <a:cs typeface="宋体"/>
            </a:endParaRPr>
          </a:p>
          <a:p>
            <a:endParaRPr kumimoji="1" lang="zh-CN" altLang="en-US" sz="2000" dirty="0">
              <a:latin typeface="+mn-ea"/>
              <a:ea typeface="+mn-ea"/>
            </a:endParaRPr>
          </a:p>
        </p:txBody>
      </p:sp>
      <p:pic>
        <p:nvPicPr>
          <p:cNvPr id="3" name="图片 2"/>
          <p:cNvPicPr>
            <a:picLocks noChangeAspect="1"/>
          </p:cNvPicPr>
          <p:nvPr/>
        </p:nvPicPr>
        <p:blipFill>
          <a:blip r:embed="rId2"/>
          <a:stretch>
            <a:fillRect/>
          </a:stretch>
        </p:blipFill>
        <p:spPr>
          <a:xfrm>
            <a:off x="0" y="2252870"/>
            <a:ext cx="9144000" cy="3105752"/>
          </a:xfrm>
          <a:prstGeom prst="rect">
            <a:avLst/>
          </a:prstGeom>
        </p:spPr>
      </p:pic>
      <p:pic>
        <p:nvPicPr>
          <p:cNvPr id="5" name="图片 4"/>
          <p:cNvPicPr>
            <a:picLocks noChangeAspect="1"/>
          </p:cNvPicPr>
          <p:nvPr/>
        </p:nvPicPr>
        <p:blipFill>
          <a:blip r:embed="rId3"/>
          <a:stretch>
            <a:fillRect/>
          </a:stretch>
        </p:blipFill>
        <p:spPr>
          <a:xfrm>
            <a:off x="2500726" y="5430907"/>
            <a:ext cx="3705225" cy="952500"/>
          </a:xfrm>
          <a:prstGeom prst="rect">
            <a:avLst/>
          </a:prstGeom>
        </p:spPr>
      </p:pic>
    </p:spTree>
    <p:extLst>
      <p:ext uri="{BB962C8B-B14F-4D97-AF65-F5344CB8AC3E}">
        <p14:creationId xmlns:p14="http://schemas.microsoft.com/office/powerpoint/2010/main" val="65836366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黑体" panose="02010609060101010101" pitchFamily="49" charset="-122"/>
                <a:ea typeface="黑体" panose="02010609060101010101" pitchFamily="49" charset="-122"/>
                <a:cs typeface="Verdana" charset="0"/>
              </a:rPr>
              <a:t>EM</a:t>
            </a:r>
            <a:r>
              <a:rPr lang="zh-CN" altLang="en-US" dirty="0">
                <a:latin typeface="黑体" panose="02010609060101010101" pitchFamily="49" charset="-122"/>
                <a:ea typeface="黑体" panose="02010609060101010101" pitchFamily="49" charset="-122"/>
                <a:cs typeface="黑体"/>
              </a:rPr>
              <a:t>算法举例</a:t>
            </a:r>
            <a:endParaRPr lang="zh-CN" altLang="en-US" dirty="0">
              <a:latin typeface="黑体" panose="02010609060101010101" pitchFamily="49" charset="-122"/>
              <a:ea typeface="黑体" panose="02010609060101010101" pitchFamily="49" charset="-122"/>
            </a:endParaRPr>
          </a:p>
        </p:txBody>
      </p:sp>
      <p:sp>
        <p:nvSpPr>
          <p:cNvPr id="2" name="内容占位符 1"/>
          <p:cNvSpPr>
            <a:spLocks noGrp="1"/>
          </p:cNvSpPr>
          <p:nvPr>
            <p:ph sz="quarter" idx="14"/>
          </p:nvPr>
        </p:nvSpPr>
        <p:spPr>
          <a:xfrm>
            <a:off x="173851" y="1040891"/>
            <a:ext cx="8723013" cy="4922587"/>
          </a:xfrm>
        </p:spPr>
        <p:txBody>
          <a:bodyPr>
            <a:normAutofit/>
          </a:bodyPr>
          <a:lstStyle/>
          <a:p>
            <a:pPr marL="228600" lvl="1">
              <a:spcBef>
                <a:spcPts val="1000"/>
              </a:spcBef>
              <a:buSzPct val="120000"/>
              <a:buFont typeface="Wingdings" panose="05000000000000000000" pitchFamily="2" charset="2"/>
              <a:buChar char="p"/>
            </a:pPr>
            <a:r>
              <a:rPr lang="zh-CN" altLang="en-US" b="1" dirty="0">
                <a:latin typeface="黑体" panose="02010609060101010101" pitchFamily="49" charset="-122"/>
                <a:ea typeface="黑体" panose="02010609060101010101" pitchFamily="49" charset="-122"/>
              </a:rPr>
              <a:t>还是上面的问题，抹去每轮投掷时使用的硬币标记，如下</a:t>
            </a:r>
            <a:endParaRPr lang="en-US" altLang="zh-CN" b="1" dirty="0">
              <a:latin typeface="黑体" panose="02010609060101010101" pitchFamily="49" charset="-122"/>
              <a:ea typeface="黑体" panose="02010609060101010101" pitchFamily="49" charset="-122"/>
            </a:endParaRPr>
          </a:p>
          <a:p>
            <a:pPr marL="228600" lvl="1">
              <a:spcBef>
                <a:spcPts val="1000"/>
              </a:spcBef>
              <a:buSzPct val="120000"/>
              <a:buFont typeface="Wingdings" panose="05000000000000000000" pitchFamily="2" charset="2"/>
              <a:buChar char="p"/>
            </a:pPr>
            <a:endParaRPr lang="en-US" altLang="zh-CN" b="1" dirty="0">
              <a:latin typeface="黑体" panose="02010609060101010101" pitchFamily="49" charset="-122"/>
              <a:ea typeface="黑体" panose="02010609060101010101" pitchFamily="49" charset="-122"/>
            </a:endParaRPr>
          </a:p>
          <a:p>
            <a:pPr marL="228600" lvl="1">
              <a:spcBef>
                <a:spcPts val="1000"/>
              </a:spcBef>
              <a:buSzPct val="120000"/>
              <a:buFont typeface="Wingdings" panose="05000000000000000000" pitchFamily="2" charset="2"/>
              <a:buChar char="p"/>
            </a:pPr>
            <a:endParaRPr lang="en-US" altLang="zh-CN" b="1" dirty="0">
              <a:latin typeface="黑体" panose="02010609060101010101" pitchFamily="49" charset="-122"/>
              <a:ea typeface="黑体" panose="02010609060101010101" pitchFamily="49" charset="-122"/>
            </a:endParaRPr>
          </a:p>
          <a:p>
            <a:pPr marL="228600" lvl="1">
              <a:spcBef>
                <a:spcPts val="1000"/>
              </a:spcBef>
              <a:buSzPct val="120000"/>
              <a:buFont typeface="Wingdings" panose="05000000000000000000" pitchFamily="2" charset="2"/>
              <a:buChar char="p"/>
            </a:pPr>
            <a:endParaRPr lang="en-US" altLang="zh-CN" b="1" dirty="0">
              <a:latin typeface="黑体" panose="02010609060101010101" pitchFamily="49" charset="-122"/>
              <a:ea typeface="黑体" panose="02010609060101010101" pitchFamily="49" charset="-122"/>
              <a:cs typeface="宋体"/>
            </a:endParaRPr>
          </a:p>
          <a:p>
            <a:pPr marL="228600" lvl="1">
              <a:spcBef>
                <a:spcPts val="1000"/>
              </a:spcBef>
              <a:buSzPct val="120000"/>
              <a:buFont typeface="Wingdings" panose="05000000000000000000" pitchFamily="2" charset="2"/>
              <a:buChar char="p"/>
            </a:pPr>
            <a:endParaRPr lang="en-US" altLang="zh-CN" b="1" dirty="0">
              <a:latin typeface="黑体" panose="02010609060101010101" pitchFamily="49" charset="-122"/>
              <a:ea typeface="黑体" panose="02010609060101010101" pitchFamily="49" charset="-122"/>
              <a:cs typeface="宋体"/>
            </a:endParaRPr>
          </a:p>
          <a:p>
            <a:pPr marL="228600" lvl="1">
              <a:spcBef>
                <a:spcPts val="1000"/>
              </a:spcBef>
              <a:buSzPct val="120000"/>
              <a:buFont typeface="Wingdings" panose="05000000000000000000" pitchFamily="2" charset="2"/>
              <a:buChar char="p"/>
            </a:pPr>
            <a:endParaRPr lang="en-US" altLang="zh-CN" b="1" dirty="0">
              <a:latin typeface="黑体" panose="02010609060101010101" pitchFamily="49" charset="-122"/>
              <a:ea typeface="黑体" panose="02010609060101010101" pitchFamily="49" charset="-122"/>
              <a:cs typeface="宋体"/>
            </a:endParaRPr>
          </a:p>
          <a:p>
            <a:pPr marL="228600" lvl="1">
              <a:spcBef>
                <a:spcPts val="1000"/>
              </a:spcBef>
              <a:buSzPct val="120000"/>
              <a:buFont typeface="Wingdings" panose="05000000000000000000" pitchFamily="2" charset="2"/>
              <a:buChar char="p"/>
            </a:pPr>
            <a:endParaRPr lang="en-US" altLang="zh-CN" b="1" dirty="0">
              <a:latin typeface="黑体" panose="02010609060101010101" pitchFamily="49" charset="-122"/>
              <a:ea typeface="黑体" panose="02010609060101010101" pitchFamily="49" charset="-122"/>
              <a:cs typeface="宋体"/>
            </a:endParaRPr>
          </a:p>
          <a:p>
            <a:pPr marL="228600" lvl="1">
              <a:spcBef>
                <a:spcPts val="1000"/>
              </a:spcBef>
              <a:buSzPct val="120000"/>
              <a:buFont typeface="Wingdings" panose="05000000000000000000" pitchFamily="2" charset="2"/>
              <a:buChar char="p"/>
            </a:pPr>
            <a:endParaRPr lang="en-US" altLang="zh-CN" b="1" dirty="0">
              <a:latin typeface="黑体" panose="02010609060101010101" pitchFamily="49" charset="-122"/>
              <a:ea typeface="黑体" panose="02010609060101010101" pitchFamily="49" charset="-122"/>
              <a:cs typeface="宋体"/>
            </a:endParaRPr>
          </a:p>
          <a:p>
            <a:pPr marL="228600" lvl="1">
              <a:spcBef>
                <a:spcPts val="1000"/>
              </a:spcBef>
              <a:buSzPct val="120000"/>
              <a:buFont typeface="Wingdings" panose="05000000000000000000" pitchFamily="2" charset="2"/>
              <a:buChar char="p"/>
            </a:pPr>
            <a:endParaRPr lang="en-US" altLang="zh-CN" b="1" dirty="0">
              <a:latin typeface="黑体" panose="02010609060101010101" pitchFamily="49" charset="-122"/>
              <a:ea typeface="黑体" panose="02010609060101010101" pitchFamily="49" charset="-122"/>
              <a:cs typeface="宋体"/>
            </a:endParaRPr>
          </a:p>
          <a:p>
            <a:pPr marL="228600" lvl="1">
              <a:spcBef>
                <a:spcPts val="1000"/>
              </a:spcBef>
              <a:buSzPct val="120000"/>
              <a:buFont typeface="Wingdings" panose="05000000000000000000" pitchFamily="2" charset="2"/>
              <a:buChar char="p"/>
            </a:pPr>
            <a:endParaRPr lang="en-US" altLang="zh-CN" b="1" dirty="0">
              <a:latin typeface="黑体" panose="02010609060101010101" pitchFamily="49" charset="-122"/>
              <a:ea typeface="黑体" panose="02010609060101010101" pitchFamily="49" charset="-122"/>
              <a:cs typeface="宋体"/>
            </a:endParaRPr>
          </a:p>
          <a:p>
            <a:pPr marL="228600" lvl="1">
              <a:spcBef>
                <a:spcPts val="1000"/>
              </a:spcBef>
              <a:buSzPct val="120000"/>
              <a:buFont typeface="Wingdings" panose="05000000000000000000" pitchFamily="2" charset="2"/>
              <a:buChar char="p"/>
            </a:pPr>
            <a:r>
              <a:rPr lang="zh-CN" altLang="en-US" b="1" dirty="0">
                <a:latin typeface="黑体" panose="02010609060101010101" pitchFamily="49" charset="-122"/>
                <a:ea typeface="黑体" panose="02010609060101010101" pitchFamily="49" charset="-122"/>
              </a:rPr>
              <a:t>目标没变，还是估计</a:t>
            </a:r>
            <a:r>
              <a:rPr lang="en-US" altLang="zh-CN" b="1" dirty="0">
                <a:latin typeface="黑体" panose="02010609060101010101" pitchFamily="49" charset="-122"/>
                <a:ea typeface="黑体" panose="02010609060101010101" pitchFamily="49" charset="-122"/>
              </a:rPr>
              <a:t>P1</a:t>
            </a:r>
            <a:r>
              <a:rPr lang="zh-CN" altLang="en-US" b="1" dirty="0">
                <a:latin typeface="黑体" panose="02010609060101010101" pitchFamily="49" charset="-122"/>
                <a:ea typeface="黑体" panose="02010609060101010101" pitchFamily="49" charset="-122"/>
              </a:rPr>
              <a:t>和</a:t>
            </a:r>
            <a:r>
              <a:rPr lang="en-US" altLang="zh-CN" b="1" dirty="0">
                <a:latin typeface="黑体" panose="02010609060101010101" pitchFamily="49" charset="-122"/>
                <a:ea typeface="黑体" panose="02010609060101010101" pitchFamily="49" charset="-122"/>
              </a:rPr>
              <a:t>P2</a:t>
            </a:r>
            <a:r>
              <a:rPr lang="zh-CN" altLang="en-US" b="1" dirty="0">
                <a:latin typeface="黑体" panose="02010609060101010101" pitchFamily="49" charset="-122"/>
                <a:ea typeface="黑体" panose="02010609060101010101" pitchFamily="49" charset="-122"/>
              </a:rPr>
              <a:t>，要怎么做呢？</a:t>
            </a:r>
            <a:endParaRPr lang="en-US" altLang="zh-CN" b="1" dirty="0">
              <a:latin typeface="黑体" panose="02010609060101010101" pitchFamily="49" charset="-122"/>
              <a:ea typeface="黑体" panose="02010609060101010101" pitchFamily="49" charset="-122"/>
              <a:cs typeface="宋体"/>
            </a:endParaRPr>
          </a:p>
          <a:p>
            <a:endParaRPr kumimoji="1" lang="zh-CN" altLang="en-US" sz="2000" dirty="0">
              <a:latin typeface="+mn-ea"/>
              <a:ea typeface="+mn-ea"/>
            </a:endParaRPr>
          </a:p>
        </p:txBody>
      </p:sp>
      <p:pic>
        <p:nvPicPr>
          <p:cNvPr id="6" name="图片 5"/>
          <p:cNvPicPr>
            <a:picLocks noChangeAspect="1"/>
          </p:cNvPicPr>
          <p:nvPr/>
        </p:nvPicPr>
        <p:blipFill>
          <a:blip r:embed="rId2"/>
          <a:stretch>
            <a:fillRect/>
          </a:stretch>
        </p:blipFill>
        <p:spPr>
          <a:xfrm>
            <a:off x="0" y="1632617"/>
            <a:ext cx="9144000" cy="3115686"/>
          </a:xfrm>
          <a:prstGeom prst="rect">
            <a:avLst/>
          </a:prstGeom>
        </p:spPr>
      </p:pic>
    </p:spTree>
    <p:extLst>
      <p:ext uri="{BB962C8B-B14F-4D97-AF65-F5344CB8AC3E}">
        <p14:creationId xmlns:p14="http://schemas.microsoft.com/office/powerpoint/2010/main" val="126194957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黑体" panose="02010609060101010101" pitchFamily="49" charset="-122"/>
                <a:ea typeface="黑体" panose="02010609060101010101" pitchFamily="49" charset="-122"/>
                <a:cs typeface="Verdana" charset="0"/>
              </a:rPr>
              <a:t>EM</a:t>
            </a:r>
            <a:r>
              <a:rPr lang="zh-CN" altLang="en-US" dirty="0">
                <a:latin typeface="黑体" panose="02010609060101010101" pitchFamily="49" charset="-122"/>
                <a:ea typeface="黑体" panose="02010609060101010101" pitchFamily="49" charset="-122"/>
                <a:cs typeface="黑体"/>
              </a:rPr>
              <a:t>算法举例</a:t>
            </a:r>
            <a:endParaRPr lang="zh-CN" altLang="en-US" dirty="0">
              <a:latin typeface="黑体" panose="02010609060101010101" pitchFamily="49" charset="-122"/>
              <a:ea typeface="黑体" panose="02010609060101010101" pitchFamily="49" charset="-122"/>
            </a:endParaRPr>
          </a:p>
        </p:txBody>
      </p:sp>
      <p:sp>
        <p:nvSpPr>
          <p:cNvPr id="2" name="内容占位符 1"/>
          <p:cNvSpPr>
            <a:spLocks noGrp="1"/>
          </p:cNvSpPr>
          <p:nvPr>
            <p:ph sz="quarter" idx="14"/>
          </p:nvPr>
        </p:nvSpPr>
        <p:spPr>
          <a:xfrm>
            <a:off x="173851" y="1040891"/>
            <a:ext cx="8723013" cy="4922587"/>
          </a:xfrm>
        </p:spPr>
        <p:txBody>
          <a:bodyPr>
            <a:normAutofit lnSpcReduction="10000"/>
          </a:bodyPr>
          <a:lstStyle/>
          <a:p>
            <a:pPr marL="228600" lvl="1">
              <a:lnSpc>
                <a:spcPct val="150000"/>
              </a:lnSpc>
              <a:spcBef>
                <a:spcPts val="1000"/>
              </a:spcBef>
              <a:buSzPct val="120000"/>
              <a:buFont typeface="Wingdings" panose="05000000000000000000" pitchFamily="2" charset="2"/>
              <a:buChar char="p"/>
            </a:pPr>
            <a:r>
              <a:rPr lang="zh-CN" altLang="en-US" b="1" dirty="0">
                <a:latin typeface="黑体" panose="02010609060101010101" pitchFamily="49" charset="-122"/>
                <a:ea typeface="黑体" panose="02010609060101010101" pitchFamily="49" charset="-122"/>
              </a:rPr>
              <a:t>显然此时多了一个隐变量</a:t>
            </a:r>
            <a:r>
              <a:rPr lang="en-US" altLang="zh-CN" b="1" dirty="0">
                <a:latin typeface="黑体" panose="02010609060101010101" pitchFamily="49" charset="-122"/>
                <a:ea typeface="黑体" panose="02010609060101010101" pitchFamily="49" charset="-122"/>
              </a:rPr>
              <a:t>z</a:t>
            </a:r>
            <a:r>
              <a:rPr lang="zh-CN" altLang="en-US" b="1" dirty="0">
                <a:latin typeface="黑体" panose="02010609060101010101" pitchFamily="49" charset="-122"/>
                <a:ea typeface="黑体" panose="02010609060101010101" pitchFamily="49" charset="-122"/>
              </a:rPr>
              <a:t>，可以把它认为是一个</a:t>
            </a:r>
            <a:r>
              <a:rPr lang="en-US" altLang="zh-CN" b="1" dirty="0">
                <a:latin typeface="黑体" panose="02010609060101010101" pitchFamily="49" charset="-122"/>
                <a:ea typeface="黑体" panose="02010609060101010101" pitchFamily="49" charset="-122"/>
              </a:rPr>
              <a:t>5</a:t>
            </a:r>
            <a:r>
              <a:rPr lang="zh-CN" altLang="en-US" b="1" dirty="0">
                <a:latin typeface="黑体" panose="02010609060101010101" pitchFamily="49" charset="-122"/>
                <a:ea typeface="黑体" panose="02010609060101010101" pitchFamily="49" charset="-122"/>
              </a:rPr>
              <a:t>维的向量（</a:t>
            </a:r>
            <a:r>
              <a:rPr lang="en-US" altLang="zh-CN" b="1" dirty="0">
                <a:latin typeface="黑体" panose="02010609060101010101" pitchFamily="49" charset="-122"/>
                <a:ea typeface="黑体" panose="02010609060101010101" pitchFamily="49" charset="-122"/>
              </a:rPr>
              <a:t>z1,z2,z3,z4,z5)</a:t>
            </a:r>
            <a:r>
              <a:rPr lang="zh-CN" altLang="en-US" b="1" dirty="0">
                <a:latin typeface="黑体" panose="02010609060101010101" pitchFamily="49" charset="-122"/>
                <a:ea typeface="黑体" panose="02010609060101010101" pitchFamily="49" charset="-122"/>
              </a:rPr>
              <a:t>，代表每次投掷时所使用的硬币，比如</a:t>
            </a:r>
            <a:r>
              <a:rPr lang="en-US" altLang="zh-CN" b="1" dirty="0">
                <a:latin typeface="黑体" panose="02010609060101010101" pitchFamily="49" charset="-122"/>
                <a:ea typeface="黑体" panose="02010609060101010101" pitchFamily="49" charset="-122"/>
              </a:rPr>
              <a:t>z1</a:t>
            </a:r>
            <a:r>
              <a:rPr lang="zh-CN" altLang="en-US" b="1" dirty="0">
                <a:latin typeface="黑体" panose="02010609060101010101" pitchFamily="49" charset="-122"/>
                <a:ea typeface="黑体" panose="02010609060101010101" pitchFamily="49" charset="-122"/>
              </a:rPr>
              <a:t>，就代表第一轮投掷时使用的硬币是</a:t>
            </a:r>
            <a:r>
              <a:rPr lang="en-US" altLang="zh-CN" b="1" dirty="0">
                <a:latin typeface="黑体" panose="02010609060101010101" pitchFamily="49" charset="-122"/>
                <a:ea typeface="黑体" panose="02010609060101010101" pitchFamily="49" charset="-122"/>
              </a:rPr>
              <a:t>1</a:t>
            </a:r>
            <a:r>
              <a:rPr lang="zh-CN" altLang="en-US" b="1" dirty="0">
                <a:latin typeface="黑体" panose="02010609060101010101" pitchFamily="49" charset="-122"/>
                <a:ea typeface="黑体" panose="02010609060101010101" pitchFamily="49" charset="-122"/>
              </a:rPr>
              <a:t>还是</a:t>
            </a:r>
            <a:r>
              <a:rPr lang="en-US" altLang="zh-CN" b="1" dirty="0">
                <a:latin typeface="黑体" panose="02010609060101010101" pitchFamily="49" charset="-122"/>
                <a:ea typeface="黑体" panose="02010609060101010101" pitchFamily="49" charset="-122"/>
              </a:rPr>
              <a:t>2</a:t>
            </a:r>
            <a:r>
              <a:rPr lang="zh-CN" altLang="en-US" b="1" dirty="0">
                <a:latin typeface="黑体" panose="02010609060101010101" pitchFamily="49" charset="-122"/>
                <a:ea typeface="黑体" panose="02010609060101010101" pitchFamily="49" charset="-122"/>
              </a:rPr>
              <a:t>。但是，这个变量</a:t>
            </a:r>
            <a:r>
              <a:rPr lang="en-US" altLang="zh-CN" b="1" dirty="0">
                <a:latin typeface="黑体" panose="02010609060101010101" pitchFamily="49" charset="-122"/>
                <a:ea typeface="黑体" panose="02010609060101010101" pitchFamily="49" charset="-122"/>
              </a:rPr>
              <a:t>z</a:t>
            </a:r>
            <a:r>
              <a:rPr lang="zh-CN" altLang="en-US" b="1" dirty="0">
                <a:latin typeface="黑体" panose="02010609060101010101" pitchFamily="49" charset="-122"/>
                <a:ea typeface="黑体" panose="02010609060101010101" pitchFamily="49" charset="-122"/>
              </a:rPr>
              <a:t>不知道，就无法去估计</a:t>
            </a:r>
            <a:r>
              <a:rPr lang="en-US" altLang="zh-CN" b="1" dirty="0">
                <a:latin typeface="黑体" panose="02010609060101010101" pitchFamily="49" charset="-122"/>
                <a:ea typeface="黑体" panose="02010609060101010101" pitchFamily="49" charset="-122"/>
              </a:rPr>
              <a:t>P1</a:t>
            </a:r>
            <a:r>
              <a:rPr lang="zh-CN" altLang="en-US" b="1" dirty="0">
                <a:latin typeface="黑体" panose="02010609060101010101" pitchFamily="49" charset="-122"/>
                <a:ea typeface="黑体" panose="02010609060101010101" pitchFamily="49" charset="-122"/>
              </a:rPr>
              <a:t>和</a:t>
            </a:r>
            <a:r>
              <a:rPr lang="en-US" altLang="zh-CN" b="1" dirty="0">
                <a:latin typeface="黑体" panose="02010609060101010101" pitchFamily="49" charset="-122"/>
                <a:ea typeface="黑体" panose="02010609060101010101" pitchFamily="49" charset="-122"/>
              </a:rPr>
              <a:t>P2</a:t>
            </a:r>
            <a:r>
              <a:rPr lang="zh-CN" altLang="en-US" b="1" dirty="0">
                <a:latin typeface="黑体" panose="02010609060101010101" pitchFamily="49" charset="-122"/>
                <a:ea typeface="黑体" panose="02010609060101010101" pitchFamily="49" charset="-122"/>
              </a:rPr>
              <a:t>，所以，</a:t>
            </a:r>
            <a:r>
              <a:rPr lang="zh-CN" altLang="en-US" b="1" dirty="0">
                <a:solidFill>
                  <a:srgbClr val="FF0000"/>
                </a:solidFill>
                <a:latin typeface="黑体" panose="02010609060101010101" pitchFamily="49" charset="-122"/>
                <a:ea typeface="黑体" panose="02010609060101010101" pitchFamily="49" charset="-122"/>
              </a:rPr>
              <a:t>必须先估计出</a:t>
            </a:r>
            <a:r>
              <a:rPr lang="en-US" altLang="zh-CN" b="1" dirty="0">
                <a:solidFill>
                  <a:srgbClr val="FF0000"/>
                </a:solidFill>
                <a:latin typeface="黑体" panose="02010609060101010101" pitchFamily="49" charset="-122"/>
                <a:ea typeface="黑体" panose="02010609060101010101" pitchFamily="49" charset="-122"/>
              </a:rPr>
              <a:t>z</a:t>
            </a:r>
            <a:r>
              <a:rPr lang="zh-CN" altLang="en-US" b="1" dirty="0">
                <a:solidFill>
                  <a:srgbClr val="FF0000"/>
                </a:solidFill>
                <a:latin typeface="黑体" panose="02010609060101010101" pitchFamily="49" charset="-122"/>
                <a:ea typeface="黑体" panose="02010609060101010101" pitchFamily="49" charset="-122"/>
              </a:rPr>
              <a:t>，然后才能进一步估计</a:t>
            </a:r>
            <a:r>
              <a:rPr lang="en-US" altLang="zh-CN" b="1" dirty="0">
                <a:solidFill>
                  <a:srgbClr val="FF0000"/>
                </a:solidFill>
                <a:latin typeface="黑体" panose="02010609060101010101" pitchFamily="49" charset="-122"/>
                <a:ea typeface="黑体" panose="02010609060101010101" pitchFamily="49" charset="-122"/>
              </a:rPr>
              <a:t>P1</a:t>
            </a:r>
            <a:r>
              <a:rPr lang="zh-CN" altLang="en-US" b="1" dirty="0">
                <a:solidFill>
                  <a:srgbClr val="FF0000"/>
                </a:solidFill>
                <a:latin typeface="黑体" panose="02010609060101010101" pitchFamily="49" charset="-122"/>
                <a:ea typeface="黑体" panose="02010609060101010101" pitchFamily="49" charset="-122"/>
              </a:rPr>
              <a:t>和</a:t>
            </a:r>
            <a:r>
              <a:rPr lang="en-US" altLang="zh-CN" b="1" dirty="0">
                <a:solidFill>
                  <a:srgbClr val="FF0000"/>
                </a:solidFill>
                <a:latin typeface="黑体" panose="02010609060101010101" pitchFamily="49" charset="-122"/>
                <a:ea typeface="黑体" panose="02010609060101010101" pitchFamily="49" charset="-122"/>
              </a:rPr>
              <a:t>P2</a:t>
            </a:r>
            <a:r>
              <a:rPr lang="zh-CN" altLang="en-US" b="1" dirty="0">
                <a:latin typeface="黑体" panose="02010609060101010101" pitchFamily="49" charset="-122"/>
                <a:ea typeface="黑体" panose="02010609060101010101" pitchFamily="49" charset="-122"/>
              </a:rPr>
              <a:t>。</a:t>
            </a:r>
          </a:p>
          <a:p>
            <a:pPr marL="228600" lvl="1">
              <a:lnSpc>
                <a:spcPct val="150000"/>
              </a:lnSpc>
              <a:spcBef>
                <a:spcPts val="1000"/>
              </a:spcBef>
              <a:buSzPct val="120000"/>
              <a:buFont typeface="Wingdings" panose="05000000000000000000" pitchFamily="2" charset="2"/>
              <a:buChar char="p"/>
            </a:pPr>
            <a:r>
              <a:rPr lang="zh-CN" altLang="en-US" b="1" dirty="0">
                <a:latin typeface="黑体" panose="02010609060101010101" pitchFamily="49" charset="-122"/>
                <a:ea typeface="黑体" panose="02010609060101010101" pitchFamily="49" charset="-122"/>
              </a:rPr>
              <a:t>但要</a:t>
            </a:r>
            <a:r>
              <a:rPr lang="zh-CN" altLang="en-US" b="1" dirty="0">
                <a:solidFill>
                  <a:srgbClr val="FF0000"/>
                </a:solidFill>
                <a:latin typeface="黑体" panose="02010609060101010101" pitchFamily="49" charset="-122"/>
                <a:ea typeface="黑体" panose="02010609060101010101" pitchFamily="49" charset="-122"/>
              </a:rPr>
              <a:t>估计</a:t>
            </a:r>
            <a:r>
              <a:rPr lang="en-US" altLang="zh-CN" b="1" dirty="0">
                <a:solidFill>
                  <a:srgbClr val="FF0000"/>
                </a:solidFill>
                <a:latin typeface="黑体" panose="02010609060101010101" pitchFamily="49" charset="-122"/>
                <a:ea typeface="黑体" panose="02010609060101010101" pitchFamily="49" charset="-122"/>
              </a:rPr>
              <a:t>z</a:t>
            </a:r>
            <a:r>
              <a:rPr lang="zh-CN" altLang="en-US" b="1" dirty="0">
                <a:solidFill>
                  <a:srgbClr val="FF0000"/>
                </a:solidFill>
                <a:latin typeface="黑体" panose="02010609060101010101" pitchFamily="49" charset="-122"/>
                <a:ea typeface="黑体" panose="02010609060101010101" pitchFamily="49" charset="-122"/>
              </a:rPr>
              <a:t>，又得知道</a:t>
            </a:r>
            <a:r>
              <a:rPr lang="en-US" altLang="zh-CN" b="1" dirty="0">
                <a:solidFill>
                  <a:srgbClr val="FF0000"/>
                </a:solidFill>
                <a:latin typeface="黑体" panose="02010609060101010101" pitchFamily="49" charset="-122"/>
                <a:ea typeface="黑体" panose="02010609060101010101" pitchFamily="49" charset="-122"/>
              </a:rPr>
              <a:t>P1</a:t>
            </a:r>
            <a:r>
              <a:rPr lang="zh-CN" altLang="en-US" b="1" dirty="0">
                <a:solidFill>
                  <a:srgbClr val="FF0000"/>
                </a:solidFill>
                <a:latin typeface="黑体" panose="02010609060101010101" pitchFamily="49" charset="-122"/>
                <a:ea typeface="黑体" panose="02010609060101010101" pitchFamily="49" charset="-122"/>
              </a:rPr>
              <a:t>和</a:t>
            </a:r>
            <a:r>
              <a:rPr lang="en-US" altLang="zh-CN" b="1" dirty="0">
                <a:solidFill>
                  <a:srgbClr val="FF0000"/>
                </a:solidFill>
                <a:latin typeface="黑体" panose="02010609060101010101" pitchFamily="49" charset="-122"/>
                <a:ea typeface="黑体" panose="02010609060101010101" pitchFamily="49" charset="-122"/>
              </a:rPr>
              <a:t>P2</a:t>
            </a:r>
            <a:r>
              <a:rPr lang="zh-CN" altLang="en-US" b="1" dirty="0">
                <a:latin typeface="黑体" panose="02010609060101010101" pitchFamily="49" charset="-122"/>
                <a:ea typeface="黑体" panose="02010609060101010101" pitchFamily="49" charset="-122"/>
              </a:rPr>
              <a:t>，这样才能用最大似然概率法则去估计</a:t>
            </a:r>
            <a:r>
              <a:rPr lang="en-US" altLang="zh-CN" b="1" dirty="0">
                <a:latin typeface="黑体" panose="02010609060101010101" pitchFamily="49" charset="-122"/>
                <a:ea typeface="黑体" panose="02010609060101010101" pitchFamily="49" charset="-122"/>
              </a:rPr>
              <a:t>z</a:t>
            </a:r>
            <a:r>
              <a:rPr lang="zh-CN" altLang="en-US" b="1" dirty="0">
                <a:latin typeface="黑体" panose="02010609060101010101" pitchFamily="49" charset="-122"/>
                <a:ea typeface="黑体" panose="02010609060101010101" pitchFamily="49" charset="-122"/>
              </a:rPr>
              <a:t>，这不是鸡生蛋和蛋生鸡的问题吗，如何破？</a:t>
            </a:r>
          </a:p>
          <a:p>
            <a:pPr marL="228600" lvl="1">
              <a:lnSpc>
                <a:spcPct val="150000"/>
              </a:lnSpc>
              <a:spcBef>
                <a:spcPts val="1000"/>
              </a:spcBef>
              <a:buSzPct val="120000"/>
              <a:buFont typeface="Wingdings" panose="05000000000000000000" pitchFamily="2" charset="2"/>
              <a:buChar char="p"/>
            </a:pPr>
            <a:r>
              <a:rPr lang="zh-CN" altLang="en-US" b="1" dirty="0">
                <a:solidFill>
                  <a:srgbClr val="FF0000"/>
                </a:solidFill>
                <a:latin typeface="黑体" panose="02010609060101010101" pitchFamily="49" charset="-122"/>
                <a:ea typeface="黑体" panose="02010609060101010101" pitchFamily="49" charset="-122"/>
              </a:rPr>
              <a:t>答案就是先随机初始化一个</a:t>
            </a:r>
            <a:r>
              <a:rPr lang="en-US" altLang="zh-CN" b="1" dirty="0">
                <a:solidFill>
                  <a:srgbClr val="FF0000"/>
                </a:solidFill>
                <a:latin typeface="黑体" panose="02010609060101010101" pitchFamily="49" charset="-122"/>
                <a:ea typeface="黑体" panose="02010609060101010101" pitchFamily="49" charset="-122"/>
              </a:rPr>
              <a:t>P1</a:t>
            </a:r>
            <a:r>
              <a:rPr lang="zh-CN" altLang="en-US" b="1" dirty="0">
                <a:solidFill>
                  <a:srgbClr val="FF0000"/>
                </a:solidFill>
                <a:latin typeface="黑体" panose="02010609060101010101" pitchFamily="49" charset="-122"/>
                <a:ea typeface="黑体" panose="02010609060101010101" pitchFamily="49" charset="-122"/>
              </a:rPr>
              <a:t>和</a:t>
            </a:r>
            <a:r>
              <a:rPr lang="en-US" altLang="zh-CN" b="1" dirty="0">
                <a:solidFill>
                  <a:srgbClr val="FF0000"/>
                </a:solidFill>
                <a:latin typeface="黑体" panose="02010609060101010101" pitchFamily="49" charset="-122"/>
                <a:ea typeface="黑体" panose="02010609060101010101" pitchFamily="49" charset="-122"/>
              </a:rPr>
              <a:t>P2</a:t>
            </a:r>
            <a:r>
              <a:rPr lang="zh-CN" altLang="en-US" b="1" dirty="0">
                <a:latin typeface="黑体" panose="02010609060101010101" pitchFamily="49" charset="-122"/>
                <a:ea typeface="黑体" panose="02010609060101010101" pitchFamily="49" charset="-122"/>
              </a:rPr>
              <a:t>，用它来估计</a:t>
            </a:r>
            <a:r>
              <a:rPr lang="en-US" altLang="zh-CN" b="1" dirty="0">
                <a:latin typeface="黑体" panose="02010609060101010101" pitchFamily="49" charset="-122"/>
                <a:ea typeface="黑体" panose="02010609060101010101" pitchFamily="49" charset="-122"/>
              </a:rPr>
              <a:t>z</a:t>
            </a:r>
            <a:r>
              <a:rPr lang="zh-CN" altLang="en-US" b="1" dirty="0">
                <a:latin typeface="黑体" panose="02010609060101010101" pitchFamily="49" charset="-122"/>
                <a:ea typeface="黑体" panose="02010609060101010101" pitchFamily="49" charset="-122"/>
              </a:rPr>
              <a:t>，然后基于</a:t>
            </a:r>
            <a:r>
              <a:rPr lang="en-US" altLang="zh-CN" b="1" dirty="0">
                <a:latin typeface="黑体" panose="02010609060101010101" pitchFamily="49" charset="-122"/>
                <a:ea typeface="黑体" panose="02010609060101010101" pitchFamily="49" charset="-122"/>
              </a:rPr>
              <a:t>z</a:t>
            </a:r>
            <a:r>
              <a:rPr lang="zh-CN" altLang="en-US" b="1" dirty="0">
                <a:latin typeface="黑体" panose="02010609060101010101" pitchFamily="49" charset="-122"/>
                <a:ea typeface="黑体" panose="02010609060101010101" pitchFamily="49" charset="-122"/>
              </a:rPr>
              <a:t>，还是按照最大似然概率法则去估计新的</a:t>
            </a:r>
            <a:r>
              <a:rPr lang="en-US" altLang="zh-CN" b="1" dirty="0">
                <a:latin typeface="黑体" panose="02010609060101010101" pitchFamily="49" charset="-122"/>
                <a:ea typeface="黑体" panose="02010609060101010101" pitchFamily="49" charset="-122"/>
              </a:rPr>
              <a:t>P1</a:t>
            </a:r>
            <a:r>
              <a:rPr lang="zh-CN" altLang="en-US" b="1" dirty="0">
                <a:latin typeface="黑体" panose="02010609060101010101" pitchFamily="49" charset="-122"/>
                <a:ea typeface="黑体" panose="02010609060101010101" pitchFamily="49" charset="-122"/>
              </a:rPr>
              <a:t>和</a:t>
            </a:r>
            <a:r>
              <a:rPr lang="en-US" altLang="zh-CN" b="1" dirty="0">
                <a:latin typeface="黑体" panose="02010609060101010101" pitchFamily="49" charset="-122"/>
                <a:ea typeface="黑体" panose="02010609060101010101" pitchFamily="49" charset="-122"/>
              </a:rPr>
              <a:t>P2</a:t>
            </a:r>
            <a:r>
              <a:rPr lang="zh-CN" altLang="en-US" b="1" dirty="0">
                <a:latin typeface="黑体" panose="02010609060101010101" pitchFamily="49" charset="-122"/>
                <a:ea typeface="黑体" panose="02010609060101010101" pitchFamily="49" charset="-122"/>
              </a:rPr>
              <a:t>。</a:t>
            </a:r>
            <a:endParaRPr lang="en-US" altLang="zh-CN" b="1" dirty="0">
              <a:latin typeface="黑体" panose="02010609060101010101" pitchFamily="49" charset="-122"/>
              <a:ea typeface="黑体" panose="02010609060101010101" pitchFamily="49" charset="-122"/>
            </a:endParaRPr>
          </a:p>
          <a:p>
            <a:pPr marL="228600" lvl="1">
              <a:lnSpc>
                <a:spcPct val="150000"/>
              </a:lnSpc>
              <a:spcBef>
                <a:spcPts val="1000"/>
              </a:spcBef>
              <a:buSzPct val="120000"/>
              <a:buFont typeface="Wingdings" panose="05000000000000000000" pitchFamily="2" charset="2"/>
              <a:buChar char="p"/>
            </a:pPr>
            <a:r>
              <a:rPr lang="zh-CN" altLang="en-US" b="1" dirty="0">
                <a:latin typeface="黑体" panose="02010609060101010101" pitchFamily="49" charset="-122"/>
                <a:ea typeface="黑体" panose="02010609060101010101" pitchFamily="49" charset="-122"/>
              </a:rPr>
              <a:t>如果新的</a:t>
            </a:r>
            <a:r>
              <a:rPr lang="en-US" altLang="zh-CN" b="1" dirty="0">
                <a:latin typeface="黑体" panose="02010609060101010101" pitchFamily="49" charset="-122"/>
                <a:ea typeface="黑体" panose="02010609060101010101" pitchFamily="49" charset="-122"/>
              </a:rPr>
              <a:t>P1</a:t>
            </a:r>
            <a:r>
              <a:rPr lang="zh-CN" altLang="en-US" b="1" dirty="0">
                <a:latin typeface="黑体" panose="02010609060101010101" pitchFamily="49" charset="-122"/>
                <a:ea typeface="黑体" panose="02010609060101010101" pitchFamily="49" charset="-122"/>
              </a:rPr>
              <a:t>和</a:t>
            </a:r>
            <a:r>
              <a:rPr lang="en-US" altLang="zh-CN" b="1" dirty="0">
                <a:latin typeface="黑体" panose="02010609060101010101" pitchFamily="49" charset="-122"/>
                <a:ea typeface="黑体" panose="02010609060101010101" pitchFamily="49" charset="-122"/>
              </a:rPr>
              <a:t>P2</a:t>
            </a:r>
            <a:r>
              <a:rPr lang="zh-CN" altLang="en-US" b="1" dirty="0">
                <a:latin typeface="黑体" panose="02010609060101010101" pitchFamily="49" charset="-122"/>
                <a:ea typeface="黑体" panose="02010609060101010101" pitchFamily="49" charset="-122"/>
              </a:rPr>
              <a:t>和初始化的</a:t>
            </a:r>
            <a:r>
              <a:rPr lang="en-US" altLang="zh-CN" b="1" dirty="0">
                <a:latin typeface="黑体" panose="02010609060101010101" pitchFamily="49" charset="-122"/>
                <a:ea typeface="黑体" panose="02010609060101010101" pitchFamily="49" charset="-122"/>
              </a:rPr>
              <a:t>P1</a:t>
            </a:r>
            <a:r>
              <a:rPr lang="zh-CN" altLang="en-US" b="1" dirty="0">
                <a:latin typeface="黑体" panose="02010609060101010101" pitchFamily="49" charset="-122"/>
                <a:ea typeface="黑体" panose="02010609060101010101" pitchFamily="49" charset="-122"/>
              </a:rPr>
              <a:t>和</a:t>
            </a:r>
            <a:r>
              <a:rPr lang="en-US" altLang="zh-CN" b="1" dirty="0">
                <a:latin typeface="黑体" panose="02010609060101010101" pitchFamily="49" charset="-122"/>
                <a:ea typeface="黑体" panose="02010609060101010101" pitchFamily="49" charset="-122"/>
              </a:rPr>
              <a:t>P2</a:t>
            </a:r>
            <a:r>
              <a:rPr lang="zh-CN" altLang="en-US" b="1" dirty="0">
                <a:latin typeface="黑体" panose="02010609060101010101" pitchFamily="49" charset="-122"/>
                <a:ea typeface="黑体" panose="02010609060101010101" pitchFamily="49" charset="-122"/>
              </a:rPr>
              <a:t>一样，请问这说明了什么？这说明</a:t>
            </a:r>
            <a:r>
              <a:rPr lang="zh-CN" altLang="en-US" b="1" dirty="0">
                <a:solidFill>
                  <a:srgbClr val="FF0000"/>
                </a:solidFill>
                <a:latin typeface="黑体" panose="02010609060101010101" pitchFamily="49" charset="-122"/>
                <a:ea typeface="黑体" panose="02010609060101010101" pitchFamily="49" charset="-122"/>
              </a:rPr>
              <a:t>初始化的</a:t>
            </a:r>
            <a:r>
              <a:rPr lang="en-US" altLang="zh-CN" b="1" dirty="0">
                <a:solidFill>
                  <a:srgbClr val="FF0000"/>
                </a:solidFill>
                <a:latin typeface="黑体" panose="02010609060101010101" pitchFamily="49" charset="-122"/>
                <a:ea typeface="黑体" panose="02010609060101010101" pitchFamily="49" charset="-122"/>
              </a:rPr>
              <a:t>P1</a:t>
            </a:r>
            <a:r>
              <a:rPr lang="zh-CN" altLang="en-US" b="1" dirty="0">
                <a:solidFill>
                  <a:srgbClr val="FF0000"/>
                </a:solidFill>
                <a:latin typeface="黑体" panose="02010609060101010101" pitchFamily="49" charset="-122"/>
                <a:ea typeface="黑体" panose="02010609060101010101" pitchFamily="49" charset="-122"/>
              </a:rPr>
              <a:t>和</a:t>
            </a:r>
            <a:r>
              <a:rPr lang="en-US" altLang="zh-CN" b="1" dirty="0">
                <a:solidFill>
                  <a:srgbClr val="FF0000"/>
                </a:solidFill>
                <a:latin typeface="黑体" panose="02010609060101010101" pitchFamily="49" charset="-122"/>
                <a:ea typeface="黑体" panose="02010609060101010101" pitchFamily="49" charset="-122"/>
              </a:rPr>
              <a:t>P2</a:t>
            </a:r>
            <a:r>
              <a:rPr lang="zh-CN" altLang="en-US" b="1" dirty="0">
                <a:solidFill>
                  <a:srgbClr val="FF0000"/>
                </a:solidFill>
                <a:latin typeface="黑体" panose="02010609060101010101" pitchFamily="49" charset="-122"/>
                <a:ea typeface="黑体" panose="02010609060101010101" pitchFamily="49" charset="-122"/>
              </a:rPr>
              <a:t>是一个相当靠谱的估计</a:t>
            </a:r>
            <a:r>
              <a:rPr lang="zh-CN" altLang="en-US" dirty="0">
                <a:latin typeface="+mn-ea"/>
                <a:ea typeface="+mn-ea"/>
              </a:rPr>
              <a:t>！</a:t>
            </a:r>
          </a:p>
          <a:p>
            <a:pPr marL="228600" lvl="1">
              <a:lnSpc>
                <a:spcPct val="150000"/>
              </a:lnSpc>
              <a:spcBef>
                <a:spcPts val="1000"/>
              </a:spcBef>
              <a:buSzPct val="120000"/>
              <a:buFont typeface="Wingdings" panose="05000000000000000000" pitchFamily="2" charset="2"/>
              <a:buChar char="p"/>
            </a:pPr>
            <a:endParaRPr lang="en-US" altLang="zh-CN" dirty="0">
              <a:latin typeface="+mn-ea"/>
              <a:ea typeface="+mn-ea"/>
            </a:endParaRPr>
          </a:p>
          <a:p>
            <a:pPr marL="228600" lvl="1">
              <a:lnSpc>
                <a:spcPct val="150000"/>
              </a:lnSpc>
              <a:spcBef>
                <a:spcPts val="1000"/>
              </a:spcBef>
              <a:buSzPct val="120000"/>
              <a:buFont typeface="Wingdings" panose="05000000000000000000" pitchFamily="2" charset="2"/>
              <a:buChar char="p"/>
            </a:pPr>
            <a:endParaRPr lang="en-US" altLang="zh-CN" dirty="0">
              <a:latin typeface="+mn-ea"/>
              <a:ea typeface="+mn-ea"/>
            </a:endParaRPr>
          </a:p>
          <a:p>
            <a:pPr marL="228600" lvl="1">
              <a:lnSpc>
                <a:spcPct val="150000"/>
              </a:lnSpc>
              <a:spcBef>
                <a:spcPts val="1000"/>
              </a:spcBef>
              <a:buSzPct val="120000"/>
              <a:buFont typeface="Wingdings" panose="05000000000000000000" pitchFamily="2" charset="2"/>
              <a:buChar char="p"/>
            </a:pPr>
            <a:endParaRPr lang="en-US" altLang="zh-CN" dirty="0">
              <a:latin typeface="+mn-ea"/>
              <a:ea typeface="+mn-ea"/>
            </a:endParaRPr>
          </a:p>
          <a:p>
            <a:pPr marL="228600" lvl="1">
              <a:lnSpc>
                <a:spcPct val="150000"/>
              </a:lnSpc>
              <a:spcBef>
                <a:spcPts val="1000"/>
              </a:spcBef>
              <a:buSzPct val="120000"/>
              <a:buFont typeface="Wingdings" panose="05000000000000000000" pitchFamily="2" charset="2"/>
              <a:buChar char="p"/>
            </a:pPr>
            <a:endParaRPr lang="en-US" altLang="zh-CN" dirty="0">
              <a:latin typeface="+mn-ea"/>
              <a:ea typeface="+mn-ea"/>
              <a:cs typeface="宋体"/>
            </a:endParaRPr>
          </a:p>
          <a:p>
            <a:pPr marL="228600" lvl="1">
              <a:lnSpc>
                <a:spcPct val="150000"/>
              </a:lnSpc>
              <a:spcBef>
                <a:spcPts val="1000"/>
              </a:spcBef>
              <a:buSzPct val="120000"/>
              <a:buFont typeface="Wingdings" panose="05000000000000000000" pitchFamily="2" charset="2"/>
              <a:buChar char="p"/>
            </a:pPr>
            <a:endParaRPr lang="en-US" altLang="zh-CN" dirty="0">
              <a:latin typeface="+mn-ea"/>
              <a:ea typeface="+mn-ea"/>
              <a:cs typeface="宋体"/>
            </a:endParaRPr>
          </a:p>
          <a:p>
            <a:pPr marL="228600" lvl="1">
              <a:lnSpc>
                <a:spcPct val="150000"/>
              </a:lnSpc>
              <a:spcBef>
                <a:spcPts val="1000"/>
              </a:spcBef>
              <a:buSzPct val="120000"/>
              <a:buFont typeface="Wingdings" panose="05000000000000000000" pitchFamily="2" charset="2"/>
              <a:buChar char="p"/>
            </a:pPr>
            <a:endParaRPr lang="en-US" altLang="zh-CN" dirty="0">
              <a:latin typeface="+mn-ea"/>
              <a:ea typeface="+mn-ea"/>
              <a:cs typeface="宋体"/>
            </a:endParaRPr>
          </a:p>
          <a:p>
            <a:pPr marL="228600" lvl="1">
              <a:lnSpc>
                <a:spcPct val="150000"/>
              </a:lnSpc>
              <a:spcBef>
                <a:spcPts val="1000"/>
              </a:spcBef>
              <a:buSzPct val="120000"/>
              <a:buFont typeface="Wingdings" panose="05000000000000000000" pitchFamily="2" charset="2"/>
              <a:buChar char="p"/>
            </a:pPr>
            <a:endParaRPr lang="en-US" altLang="zh-CN" dirty="0">
              <a:latin typeface="+mn-ea"/>
              <a:ea typeface="+mn-ea"/>
              <a:cs typeface="宋体"/>
            </a:endParaRPr>
          </a:p>
          <a:p>
            <a:pPr>
              <a:lnSpc>
                <a:spcPct val="150000"/>
              </a:lnSpc>
            </a:pPr>
            <a:endParaRPr kumimoji="1" lang="zh-CN" altLang="en-US" sz="2000" dirty="0">
              <a:latin typeface="+mn-ea"/>
              <a:ea typeface="+mn-ea"/>
            </a:endParaRPr>
          </a:p>
        </p:txBody>
      </p:sp>
    </p:spTree>
    <p:extLst>
      <p:ext uri="{BB962C8B-B14F-4D97-AF65-F5344CB8AC3E}">
        <p14:creationId xmlns:p14="http://schemas.microsoft.com/office/powerpoint/2010/main" val="64122718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黑体" panose="02010609060101010101" pitchFamily="49" charset="-122"/>
                <a:ea typeface="黑体" panose="02010609060101010101" pitchFamily="49" charset="-122"/>
                <a:cs typeface="Verdana" charset="0"/>
              </a:rPr>
              <a:t>EM</a:t>
            </a:r>
            <a:r>
              <a:rPr lang="zh-CN" altLang="en-US" dirty="0">
                <a:latin typeface="黑体" panose="02010609060101010101" pitchFamily="49" charset="-122"/>
                <a:ea typeface="黑体" panose="02010609060101010101" pitchFamily="49" charset="-122"/>
                <a:cs typeface="黑体"/>
              </a:rPr>
              <a:t>算法举例</a:t>
            </a:r>
            <a:endParaRPr lang="zh-CN" altLang="en-US" dirty="0">
              <a:latin typeface="黑体" panose="02010609060101010101" pitchFamily="49" charset="-122"/>
              <a:ea typeface="黑体" panose="02010609060101010101" pitchFamily="49" charset="-122"/>
            </a:endParaRPr>
          </a:p>
        </p:txBody>
      </p:sp>
      <p:sp>
        <p:nvSpPr>
          <p:cNvPr id="2" name="内容占位符 1"/>
          <p:cNvSpPr>
            <a:spLocks noGrp="1"/>
          </p:cNvSpPr>
          <p:nvPr>
            <p:ph sz="quarter" idx="14"/>
          </p:nvPr>
        </p:nvSpPr>
        <p:spPr>
          <a:xfrm>
            <a:off x="173851" y="1040891"/>
            <a:ext cx="8723013" cy="3862413"/>
          </a:xfrm>
        </p:spPr>
        <p:txBody>
          <a:bodyPr vert="horz" lIns="91440" tIns="45720" rIns="91440" bIns="45720" rtlCol="0">
            <a:normAutofit/>
          </a:bodyPr>
          <a:lstStyle/>
          <a:p>
            <a:pPr marL="228600" lvl="1">
              <a:lnSpc>
                <a:spcPct val="150000"/>
              </a:lnSpc>
              <a:spcBef>
                <a:spcPts val="1000"/>
              </a:spcBef>
              <a:buSzPct val="120000"/>
              <a:buChar char="p"/>
            </a:pPr>
            <a:r>
              <a:rPr lang="zh-CN" altLang="en-US" b="1" dirty="0">
                <a:latin typeface="黑体" panose="02010609060101010101" pitchFamily="49" charset="-122"/>
                <a:ea typeface="黑体" panose="02010609060101010101" pitchFamily="49" charset="-122"/>
              </a:rPr>
              <a:t>就是说，初始化的</a:t>
            </a:r>
            <a:r>
              <a:rPr lang="en-US" altLang="zh-CN" b="1" dirty="0">
                <a:latin typeface="黑体" panose="02010609060101010101" pitchFamily="49" charset="-122"/>
                <a:ea typeface="黑体" panose="02010609060101010101" pitchFamily="49" charset="-122"/>
              </a:rPr>
              <a:t>P1</a:t>
            </a:r>
            <a:r>
              <a:rPr lang="zh-CN" altLang="en-US" b="1" dirty="0">
                <a:latin typeface="黑体" panose="02010609060101010101" pitchFamily="49" charset="-122"/>
                <a:ea typeface="黑体" panose="02010609060101010101" pitchFamily="49" charset="-122"/>
              </a:rPr>
              <a:t>和</a:t>
            </a:r>
            <a:r>
              <a:rPr lang="en-US" altLang="zh-CN" b="1" dirty="0">
                <a:latin typeface="黑体" panose="02010609060101010101" pitchFamily="49" charset="-122"/>
                <a:ea typeface="黑体" panose="02010609060101010101" pitchFamily="49" charset="-122"/>
              </a:rPr>
              <a:t>P2</a:t>
            </a:r>
            <a:r>
              <a:rPr lang="zh-CN" altLang="en-US" b="1" dirty="0">
                <a:latin typeface="黑体" panose="02010609060101010101" pitchFamily="49" charset="-122"/>
                <a:ea typeface="黑体" panose="02010609060101010101" pitchFamily="49" charset="-122"/>
              </a:rPr>
              <a:t>，按照最大似然概率就可以估计出</a:t>
            </a:r>
            <a:r>
              <a:rPr lang="en-US" altLang="zh-CN" b="1" dirty="0">
                <a:latin typeface="黑体" panose="02010609060101010101" pitchFamily="49" charset="-122"/>
                <a:ea typeface="黑体" panose="02010609060101010101" pitchFamily="49" charset="-122"/>
              </a:rPr>
              <a:t>z</a:t>
            </a:r>
            <a:r>
              <a:rPr lang="zh-CN" altLang="en-US" b="1" dirty="0">
                <a:latin typeface="黑体" panose="02010609060101010101" pitchFamily="49" charset="-122"/>
                <a:ea typeface="黑体" panose="02010609060101010101" pitchFamily="49" charset="-122"/>
              </a:rPr>
              <a:t>，然后基于</a:t>
            </a:r>
            <a:r>
              <a:rPr lang="en-US" altLang="zh-CN" b="1" dirty="0">
                <a:latin typeface="黑体" panose="02010609060101010101" pitchFamily="49" charset="-122"/>
                <a:ea typeface="黑体" panose="02010609060101010101" pitchFamily="49" charset="-122"/>
              </a:rPr>
              <a:t>z</a:t>
            </a:r>
            <a:r>
              <a:rPr lang="zh-CN" altLang="en-US" b="1" dirty="0">
                <a:latin typeface="黑体" panose="02010609060101010101" pitchFamily="49" charset="-122"/>
                <a:ea typeface="黑体" panose="02010609060101010101" pitchFamily="49" charset="-122"/>
              </a:rPr>
              <a:t>，按照最大似然概率可以反过来估计出</a:t>
            </a:r>
            <a:r>
              <a:rPr lang="en-US" altLang="zh-CN" b="1" dirty="0">
                <a:latin typeface="黑体" panose="02010609060101010101" pitchFamily="49" charset="-122"/>
                <a:ea typeface="黑体" panose="02010609060101010101" pitchFamily="49" charset="-122"/>
              </a:rPr>
              <a:t>P1</a:t>
            </a:r>
            <a:r>
              <a:rPr lang="zh-CN" altLang="en-US" b="1" dirty="0">
                <a:latin typeface="黑体" panose="02010609060101010101" pitchFamily="49" charset="-122"/>
                <a:ea typeface="黑体" panose="02010609060101010101" pitchFamily="49" charset="-122"/>
              </a:rPr>
              <a:t>和</a:t>
            </a:r>
            <a:r>
              <a:rPr lang="en-US" altLang="zh-CN" b="1" dirty="0">
                <a:latin typeface="黑体" panose="02010609060101010101" pitchFamily="49" charset="-122"/>
                <a:ea typeface="黑体" panose="02010609060101010101" pitchFamily="49" charset="-122"/>
              </a:rPr>
              <a:t>P2</a:t>
            </a:r>
            <a:r>
              <a:rPr lang="zh-CN" altLang="en-US" b="1" dirty="0">
                <a:latin typeface="黑体" panose="02010609060101010101" pitchFamily="49" charset="-122"/>
                <a:ea typeface="黑体" panose="02010609060101010101" pitchFamily="49" charset="-122"/>
              </a:rPr>
              <a:t>，当与初始化的</a:t>
            </a:r>
            <a:r>
              <a:rPr lang="en-US" altLang="zh-CN" b="1" dirty="0">
                <a:latin typeface="黑体" panose="02010609060101010101" pitchFamily="49" charset="-122"/>
                <a:ea typeface="黑体" panose="02010609060101010101" pitchFamily="49" charset="-122"/>
              </a:rPr>
              <a:t>P1</a:t>
            </a:r>
            <a:r>
              <a:rPr lang="zh-CN" altLang="en-US" b="1" dirty="0">
                <a:latin typeface="黑体" panose="02010609060101010101" pitchFamily="49" charset="-122"/>
                <a:ea typeface="黑体" panose="02010609060101010101" pitchFamily="49" charset="-122"/>
              </a:rPr>
              <a:t>和</a:t>
            </a:r>
            <a:r>
              <a:rPr lang="en-US" altLang="zh-CN" b="1" dirty="0">
                <a:latin typeface="黑体" panose="02010609060101010101" pitchFamily="49" charset="-122"/>
                <a:ea typeface="黑体" panose="02010609060101010101" pitchFamily="49" charset="-122"/>
              </a:rPr>
              <a:t>P2</a:t>
            </a:r>
            <a:r>
              <a:rPr lang="zh-CN" altLang="en-US" b="1" dirty="0">
                <a:latin typeface="黑体" panose="02010609060101010101" pitchFamily="49" charset="-122"/>
                <a:ea typeface="黑体" panose="02010609060101010101" pitchFamily="49" charset="-122"/>
              </a:rPr>
              <a:t>一样时，说明是</a:t>
            </a:r>
            <a:r>
              <a:rPr lang="en-US" altLang="zh-CN" b="1" dirty="0">
                <a:latin typeface="黑体" panose="02010609060101010101" pitchFamily="49" charset="-122"/>
                <a:ea typeface="黑体" panose="02010609060101010101" pitchFamily="49" charset="-122"/>
              </a:rPr>
              <a:t>P1</a:t>
            </a:r>
            <a:r>
              <a:rPr lang="zh-CN" altLang="en-US" b="1" dirty="0">
                <a:latin typeface="黑体" panose="02010609060101010101" pitchFamily="49" charset="-122"/>
                <a:ea typeface="黑体" panose="02010609060101010101" pitchFamily="49" charset="-122"/>
              </a:rPr>
              <a:t>和</a:t>
            </a:r>
            <a:r>
              <a:rPr lang="en-US" altLang="zh-CN" b="1" dirty="0">
                <a:latin typeface="黑体" panose="02010609060101010101" pitchFamily="49" charset="-122"/>
                <a:ea typeface="黑体" panose="02010609060101010101" pitchFamily="49" charset="-122"/>
              </a:rPr>
              <a:t>P2</a:t>
            </a:r>
            <a:r>
              <a:rPr lang="zh-CN" altLang="en-US" b="1" dirty="0">
                <a:latin typeface="黑体" panose="02010609060101010101" pitchFamily="49" charset="-122"/>
                <a:ea typeface="黑体" panose="02010609060101010101" pitchFamily="49" charset="-122"/>
              </a:rPr>
              <a:t>很有可能就是真实的值。这里面包含了两个交互的最大似然估计。</a:t>
            </a:r>
            <a:endParaRPr lang="en-US" altLang="zh-CN" b="1" dirty="0">
              <a:latin typeface="黑体" panose="02010609060101010101" pitchFamily="49" charset="-122"/>
              <a:ea typeface="黑体" panose="02010609060101010101" pitchFamily="49" charset="-122"/>
            </a:endParaRPr>
          </a:p>
          <a:p>
            <a:pPr marL="228600" lvl="1">
              <a:lnSpc>
                <a:spcPct val="150000"/>
              </a:lnSpc>
              <a:spcBef>
                <a:spcPts val="1000"/>
              </a:spcBef>
              <a:buSzPct val="120000"/>
              <a:buChar char="p"/>
            </a:pPr>
            <a:endParaRPr lang="zh-CN" altLang="en-US" b="1" dirty="0">
              <a:latin typeface="黑体" panose="02010609060101010101" pitchFamily="49" charset="-122"/>
              <a:ea typeface="黑体" panose="02010609060101010101" pitchFamily="49" charset="-122"/>
            </a:endParaRPr>
          </a:p>
          <a:p>
            <a:pPr marL="228600" lvl="1">
              <a:lnSpc>
                <a:spcPct val="150000"/>
              </a:lnSpc>
              <a:spcBef>
                <a:spcPts val="1000"/>
              </a:spcBef>
              <a:buSzPct val="120000"/>
              <a:buChar char="p"/>
            </a:pPr>
            <a:r>
              <a:rPr lang="zh-CN" altLang="en-US" b="1" dirty="0">
                <a:latin typeface="黑体" panose="02010609060101010101" pitchFamily="49" charset="-122"/>
                <a:ea typeface="黑体" panose="02010609060101010101" pitchFamily="49" charset="-122"/>
              </a:rPr>
              <a:t>如果新估计出来的</a:t>
            </a:r>
            <a:r>
              <a:rPr lang="en-US" altLang="zh-CN" b="1" dirty="0">
                <a:latin typeface="黑体" panose="02010609060101010101" pitchFamily="49" charset="-122"/>
                <a:ea typeface="黑体" panose="02010609060101010101" pitchFamily="49" charset="-122"/>
              </a:rPr>
              <a:t>P1</a:t>
            </a:r>
            <a:r>
              <a:rPr lang="zh-CN" altLang="en-US" b="1" dirty="0">
                <a:latin typeface="黑体" panose="02010609060101010101" pitchFamily="49" charset="-122"/>
                <a:ea typeface="黑体" panose="02010609060101010101" pitchFamily="49" charset="-122"/>
              </a:rPr>
              <a:t>和</a:t>
            </a:r>
            <a:r>
              <a:rPr lang="en-US" altLang="zh-CN" b="1" dirty="0">
                <a:latin typeface="黑体" panose="02010609060101010101" pitchFamily="49" charset="-122"/>
                <a:ea typeface="黑体" panose="02010609060101010101" pitchFamily="49" charset="-122"/>
              </a:rPr>
              <a:t>P2</a:t>
            </a:r>
            <a:r>
              <a:rPr lang="zh-CN" altLang="en-US" b="1" dirty="0">
                <a:latin typeface="黑体" panose="02010609060101010101" pitchFamily="49" charset="-122"/>
                <a:ea typeface="黑体" panose="02010609060101010101" pitchFamily="49" charset="-122"/>
              </a:rPr>
              <a:t>和初始化的值差别很大，怎么办呢？就是继续用新的</a:t>
            </a:r>
            <a:r>
              <a:rPr lang="en-US" altLang="zh-CN" b="1" dirty="0">
                <a:latin typeface="黑体" panose="02010609060101010101" pitchFamily="49" charset="-122"/>
                <a:ea typeface="黑体" panose="02010609060101010101" pitchFamily="49" charset="-122"/>
              </a:rPr>
              <a:t>P1</a:t>
            </a:r>
            <a:r>
              <a:rPr lang="zh-CN" altLang="en-US" b="1" dirty="0">
                <a:latin typeface="黑体" panose="02010609060101010101" pitchFamily="49" charset="-122"/>
                <a:ea typeface="黑体" panose="02010609060101010101" pitchFamily="49" charset="-122"/>
              </a:rPr>
              <a:t>和</a:t>
            </a:r>
            <a:r>
              <a:rPr lang="en-US" altLang="zh-CN" b="1" dirty="0">
                <a:latin typeface="黑体" panose="02010609060101010101" pitchFamily="49" charset="-122"/>
                <a:ea typeface="黑体" panose="02010609060101010101" pitchFamily="49" charset="-122"/>
              </a:rPr>
              <a:t>P2</a:t>
            </a:r>
            <a:r>
              <a:rPr lang="zh-CN" altLang="en-US" b="1" dirty="0">
                <a:latin typeface="黑体" panose="02010609060101010101" pitchFamily="49" charset="-122"/>
                <a:ea typeface="黑体" panose="02010609060101010101" pitchFamily="49" charset="-122"/>
              </a:rPr>
              <a:t>迭代，直至收敛。</a:t>
            </a:r>
          </a:p>
          <a:p>
            <a:pPr marL="228600" lvl="1">
              <a:lnSpc>
                <a:spcPct val="150000"/>
              </a:lnSpc>
              <a:spcBef>
                <a:spcPts val="1000"/>
              </a:spcBef>
              <a:buSzPct val="120000"/>
              <a:buChar char="p"/>
            </a:pPr>
            <a:endParaRPr lang="en-US" altLang="zh-CN" dirty="0">
              <a:latin typeface="+mn-ea"/>
              <a:ea typeface="+mn-ea"/>
            </a:endParaRPr>
          </a:p>
          <a:p>
            <a:pPr marL="228600" lvl="1">
              <a:lnSpc>
                <a:spcPct val="150000"/>
              </a:lnSpc>
              <a:spcBef>
                <a:spcPts val="1000"/>
              </a:spcBef>
              <a:buSzPct val="120000"/>
              <a:buChar char="p"/>
            </a:pPr>
            <a:endParaRPr lang="en-US" altLang="zh-CN" dirty="0">
              <a:latin typeface="+mn-ea"/>
              <a:ea typeface="+mn-ea"/>
            </a:endParaRPr>
          </a:p>
          <a:p>
            <a:pPr marL="228600" lvl="1">
              <a:lnSpc>
                <a:spcPct val="150000"/>
              </a:lnSpc>
              <a:spcBef>
                <a:spcPts val="1000"/>
              </a:spcBef>
              <a:buSzPct val="120000"/>
              <a:buChar char="p"/>
            </a:pPr>
            <a:endParaRPr lang="en-US" altLang="zh-CN" dirty="0">
              <a:latin typeface="+mn-ea"/>
              <a:ea typeface="+mn-ea"/>
            </a:endParaRPr>
          </a:p>
          <a:p>
            <a:pPr marL="228600" lvl="1">
              <a:lnSpc>
                <a:spcPct val="150000"/>
              </a:lnSpc>
              <a:spcBef>
                <a:spcPts val="1000"/>
              </a:spcBef>
              <a:buSzPct val="120000"/>
              <a:buChar char="p"/>
            </a:pPr>
            <a:endParaRPr lang="en-US" altLang="zh-CN" dirty="0">
              <a:latin typeface="+mn-ea"/>
              <a:ea typeface="+mn-ea"/>
            </a:endParaRPr>
          </a:p>
          <a:p>
            <a:pPr marL="228600" lvl="1">
              <a:lnSpc>
                <a:spcPct val="150000"/>
              </a:lnSpc>
              <a:spcBef>
                <a:spcPts val="1000"/>
              </a:spcBef>
              <a:buSzPct val="120000"/>
              <a:buChar char="p"/>
            </a:pPr>
            <a:endParaRPr lang="en-US" altLang="zh-CN" dirty="0">
              <a:latin typeface="+mn-ea"/>
              <a:ea typeface="+mn-ea"/>
            </a:endParaRPr>
          </a:p>
          <a:p>
            <a:pPr marL="228600" lvl="1">
              <a:lnSpc>
                <a:spcPct val="150000"/>
              </a:lnSpc>
              <a:spcBef>
                <a:spcPts val="1000"/>
              </a:spcBef>
              <a:buSzPct val="120000"/>
              <a:buChar char="p"/>
            </a:pPr>
            <a:endParaRPr lang="en-US" altLang="zh-CN" dirty="0">
              <a:latin typeface="+mn-ea"/>
              <a:ea typeface="+mn-ea"/>
            </a:endParaRPr>
          </a:p>
          <a:p>
            <a:pPr marL="228600" lvl="1">
              <a:lnSpc>
                <a:spcPct val="150000"/>
              </a:lnSpc>
              <a:spcBef>
                <a:spcPts val="1000"/>
              </a:spcBef>
              <a:buSzPct val="120000"/>
              <a:buChar char="p"/>
            </a:pPr>
            <a:endParaRPr lang="en-US" altLang="zh-CN" dirty="0">
              <a:latin typeface="+mn-ea"/>
              <a:ea typeface="+mn-ea"/>
            </a:endParaRPr>
          </a:p>
          <a:p>
            <a:pPr>
              <a:lnSpc>
                <a:spcPct val="150000"/>
              </a:lnSpc>
            </a:pPr>
            <a:endParaRPr kumimoji="1" lang="zh-CN" altLang="en-US" sz="2000" dirty="0">
              <a:latin typeface="+mn-ea"/>
              <a:ea typeface="+mn-ea"/>
            </a:endParaRPr>
          </a:p>
        </p:txBody>
      </p:sp>
    </p:spTree>
    <p:extLst>
      <p:ext uri="{BB962C8B-B14F-4D97-AF65-F5344CB8AC3E}">
        <p14:creationId xmlns:p14="http://schemas.microsoft.com/office/powerpoint/2010/main" val="102603063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黑体" panose="02010609060101010101" pitchFamily="49" charset="-122"/>
                <a:ea typeface="黑体" panose="02010609060101010101" pitchFamily="49" charset="-122"/>
                <a:cs typeface="Verdana" charset="0"/>
              </a:rPr>
              <a:t>EM</a:t>
            </a:r>
            <a:r>
              <a:rPr lang="zh-CN" altLang="en-US" dirty="0">
                <a:latin typeface="黑体" panose="02010609060101010101" pitchFamily="49" charset="-122"/>
                <a:ea typeface="黑体" panose="02010609060101010101" pitchFamily="49" charset="-122"/>
                <a:cs typeface="黑体"/>
              </a:rPr>
              <a:t>算法举例</a:t>
            </a:r>
            <a:endParaRPr lang="zh-CN" altLang="en-US" dirty="0">
              <a:latin typeface="黑体" panose="02010609060101010101" pitchFamily="49" charset="-122"/>
              <a:ea typeface="黑体" panose="02010609060101010101" pitchFamily="49" charset="-122"/>
            </a:endParaRPr>
          </a:p>
        </p:txBody>
      </p:sp>
      <p:sp>
        <p:nvSpPr>
          <p:cNvPr id="2" name="内容占位符 1"/>
          <p:cNvSpPr>
            <a:spLocks noGrp="1"/>
          </p:cNvSpPr>
          <p:nvPr>
            <p:ph sz="quarter" idx="14"/>
          </p:nvPr>
        </p:nvSpPr>
        <p:spPr>
          <a:xfrm>
            <a:off x="173851" y="1040891"/>
            <a:ext cx="8723013" cy="3862413"/>
          </a:xfrm>
        </p:spPr>
        <p:txBody>
          <a:bodyPr vert="horz" lIns="91440" tIns="45720" rIns="91440" bIns="45720" rtlCol="0">
            <a:normAutofit/>
          </a:bodyPr>
          <a:lstStyle/>
          <a:p>
            <a:pPr marL="228600" lvl="1">
              <a:lnSpc>
                <a:spcPct val="150000"/>
              </a:lnSpc>
              <a:spcBef>
                <a:spcPts val="1000"/>
              </a:spcBef>
              <a:buSzPct val="120000"/>
              <a:buFont typeface="Wingdings" panose="05000000000000000000" pitchFamily="2" charset="2"/>
              <a:buChar char="p"/>
            </a:pPr>
            <a:r>
              <a:rPr lang="zh-CN" altLang="en-US" sz="2100" b="1" dirty="0">
                <a:latin typeface="黑体" panose="02010609060101010101" pitchFamily="49" charset="-122"/>
                <a:ea typeface="黑体" panose="02010609060101010101" pitchFamily="49" charset="-122"/>
              </a:rPr>
              <a:t>不妨先随便给</a:t>
            </a:r>
            <a:r>
              <a:rPr lang="en-US" altLang="zh-CN" sz="2100" b="1" dirty="0">
                <a:latin typeface="黑体" panose="02010609060101010101" pitchFamily="49" charset="-122"/>
                <a:ea typeface="黑体" panose="02010609060101010101" pitchFamily="49" charset="-122"/>
              </a:rPr>
              <a:t>P1</a:t>
            </a:r>
            <a:r>
              <a:rPr lang="zh-CN" altLang="en-US" sz="2100" b="1" dirty="0">
                <a:latin typeface="黑体" panose="02010609060101010101" pitchFamily="49" charset="-122"/>
                <a:ea typeface="黑体" panose="02010609060101010101" pitchFamily="49" charset="-122"/>
              </a:rPr>
              <a:t>和</a:t>
            </a:r>
            <a:r>
              <a:rPr lang="en-US" altLang="zh-CN" sz="2100" b="1" dirty="0">
                <a:latin typeface="黑体" panose="02010609060101010101" pitchFamily="49" charset="-122"/>
                <a:ea typeface="黑体" panose="02010609060101010101" pitchFamily="49" charset="-122"/>
              </a:rPr>
              <a:t>P2</a:t>
            </a:r>
            <a:r>
              <a:rPr lang="zh-CN" altLang="en-US" sz="2100" b="1" dirty="0">
                <a:latin typeface="黑体" panose="02010609060101010101" pitchFamily="49" charset="-122"/>
                <a:ea typeface="黑体" panose="02010609060101010101" pitchFamily="49" charset="-122"/>
              </a:rPr>
              <a:t>赋一个值，比如：</a:t>
            </a:r>
            <a:br>
              <a:rPr lang="zh-CN" altLang="en-US" sz="2100" b="1" dirty="0">
                <a:latin typeface="黑体" panose="02010609060101010101" pitchFamily="49" charset="-122"/>
                <a:ea typeface="黑体" panose="02010609060101010101" pitchFamily="49" charset="-122"/>
              </a:rPr>
            </a:br>
            <a:r>
              <a:rPr lang="en-US" altLang="zh-CN" sz="2100" b="1" dirty="0">
                <a:latin typeface="黑体" panose="02010609060101010101" pitchFamily="49" charset="-122"/>
                <a:ea typeface="黑体" panose="02010609060101010101" pitchFamily="49" charset="-122"/>
              </a:rPr>
              <a:t>P1 = 0.2</a:t>
            </a:r>
            <a:br>
              <a:rPr lang="en-US" altLang="zh-CN" sz="2100" b="1" dirty="0">
                <a:latin typeface="黑体" panose="02010609060101010101" pitchFamily="49" charset="-122"/>
                <a:ea typeface="黑体" panose="02010609060101010101" pitchFamily="49" charset="-122"/>
              </a:rPr>
            </a:br>
            <a:r>
              <a:rPr lang="en-US" altLang="zh-CN" sz="2100" b="1" dirty="0">
                <a:latin typeface="黑体" panose="02010609060101010101" pitchFamily="49" charset="-122"/>
                <a:ea typeface="黑体" panose="02010609060101010101" pitchFamily="49" charset="-122"/>
              </a:rPr>
              <a:t>P2 = 0.7</a:t>
            </a:r>
          </a:p>
          <a:p>
            <a:pPr marL="228600" lvl="1">
              <a:lnSpc>
                <a:spcPct val="150000"/>
              </a:lnSpc>
              <a:spcBef>
                <a:spcPts val="1000"/>
              </a:spcBef>
              <a:buSzPct val="120000"/>
              <a:buFont typeface="Wingdings" panose="05000000000000000000" pitchFamily="2" charset="2"/>
              <a:buChar char="p"/>
            </a:pPr>
            <a:r>
              <a:rPr lang="zh-CN" altLang="en-US" sz="2100" b="1" dirty="0">
                <a:latin typeface="黑体" panose="02010609060101010101" pitchFamily="49" charset="-122"/>
                <a:ea typeface="黑体" panose="02010609060101010101" pitchFamily="49" charset="-122"/>
              </a:rPr>
              <a:t>然后，看看第一轮抛掷最可能是哪个硬币。</a:t>
            </a:r>
            <a:br>
              <a:rPr lang="zh-CN" altLang="en-US" sz="2100" b="1" dirty="0">
                <a:latin typeface="黑体" panose="02010609060101010101" pitchFamily="49" charset="-122"/>
                <a:ea typeface="黑体" panose="02010609060101010101" pitchFamily="49" charset="-122"/>
              </a:rPr>
            </a:br>
            <a:r>
              <a:rPr lang="zh-CN" altLang="en-US" sz="2100" b="1" dirty="0">
                <a:latin typeface="黑体" panose="02010609060101010101" pitchFamily="49" charset="-122"/>
                <a:ea typeface="黑体" panose="02010609060101010101" pitchFamily="49" charset="-122"/>
              </a:rPr>
              <a:t>如果是硬币</a:t>
            </a:r>
            <a:r>
              <a:rPr lang="en-US" altLang="zh-CN" sz="2100" b="1" dirty="0">
                <a:latin typeface="黑体" panose="02010609060101010101" pitchFamily="49" charset="-122"/>
                <a:ea typeface="黑体" panose="02010609060101010101" pitchFamily="49" charset="-122"/>
              </a:rPr>
              <a:t>1</a:t>
            </a:r>
            <a:r>
              <a:rPr lang="zh-CN" altLang="en-US" sz="2100" b="1" dirty="0">
                <a:latin typeface="黑体" panose="02010609060101010101" pitchFamily="49" charset="-122"/>
                <a:ea typeface="黑体" panose="02010609060101010101" pitchFamily="49" charset="-122"/>
              </a:rPr>
              <a:t>，得出</a:t>
            </a:r>
            <a:r>
              <a:rPr lang="en-US" altLang="zh-CN" sz="2100" b="1" dirty="0">
                <a:latin typeface="黑体" panose="02010609060101010101" pitchFamily="49" charset="-122"/>
                <a:ea typeface="黑体" panose="02010609060101010101" pitchFamily="49" charset="-122"/>
              </a:rPr>
              <a:t>3</a:t>
            </a:r>
            <a:r>
              <a:rPr lang="zh-CN" altLang="en-US" sz="2100" b="1" dirty="0">
                <a:latin typeface="黑体" panose="02010609060101010101" pitchFamily="49" charset="-122"/>
                <a:ea typeface="黑体" panose="02010609060101010101" pitchFamily="49" charset="-122"/>
              </a:rPr>
              <a:t>正</a:t>
            </a:r>
            <a:r>
              <a:rPr lang="en-US" altLang="zh-CN" sz="2100" b="1" dirty="0">
                <a:latin typeface="黑体" panose="02010609060101010101" pitchFamily="49" charset="-122"/>
                <a:ea typeface="黑体" panose="02010609060101010101" pitchFamily="49" charset="-122"/>
              </a:rPr>
              <a:t>2</a:t>
            </a:r>
            <a:r>
              <a:rPr lang="zh-CN" altLang="en-US" sz="2100" b="1" dirty="0">
                <a:latin typeface="黑体" panose="02010609060101010101" pitchFamily="49" charset="-122"/>
                <a:ea typeface="黑体" panose="02010609060101010101" pitchFamily="49" charset="-122"/>
              </a:rPr>
              <a:t>反的概率为 </a:t>
            </a:r>
            <a:r>
              <a:rPr lang="en-US" altLang="zh-CN" sz="2100" b="1" dirty="0">
                <a:latin typeface="黑体" panose="02010609060101010101" pitchFamily="49" charset="-122"/>
                <a:ea typeface="黑体" panose="02010609060101010101" pitchFamily="49" charset="-122"/>
              </a:rPr>
              <a:t>0.2*0.2*0.2*0.8*0.8 = 0.00512</a:t>
            </a:r>
            <a:br>
              <a:rPr lang="en-US" altLang="zh-CN" sz="2100" b="1" dirty="0">
                <a:latin typeface="黑体" panose="02010609060101010101" pitchFamily="49" charset="-122"/>
                <a:ea typeface="黑体" panose="02010609060101010101" pitchFamily="49" charset="-122"/>
              </a:rPr>
            </a:br>
            <a:r>
              <a:rPr lang="zh-CN" altLang="en-US" sz="2100" b="1" dirty="0">
                <a:latin typeface="黑体" panose="02010609060101010101" pitchFamily="49" charset="-122"/>
                <a:ea typeface="黑体" panose="02010609060101010101" pitchFamily="49" charset="-122"/>
              </a:rPr>
              <a:t>如果是硬币</a:t>
            </a:r>
            <a:r>
              <a:rPr lang="en-US" altLang="zh-CN" sz="2100" b="1" dirty="0">
                <a:latin typeface="黑体" panose="02010609060101010101" pitchFamily="49" charset="-122"/>
                <a:ea typeface="黑体" panose="02010609060101010101" pitchFamily="49" charset="-122"/>
              </a:rPr>
              <a:t>2</a:t>
            </a:r>
            <a:r>
              <a:rPr lang="zh-CN" altLang="en-US" sz="2100" b="1" dirty="0">
                <a:latin typeface="黑体" panose="02010609060101010101" pitchFamily="49" charset="-122"/>
                <a:ea typeface="黑体" panose="02010609060101010101" pitchFamily="49" charset="-122"/>
              </a:rPr>
              <a:t>，得出</a:t>
            </a:r>
            <a:r>
              <a:rPr lang="en-US" altLang="zh-CN" sz="2100" b="1" dirty="0">
                <a:latin typeface="黑体" panose="02010609060101010101" pitchFamily="49" charset="-122"/>
                <a:ea typeface="黑体" panose="02010609060101010101" pitchFamily="49" charset="-122"/>
              </a:rPr>
              <a:t>3</a:t>
            </a:r>
            <a:r>
              <a:rPr lang="zh-CN" altLang="en-US" sz="2100" b="1" dirty="0">
                <a:latin typeface="黑体" panose="02010609060101010101" pitchFamily="49" charset="-122"/>
                <a:ea typeface="黑体" panose="02010609060101010101" pitchFamily="49" charset="-122"/>
              </a:rPr>
              <a:t>正</a:t>
            </a:r>
            <a:r>
              <a:rPr lang="en-US" altLang="zh-CN" sz="2100" b="1" dirty="0">
                <a:latin typeface="黑体" panose="02010609060101010101" pitchFamily="49" charset="-122"/>
                <a:ea typeface="黑体" panose="02010609060101010101" pitchFamily="49" charset="-122"/>
              </a:rPr>
              <a:t>2</a:t>
            </a:r>
            <a:r>
              <a:rPr lang="zh-CN" altLang="en-US" sz="2100" b="1" dirty="0">
                <a:latin typeface="黑体" panose="02010609060101010101" pitchFamily="49" charset="-122"/>
                <a:ea typeface="黑体" panose="02010609060101010101" pitchFamily="49" charset="-122"/>
              </a:rPr>
              <a:t>反的概率为</a:t>
            </a:r>
            <a:r>
              <a:rPr lang="en-US" altLang="zh-CN" sz="2100" b="1" dirty="0">
                <a:latin typeface="黑体" panose="02010609060101010101" pitchFamily="49" charset="-122"/>
                <a:ea typeface="黑体" panose="02010609060101010101" pitchFamily="49" charset="-122"/>
              </a:rPr>
              <a:t>0.7*0.7*0.7*0.3*0.3=0.03087</a:t>
            </a:r>
            <a:br>
              <a:rPr lang="en-US" altLang="zh-CN" sz="2100" b="1" dirty="0">
                <a:latin typeface="黑体" panose="02010609060101010101" pitchFamily="49" charset="-122"/>
                <a:ea typeface="黑体" panose="02010609060101010101" pitchFamily="49" charset="-122"/>
              </a:rPr>
            </a:br>
            <a:r>
              <a:rPr lang="zh-CN" altLang="en-US" sz="2100" b="1" dirty="0">
                <a:latin typeface="黑体" panose="02010609060101010101" pitchFamily="49" charset="-122"/>
                <a:ea typeface="黑体" panose="02010609060101010101" pitchFamily="49" charset="-122"/>
              </a:rPr>
              <a:t>然后依次求出其他</a:t>
            </a:r>
            <a:r>
              <a:rPr lang="en-US" altLang="zh-CN" sz="2100" b="1" dirty="0">
                <a:latin typeface="黑体" panose="02010609060101010101" pitchFamily="49" charset="-122"/>
                <a:ea typeface="黑体" panose="02010609060101010101" pitchFamily="49" charset="-122"/>
              </a:rPr>
              <a:t>4</a:t>
            </a:r>
            <a:r>
              <a:rPr lang="zh-CN" altLang="en-US" sz="2100" b="1" dirty="0">
                <a:latin typeface="黑体" panose="02010609060101010101" pitchFamily="49" charset="-122"/>
                <a:ea typeface="黑体" panose="02010609060101010101" pitchFamily="49" charset="-122"/>
              </a:rPr>
              <a:t>轮中的相应概率。做成表格如下：</a:t>
            </a:r>
          </a:p>
          <a:p>
            <a:pPr marL="228600" lvl="1">
              <a:lnSpc>
                <a:spcPct val="150000"/>
              </a:lnSpc>
              <a:spcBef>
                <a:spcPts val="1000"/>
              </a:spcBef>
              <a:buSzPct val="120000"/>
              <a:buChar char="p"/>
            </a:pPr>
            <a:endParaRPr lang="en-US" altLang="zh-CN" dirty="0">
              <a:latin typeface="+mn-ea"/>
              <a:ea typeface="+mn-ea"/>
            </a:endParaRPr>
          </a:p>
          <a:p>
            <a:pPr marL="228600" lvl="1">
              <a:lnSpc>
                <a:spcPct val="150000"/>
              </a:lnSpc>
              <a:spcBef>
                <a:spcPts val="1000"/>
              </a:spcBef>
              <a:buSzPct val="120000"/>
              <a:buChar char="p"/>
            </a:pPr>
            <a:endParaRPr lang="en-US" altLang="zh-CN" dirty="0">
              <a:latin typeface="+mn-ea"/>
              <a:ea typeface="+mn-ea"/>
            </a:endParaRPr>
          </a:p>
          <a:p>
            <a:pPr marL="228600" lvl="1">
              <a:lnSpc>
                <a:spcPct val="150000"/>
              </a:lnSpc>
              <a:spcBef>
                <a:spcPts val="1000"/>
              </a:spcBef>
              <a:buSzPct val="120000"/>
              <a:buChar char="p"/>
            </a:pPr>
            <a:endParaRPr lang="en-US" altLang="zh-CN" dirty="0">
              <a:latin typeface="+mn-ea"/>
              <a:ea typeface="+mn-ea"/>
            </a:endParaRPr>
          </a:p>
          <a:p>
            <a:pPr marL="228600" lvl="1">
              <a:lnSpc>
                <a:spcPct val="150000"/>
              </a:lnSpc>
              <a:spcBef>
                <a:spcPts val="1000"/>
              </a:spcBef>
              <a:buSzPct val="120000"/>
              <a:buChar char="p"/>
            </a:pPr>
            <a:endParaRPr lang="en-US" altLang="zh-CN" dirty="0">
              <a:latin typeface="+mn-ea"/>
              <a:ea typeface="+mn-ea"/>
            </a:endParaRPr>
          </a:p>
          <a:p>
            <a:pPr marL="228600" lvl="1">
              <a:lnSpc>
                <a:spcPct val="150000"/>
              </a:lnSpc>
              <a:spcBef>
                <a:spcPts val="1000"/>
              </a:spcBef>
              <a:buSzPct val="120000"/>
              <a:buChar char="p"/>
            </a:pPr>
            <a:endParaRPr lang="en-US" altLang="zh-CN" dirty="0">
              <a:latin typeface="+mn-ea"/>
              <a:ea typeface="+mn-ea"/>
            </a:endParaRPr>
          </a:p>
          <a:p>
            <a:pPr marL="228600" lvl="1">
              <a:lnSpc>
                <a:spcPct val="150000"/>
              </a:lnSpc>
              <a:spcBef>
                <a:spcPts val="1000"/>
              </a:spcBef>
              <a:buSzPct val="120000"/>
              <a:buChar char="p"/>
            </a:pPr>
            <a:endParaRPr lang="en-US" altLang="zh-CN" dirty="0">
              <a:latin typeface="+mn-ea"/>
              <a:ea typeface="+mn-ea"/>
            </a:endParaRPr>
          </a:p>
          <a:p>
            <a:pPr marL="228600" lvl="1">
              <a:lnSpc>
                <a:spcPct val="150000"/>
              </a:lnSpc>
              <a:spcBef>
                <a:spcPts val="1000"/>
              </a:spcBef>
              <a:buSzPct val="120000"/>
              <a:buChar char="p"/>
            </a:pPr>
            <a:endParaRPr lang="en-US" altLang="zh-CN" dirty="0">
              <a:latin typeface="+mn-ea"/>
              <a:ea typeface="+mn-ea"/>
            </a:endParaRPr>
          </a:p>
          <a:p>
            <a:pPr>
              <a:lnSpc>
                <a:spcPct val="150000"/>
              </a:lnSpc>
            </a:pPr>
            <a:endParaRPr kumimoji="1" lang="zh-CN" altLang="en-US" sz="2000" dirty="0">
              <a:latin typeface="+mn-ea"/>
              <a:ea typeface="+mn-ea"/>
            </a:endParaRPr>
          </a:p>
        </p:txBody>
      </p:sp>
    </p:spTree>
    <p:extLst>
      <p:ext uri="{BB962C8B-B14F-4D97-AF65-F5344CB8AC3E}">
        <p14:creationId xmlns:p14="http://schemas.microsoft.com/office/powerpoint/2010/main" val="36036693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6213" y="211541"/>
            <a:ext cx="7886700" cy="570310"/>
          </a:xfrm>
        </p:spPr>
        <p:txBody>
          <a:bodyPr vert="horz" lIns="91440" tIns="45720" rIns="91440" bIns="45720" rtlCol="0" anchor="ctr">
            <a:normAutofit fontScale="90000"/>
          </a:bodyPr>
          <a:lstStyle/>
          <a:p>
            <a:r>
              <a:rPr altLang="en-US" dirty="0" err="1">
                <a:latin typeface="黑体" panose="02010609060101010101" pitchFamily="49" charset="-122"/>
                <a:ea typeface="黑体" panose="02010609060101010101" pitchFamily="49" charset="-122"/>
              </a:rPr>
              <a:t>全概率公式</a:t>
            </a:r>
            <a:endParaRPr altLang="zh-CN" dirty="0">
              <a:latin typeface="黑体" panose="02010609060101010101" pitchFamily="49" charset="-122"/>
              <a:ea typeface="黑体" panose="02010609060101010101" pitchFamily="49" charset="-122"/>
            </a:endParaRPr>
          </a:p>
        </p:txBody>
      </p:sp>
      <p:sp>
        <p:nvSpPr>
          <p:cNvPr id="23555" name="内容占位符 2"/>
          <p:cNvSpPr>
            <a:spLocks noGrp="1"/>
          </p:cNvSpPr>
          <p:nvPr>
            <p:ph idx="1"/>
          </p:nvPr>
        </p:nvSpPr>
        <p:spPr>
          <a:xfrm>
            <a:off x="251222" y="1863328"/>
            <a:ext cx="4861322" cy="819149"/>
          </a:xfrm>
        </p:spPr>
        <p:txBody>
          <a:bodyPr>
            <a:normAutofit/>
          </a:bodyPr>
          <a:lstStyle/>
          <a:p>
            <a:pPr eaLnBrk="1" hangingPunct="1">
              <a:lnSpc>
                <a:spcPct val="150000"/>
              </a:lnSpc>
            </a:pPr>
            <a:r>
              <a:rPr altLang="en-US" sz="2000" b="1" dirty="0">
                <a:latin typeface="黑体" panose="02010609060101010101" pitchFamily="49" charset="-122"/>
                <a:ea typeface="黑体" panose="02010609060101010101" pitchFamily="49" charset="-122"/>
              </a:rPr>
              <a:t> 继续推导</a:t>
            </a:r>
          </a:p>
          <a:p>
            <a:pPr eaLnBrk="1" hangingPunct="1">
              <a:lnSpc>
                <a:spcPct val="150000"/>
              </a:lnSpc>
            </a:pPr>
            <a:endParaRPr lang="en-US" altLang="zh-CN" sz="2000" b="1" dirty="0">
              <a:latin typeface="黑体" panose="02010609060101010101" pitchFamily="49" charset="-122"/>
              <a:ea typeface="黑体" panose="02010609060101010101" pitchFamily="49" charset="-122"/>
            </a:endParaRPr>
          </a:p>
        </p:txBody>
      </p:sp>
      <p:pic>
        <p:nvPicPr>
          <p:cNvPr id="23556"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36718" y="1898452"/>
            <a:ext cx="4533900" cy="52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79639" y="2986088"/>
            <a:ext cx="4029075" cy="45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图片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26406" y="3752850"/>
            <a:ext cx="5562600" cy="446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9" name="内容占位符 2"/>
          <p:cNvSpPr txBox="1">
            <a:spLocks/>
          </p:cNvSpPr>
          <p:nvPr/>
        </p:nvSpPr>
        <p:spPr bwMode="auto">
          <a:xfrm>
            <a:off x="202407" y="2897981"/>
            <a:ext cx="4861322"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800"/>
              </a:spcBef>
              <a:buClr>
                <a:schemeClr val="accent1"/>
              </a:buClr>
              <a:buFont typeface="Arial" panose="020B0604020202020204" pitchFamily="34" charset="0"/>
              <a:buChar char="•"/>
              <a:defRPr sz="2000">
                <a:solidFill>
                  <a:schemeClr val="tx1"/>
                </a:solidFill>
                <a:latin typeface="Century Schoolbook" panose="02040604050505020304" pitchFamily="18" charset="0"/>
                <a:ea typeface="Microsoft YaHei UI" panose="020B0503020204020204" pitchFamily="34" charset="-122"/>
              </a:defRPr>
            </a:lvl1pPr>
            <a:lvl2pPr indent="-228600">
              <a:lnSpc>
                <a:spcPct val="90000"/>
              </a:lnSpc>
              <a:spcBef>
                <a:spcPts val="1000"/>
              </a:spcBef>
              <a:buClr>
                <a:schemeClr val="accent1"/>
              </a:buClr>
              <a:buFont typeface="Arial" panose="020B0604020202020204" pitchFamily="34" charset="0"/>
              <a:buChar char="•"/>
              <a:defRPr>
                <a:solidFill>
                  <a:schemeClr val="tx1"/>
                </a:solidFill>
                <a:latin typeface="Century Schoolbook" panose="02040604050505020304" pitchFamily="18" charset="0"/>
                <a:ea typeface="Microsoft YaHei UI" panose="020B0503020204020204" pitchFamily="34" charset="-122"/>
              </a:defRPr>
            </a:lvl2pPr>
            <a:lvl3pPr marL="685800" indent="-182563">
              <a:lnSpc>
                <a:spcPct val="90000"/>
              </a:lnSpc>
              <a:spcBef>
                <a:spcPts val="800"/>
              </a:spcBef>
              <a:buClr>
                <a:schemeClr val="accent1"/>
              </a:buClr>
              <a:buFont typeface="Arial" panose="020B0604020202020204" pitchFamily="34" charset="0"/>
              <a:buChar char="•"/>
              <a:defRPr sz="1600">
                <a:solidFill>
                  <a:schemeClr val="tx1"/>
                </a:solidFill>
                <a:latin typeface="Century Schoolbook" panose="02040604050505020304" pitchFamily="18" charset="0"/>
                <a:ea typeface="Microsoft YaHei UI" panose="020B0503020204020204" pitchFamily="34" charset="-122"/>
              </a:defRPr>
            </a:lvl3pPr>
            <a:lvl4pPr marL="914400" indent="-182563">
              <a:lnSpc>
                <a:spcPct val="90000"/>
              </a:lnSpc>
              <a:spcBef>
                <a:spcPts val="800"/>
              </a:spcBef>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4pPr>
            <a:lvl5pPr marL="1143000" indent="-182563">
              <a:lnSpc>
                <a:spcPct val="90000"/>
              </a:lnSpc>
              <a:spcBef>
                <a:spcPts val="800"/>
              </a:spcBef>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5pPr>
            <a:lvl6pPr marL="16002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6pPr>
            <a:lvl7pPr marL="20574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7pPr>
            <a:lvl8pPr marL="25146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8pPr>
            <a:lvl9pPr marL="29718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9pPr>
          </a:lstStyle>
          <a:p>
            <a:pPr eaLnBrk="1" hangingPunct="1">
              <a:lnSpc>
                <a:spcPct val="150000"/>
              </a:lnSpc>
              <a:buFont typeface="Wingdings" panose="05000000000000000000" pitchFamily="2" charset="2"/>
              <a:buChar char="p"/>
            </a:pPr>
            <a:r>
              <a:rPr lang="zh-CN" altLang="en-US" dirty="0">
                <a:latin typeface="+mn-ea"/>
                <a:ea typeface="+mn-ea"/>
              </a:rPr>
              <a:t> </a:t>
            </a:r>
            <a:r>
              <a:rPr lang="zh-CN" altLang="en-US" b="1" dirty="0">
                <a:latin typeface="黑体" panose="02010609060101010101" pitchFamily="49" charset="-122"/>
                <a:ea typeface="黑体" panose="02010609060101010101" pitchFamily="49" charset="-122"/>
              </a:rPr>
              <a:t>根据条件概率公式，已知：</a:t>
            </a:r>
          </a:p>
          <a:p>
            <a:pPr eaLnBrk="1" hangingPunct="1">
              <a:lnSpc>
                <a:spcPct val="150000"/>
              </a:lnSpc>
              <a:buFont typeface="Wingdings" panose="05000000000000000000" pitchFamily="2" charset="2"/>
              <a:buChar char="p"/>
            </a:pPr>
            <a:endParaRPr lang="zh-CN" altLang="en-US" dirty="0">
              <a:latin typeface="黑体" panose="02010609060101010101" pitchFamily="49" charset="-122"/>
              <a:ea typeface="黑体" panose="02010609060101010101" pitchFamily="49" charset="-122"/>
            </a:endParaRPr>
          </a:p>
        </p:txBody>
      </p:sp>
      <p:sp>
        <p:nvSpPr>
          <p:cNvPr id="23560" name="内容占位符 2"/>
          <p:cNvSpPr txBox="1">
            <a:spLocks/>
          </p:cNvSpPr>
          <p:nvPr/>
        </p:nvSpPr>
        <p:spPr bwMode="auto">
          <a:xfrm>
            <a:off x="190449" y="3657600"/>
            <a:ext cx="4860131"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800"/>
              </a:spcBef>
              <a:buClr>
                <a:schemeClr val="accent1"/>
              </a:buClr>
              <a:buFont typeface="Arial" panose="020B0604020202020204" pitchFamily="34" charset="0"/>
              <a:buChar char="•"/>
              <a:defRPr sz="2000">
                <a:solidFill>
                  <a:schemeClr val="tx1"/>
                </a:solidFill>
                <a:latin typeface="Century Schoolbook" panose="02040604050505020304" pitchFamily="18" charset="0"/>
                <a:ea typeface="Microsoft YaHei UI" panose="020B0503020204020204" pitchFamily="34" charset="-122"/>
              </a:defRPr>
            </a:lvl1pPr>
            <a:lvl2pPr indent="-228600">
              <a:lnSpc>
                <a:spcPct val="90000"/>
              </a:lnSpc>
              <a:spcBef>
                <a:spcPts val="1000"/>
              </a:spcBef>
              <a:buClr>
                <a:schemeClr val="accent1"/>
              </a:buClr>
              <a:buFont typeface="Arial" panose="020B0604020202020204" pitchFamily="34" charset="0"/>
              <a:buChar char="•"/>
              <a:defRPr>
                <a:solidFill>
                  <a:schemeClr val="tx1"/>
                </a:solidFill>
                <a:latin typeface="Century Schoolbook" panose="02040604050505020304" pitchFamily="18" charset="0"/>
                <a:ea typeface="Microsoft YaHei UI" panose="020B0503020204020204" pitchFamily="34" charset="-122"/>
              </a:defRPr>
            </a:lvl2pPr>
            <a:lvl3pPr marL="685800" indent="-182563">
              <a:lnSpc>
                <a:spcPct val="90000"/>
              </a:lnSpc>
              <a:spcBef>
                <a:spcPts val="800"/>
              </a:spcBef>
              <a:buClr>
                <a:schemeClr val="accent1"/>
              </a:buClr>
              <a:buFont typeface="Arial" panose="020B0604020202020204" pitchFamily="34" charset="0"/>
              <a:buChar char="•"/>
              <a:defRPr sz="1600">
                <a:solidFill>
                  <a:schemeClr val="tx1"/>
                </a:solidFill>
                <a:latin typeface="Century Schoolbook" panose="02040604050505020304" pitchFamily="18" charset="0"/>
                <a:ea typeface="Microsoft YaHei UI" panose="020B0503020204020204" pitchFamily="34" charset="-122"/>
              </a:defRPr>
            </a:lvl3pPr>
            <a:lvl4pPr marL="914400" indent="-182563">
              <a:lnSpc>
                <a:spcPct val="90000"/>
              </a:lnSpc>
              <a:spcBef>
                <a:spcPts val="800"/>
              </a:spcBef>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4pPr>
            <a:lvl5pPr marL="1143000" indent="-182563">
              <a:lnSpc>
                <a:spcPct val="90000"/>
              </a:lnSpc>
              <a:spcBef>
                <a:spcPts val="800"/>
              </a:spcBef>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5pPr>
            <a:lvl6pPr marL="16002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6pPr>
            <a:lvl7pPr marL="20574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7pPr>
            <a:lvl8pPr marL="25146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8pPr>
            <a:lvl9pPr marL="29718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9pPr>
          </a:lstStyle>
          <a:p>
            <a:pPr eaLnBrk="1" hangingPunct="1">
              <a:lnSpc>
                <a:spcPct val="150000"/>
              </a:lnSpc>
              <a:buFont typeface="Wingdings" panose="05000000000000000000" pitchFamily="2" charset="2"/>
              <a:buChar char="p"/>
            </a:pPr>
            <a:r>
              <a:rPr lang="zh-CN" altLang="en-US" dirty="0">
                <a:latin typeface="+mn-ea"/>
                <a:ea typeface="+mn-ea"/>
              </a:rPr>
              <a:t> </a:t>
            </a:r>
            <a:r>
              <a:rPr lang="zh-CN" altLang="en-US" b="1" dirty="0">
                <a:latin typeface="黑体" panose="02010609060101010101" pitchFamily="49" charset="-122"/>
                <a:ea typeface="黑体" panose="02010609060101010101" pitchFamily="49" charset="-122"/>
              </a:rPr>
              <a:t>所以：</a:t>
            </a:r>
          </a:p>
          <a:p>
            <a:pPr eaLnBrk="1" hangingPunct="1">
              <a:lnSpc>
                <a:spcPct val="150000"/>
              </a:lnSpc>
              <a:buFont typeface="Wingdings" panose="05000000000000000000" pitchFamily="2" charset="2"/>
              <a:buChar char="p"/>
            </a:pPr>
            <a:endParaRPr lang="zh-CN" altLang="en-US" dirty="0">
              <a:latin typeface="+mn-ea"/>
              <a:ea typeface="+mn-ea"/>
            </a:endParaRPr>
          </a:p>
        </p:txBody>
      </p:sp>
      <p:sp>
        <p:nvSpPr>
          <p:cNvPr id="23561" name="内容占位符 2"/>
          <p:cNvSpPr txBox="1">
            <a:spLocks/>
          </p:cNvSpPr>
          <p:nvPr/>
        </p:nvSpPr>
        <p:spPr bwMode="auto">
          <a:xfrm>
            <a:off x="190449" y="4294585"/>
            <a:ext cx="8053387" cy="1078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800"/>
              </a:spcBef>
              <a:buClr>
                <a:schemeClr val="accent1"/>
              </a:buClr>
              <a:buFont typeface="Arial" panose="020B0604020202020204" pitchFamily="34" charset="0"/>
              <a:buChar char="•"/>
              <a:defRPr sz="2000">
                <a:solidFill>
                  <a:schemeClr val="tx1"/>
                </a:solidFill>
                <a:latin typeface="Century Schoolbook" panose="02040604050505020304" pitchFamily="18" charset="0"/>
                <a:ea typeface="Microsoft YaHei UI" panose="020B0503020204020204" pitchFamily="34" charset="-122"/>
              </a:defRPr>
            </a:lvl1pPr>
            <a:lvl2pPr indent="-228600">
              <a:lnSpc>
                <a:spcPct val="90000"/>
              </a:lnSpc>
              <a:spcBef>
                <a:spcPts val="1000"/>
              </a:spcBef>
              <a:buClr>
                <a:schemeClr val="accent1"/>
              </a:buClr>
              <a:buFont typeface="Arial" panose="020B0604020202020204" pitchFamily="34" charset="0"/>
              <a:buChar char="•"/>
              <a:defRPr>
                <a:solidFill>
                  <a:schemeClr val="tx1"/>
                </a:solidFill>
                <a:latin typeface="Century Schoolbook" panose="02040604050505020304" pitchFamily="18" charset="0"/>
                <a:ea typeface="Microsoft YaHei UI" panose="020B0503020204020204" pitchFamily="34" charset="-122"/>
              </a:defRPr>
            </a:lvl2pPr>
            <a:lvl3pPr marL="685800" indent="-182563">
              <a:lnSpc>
                <a:spcPct val="90000"/>
              </a:lnSpc>
              <a:spcBef>
                <a:spcPts val="800"/>
              </a:spcBef>
              <a:buClr>
                <a:schemeClr val="accent1"/>
              </a:buClr>
              <a:buFont typeface="Arial" panose="020B0604020202020204" pitchFamily="34" charset="0"/>
              <a:buChar char="•"/>
              <a:defRPr sz="1600">
                <a:solidFill>
                  <a:schemeClr val="tx1"/>
                </a:solidFill>
                <a:latin typeface="Century Schoolbook" panose="02040604050505020304" pitchFamily="18" charset="0"/>
                <a:ea typeface="Microsoft YaHei UI" panose="020B0503020204020204" pitchFamily="34" charset="-122"/>
              </a:defRPr>
            </a:lvl3pPr>
            <a:lvl4pPr marL="914400" indent="-182563">
              <a:lnSpc>
                <a:spcPct val="90000"/>
              </a:lnSpc>
              <a:spcBef>
                <a:spcPts val="800"/>
              </a:spcBef>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4pPr>
            <a:lvl5pPr marL="1143000" indent="-182563">
              <a:lnSpc>
                <a:spcPct val="90000"/>
              </a:lnSpc>
              <a:spcBef>
                <a:spcPts val="800"/>
              </a:spcBef>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5pPr>
            <a:lvl6pPr marL="16002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6pPr>
            <a:lvl7pPr marL="20574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7pPr>
            <a:lvl8pPr marL="25146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8pPr>
            <a:lvl9pPr marL="29718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9pPr>
          </a:lstStyle>
          <a:p>
            <a:pPr eaLnBrk="1" hangingPunct="1">
              <a:lnSpc>
                <a:spcPct val="150000"/>
              </a:lnSpc>
              <a:buFont typeface="Wingdings" panose="05000000000000000000" pitchFamily="2" charset="2"/>
              <a:buChar char="p"/>
            </a:pPr>
            <a:r>
              <a:rPr lang="zh-CN" altLang="en-US" b="1" dirty="0">
                <a:latin typeface="黑体" panose="02010609060101010101" pitchFamily="49" charset="-122"/>
                <a:ea typeface="黑体" panose="02010609060101010101" pitchFamily="49" charset="-122"/>
              </a:rPr>
              <a:t> </a:t>
            </a:r>
            <a:r>
              <a:rPr lang="zh-CN" altLang="en-US" b="1" dirty="0">
                <a:solidFill>
                  <a:srgbClr val="FF0000"/>
                </a:solidFill>
                <a:latin typeface="黑体" panose="02010609060101010101" pitchFamily="49" charset="-122"/>
                <a:ea typeface="黑体" panose="02010609060101010101" pitchFamily="49" charset="-122"/>
              </a:rPr>
              <a:t>它的含义是</a:t>
            </a:r>
            <a:r>
              <a:rPr lang="zh-CN" altLang="en-US" b="1" dirty="0">
                <a:latin typeface="黑体" panose="02010609060101010101" pitchFamily="49" charset="-122"/>
                <a:ea typeface="黑体" panose="02010609060101010101" pitchFamily="49" charset="-122"/>
              </a:rPr>
              <a:t>，如果</a:t>
            </a:r>
            <a:r>
              <a:rPr lang="en-US" altLang="zh-CN" b="1" dirty="0">
                <a:latin typeface="黑体" panose="02010609060101010101" pitchFamily="49" charset="-122"/>
                <a:ea typeface="黑体" panose="02010609060101010101" pitchFamily="49" charset="-122"/>
              </a:rPr>
              <a:t>A</a:t>
            </a:r>
            <a:r>
              <a:rPr lang="zh-CN" altLang="en-US" b="1" dirty="0">
                <a:latin typeface="黑体" panose="02010609060101010101" pitchFamily="49" charset="-122"/>
                <a:ea typeface="黑体" panose="02010609060101010101" pitchFamily="49" charset="-122"/>
              </a:rPr>
              <a:t>和</a:t>
            </a:r>
            <a:r>
              <a:rPr lang="en-US" altLang="zh-CN" b="1" dirty="0">
                <a:latin typeface="黑体" panose="02010609060101010101" pitchFamily="49" charset="-122"/>
                <a:ea typeface="黑体" panose="02010609060101010101" pitchFamily="49" charset="-122"/>
              </a:rPr>
              <a:t>A'</a:t>
            </a:r>
            <a:r>
              <a:rPr lang="zh-CN" altLang="en-US" b="1" dirty="0">
                <a:latin typeface="黑体" panose="02010609060101010101" pitchFamily="49" charset="-122"/>
                <a:ea typeface="黑体" panose="02010609060101010101" pitchFamily="49" charset="-122"/>
              </a:rPr>
              <a:t>构成样本空间的一个划分，那么事件</a:t>
            </a:r>
            <a:r>
              <a:rPr lang="en-US" altLang="zh-CN" b="1" dirty="0">
                <a:latin typeface="黑体" panose="02010609060101010101" pitchFamily="49" charset="-122"/>
                <a:ea typeface="黑体" panose="02010609060101010101" pitchFamily="49" charset="-122"/>
              </a:rPr>
              <a:t>B</a:t>
            </a:r>
            <a:r>
              <a:rPr lang="zh-CN" altLang="en-US" b="1" dirty="0">
                <a:latin typeface="黑体" panose="02010609060101010101" pitchFamily="49" charset="-122"/>
                <a:ea typeface="黑体" panose="02010609060101010101" pitchFamily="49" charset="-122"/>
              </a:rPr>
              <a:t>的概率，就等于</a:t>
            </a:r>
            <a:r>
              <a:rPr lang="en-US" altLang="zh-CN" b="1" dirty="0">
                <a:latin typeface="黑体" panose="02010609060101010101" pitchFamily="49" charset="-122"/>
                <a:ea typeface="黑体" panose="02010609060101010101" pitchFamily="49" charset="-122"/>
              </a:rPr>
              <a:t>A</a:t>
            </a:r>
            <a:r>
              <a:rPr lang="zh-CN" altLang="en-US" b="1" dirty="0">
                <a:latin typeface="黑体" panose="02010609060101010101" pitchFamily="49" charset="-122"/>
                <a:ea typeface="黑体" panose="02010609060101010101" pitchFamily="49" charset="-122"/>
              </a:rPr>
              <a:t>和</a:t>
            </a:r>
            <a:r>
              <a:rPr lang="en-US" altLang="zh-CN" b="1" dirty="0">
                <a:latin typeface="黑体" panose="02010609060101010101" pitchFamily="49" charset="-122"/>
                <a:ea typeface="黑体" panose="02010609060101010101" pitchFamily="49" charset="-122"/>
              </a:rPr>
              <a:t>A'</a:t>
            </a:r>
            <a:r>
              <a:rPr lang="zh-CN" altLang="en-US" b="1" dirty="0">
                <a:latin typeface="黑体" panose="02010609060101010101" pitchFamily="49" charset="-122"/>
                <a:ea typeface="黑体" panose="02010609060101010101" pitchFamily="49" charset="-122"/>
              </a:rPr>
              <a:t>的概率分别乘以</a:t>
            </a:r>
            <a:r>
              <a:rPr lang="en-US" altLang="zh-CN" b="1" dirty="0">
                <a:latin typeface="黑体" panose="02010609060101010101" pitchFamily="49" charset="-122"/>
                <a:ea typeface="黑体" panose="02010609060101010101" pitchFamily="49" charset="-122"/>
              </a:rPr>
              <a:t>B</a:t>
            </a:r>
            <a:r>
              <a:rPr lang="zh-CN" altLang="en-US" b="1" dirty="0">
                <a:latin typeface="黑体" panose="02010609060101010101" pitchFamily="49" charset="-122"/>
                <a:ea typeface="黑体" panose="02010609060101010101" pitchFamily="49" charset="-122"/>
              </a:rPr>
              <a:t>对这两个事件的条件概率之和。</a:t>
            </a:r>
          </a:p>
          <a:p>
            <a:pPr eaLnBrk="1" hangingPunct="1">
              <a:lnSpc>
                <a:spcPct val="150000"/>
              </a:lnSpc>
              <a:buFont typeface="Wingdings" panose="05000000000000000000" pitchFamily="2" charset="2"/>
              <a:buChar char="p"/>
            </a:pPr>
            <a:endParaRPr lang="zh-CN" altLang="en-US"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9802351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黑体" panose="02010609060101010101" pitchFamily="49" charset="-122"/>
                <a:ea typeface="黑体" panose="02010609060101010101" pitchFamily="49" charset="-122"/>
                <a:cs typeface="Verdana" charset="0"/>
              </a:rPr>
              <a:t>EM</a:t>
            </a:r>
            <a:r>
              <a:rPr lang="zh-CN" altLang="en-US" dirty="0">
                <a:latin typeface="黑体" panose="02010609060101010101" pitchFamily="49" charset="-122"/>
                <a:ea typeface="黑体" panose="02010609060101010101" pitchFamily="49" charset="-122"/>
                <a:cs typeface="黑体"/>
              </a:rPr>
              <a:t>算法举例</a:t>
            </a:r>
            <a:endParaRPr lang="zh-CN" altLang="en-US" dirty="0">
              <a:latin typeface="黑体" panose="02010609060101010101" pitchFamily="49" charset="-122"/>
              <a:ea typeface="黑体" panose="02010609060101010101" pitchFamily="49" charset="-122"/>
            </a:endParaRPr>
          </a:p>
        </p:txBody>
      </p:sp>
      <p:sp>
        <p:nvSpPr>
          <p:cNvPr id="2" name="内容占位符 1"/>
          <p:cNvSpPr>
            <a:spLocks noGrp="1"/>
          </p:cNvSpPr>
          <p:nvPr>
            <p:ph sz="quarter" idx="14"/>
          </p:nvPr>
        </p:nvSpPr>
        <p:spPr>
          <a:xfrm>
            <a:off x="420987" y="3770839"/>
            <a:ext cx="8723013" cy="2954639"/>
          </a:xfrm>
        </p:spPr>
        <p:txBody>
          <a:bodyPr vert="horz" lIns="91440" tIns="45720" rIns="91440" bIns="45720" rtlCol="0">
            <a:normAutofit/>
          </a:bodyPr>
          <a:lstStyle/>
          <a:p>
            <a:pPr marL="228600" lvl="1">
              <a:lnSpc>
                <a:spcPct val="150000"/>
              </a:lnSpc>
              <a:spcBef>
                <a:spcPts val="1000"/>
              </a:spcBef>
              <a:buSzPct val="120000"/>
              <a:buFont typeface="Wingdings" panose="05000000000000000000" pitchFamily="2" charset="2"/>
              <a:buChar char="p"/>
            </a:pPr>
            <a:r>
              <a:rPr lang="zh-CN" altLang="en-US" b="1" dirty="0">
                <a:latin typeface="黑体" panose="02010609060101010101" pitchFamily="49" charset="-122"/>
                <a:ea typeface="黑体" panose="02010609060101010101" pitchFamily="49" charset="-122"/>
              </a:rPr>
              <a:t>按照最大似然法则：</a:t>
            </a:r>
            <a:br>
              <a:rPr lang="zh-CN" altLang="en-US" b="1" dirty="0">
                <a:latin typeface="黑体" panose="02010609060101010101" pitchFamily="49" charset="-122"/>
                <a:ea typeface="黑体" panose="02010609060101010101" pitchFamily="49" charset="-122"/>
              </a:rPr>
            </a:br>
            <a:r>
              <a:rPr lang="zh-CN" altLang="en-US" b="1" dirty="0">
                <a:latin typeface="黑体" panose="02010609060101010101" pitchFamily="49" charset="-122"/>
                <a:ea typeface="黑体" panose="02010609060101010101" pitchFamily="49" charset="-122"/>
              </a:rPr>
              <a:t>第</a:t>
            </a:r>
            <a:r>
              <a:rPr lang="en-US" altLang="zh-CN" b="1" dirty="0">
                <a:latin typeface="黑体" panose="02010609060101010101" pitchFamily="49" charset="-122"/>
                <a:ea typeface="黑体" panose="02010609060101010101" pitchFamily="49" charset="-122"/>
              </a:rPr>
              <a:t>1</a:t>
            </a:r>
            <a:r>
              <a:rPr lang="zh-CN" altLang="en-US" b="1" dirty="0">
                <a:latin typeface="黑体" panose="02010609060101010101" pitchFamily="49" charset="-122"/>
                <a:ea typeface="黑体" panose="02010609060101010101" pitchFamily="49" charset="-122"/>
              </a:rPr>
              <a:t>轮中最有可能的是硬币</a:t>
            </a:r>
            <a:r>
              <a:rPr lang="en-US" altLang="zh-CN" b="1" dirty="0">
                <a:latin typeface="黑体" panose="02010609060101010101" pitchFamily="49" charset="-122"/>
                <a:ea typeface="黑体" panose="02010609060101010101" pitchFamily="49" charset="-122"/>
              </a:rPr>
              <a:t>2</a:t>
            </a:r>
            <a:r>
              <a:rPr lang="zh-CN" altLang="en-US" b="1" dirty="0">
                <a:latin typeface="黑体" panose="02010609060101010101" pitchFamily="49" charset="-122"/>
                <a:ea typeface="黑体" panose="02010609060101010101" pitchFamily="49" charset="-122"/>
              </a:rPr>
              <a:t/>
            </a:r>
            <a:br>
              <a:rPr lang="zh-CN" altLang="en-US" b="1" dirty="0">
                <a:latin typeface="黑体" panose="02010609060101010101" pitchFamily="49" charset="-122"/>
                <a:ea typeface="黑体" panose="02010609060101010101" pitchFamily="49" charset="-122"/>
              </a:rPr>
            </a:br>
            <a:r>
              <a:rPr lang="zh-CN" altLang="en-US" b="1" dirty="0">
                <a:latin typeface="黑体" panose="02010609060101010101" pitchFamily="49" charset="-122"/>
                <a:ea typeface="黑体" panose="02010609060101010101" pitchFamily="49" charset="-122"/>
              </a:rPr>
              <a:t>第</a:t>
            </a:r>
            <a:r>
              <a:rPr lang="en-US" altLang="zh-CN" b="1" dirty="0">
                <a:latin typeface="黑体" panose="02010609060101010101" pitchFamily="49" charset="-122"/>
                <a:ea typeface="黑体" panose="02010609060101010101" pitchFamily="49" charset="-122"/>
              </a:rPr>
              <a:t>2</a:t>
            </a:r>
            <a:r>
              <a:rPr lang="zh-CN" altLang="en-US" b="1" dirty="0">
                <a:latin typeface="黑体" panose="02010609060101010101" pitchFamily="49" charset="-122"/>
                <a:ea typeface="黑体" panose="02010609060101010101" pitchFamily="49" charset="-122"/>
              </a:rPr>
              <a:t>轮中最有可能的是硬币</a:t>
            </a:r>
            <a:r>
              <a:rPr lang="en-US" altLang="zh-CN" b="1" dirty="0">
                <a:latin typeface="黑体" panose="02010609060101010101" pitchFamily="49" charset="-122"/>
                <a:ea typeface="黑体" panose="02010609060101010101" pitchFamily="49" charset="-122"/>
              </a:rPr>
              <a:t>1</a:t>
            </a:r>
            <a:r>
              <a:rPr lang="zh-CN" altLang="en-US" b="1" dirty="0">
                <a:latin typeface="黑体" panose="02010609060101010101" pitchFamily="49" charset="-122"/>
                <a:ea typeface="黑体" panose="02010609060101010101" pitchFamily="49" charset="-122"/>
              </a:rPr>
              <a:t/>
            </a:r>
            <a:br>
              <a:rPr lang="zh-CN" altLang="en-US" b="1" dirty="0">
                <a:latin typeface="黑体" panose="02010609060101010101" pitchFamily="49" charset="-122"/>
                <a:ea typeface="黑体" panose="02010609060101010101" pitchFamily="49" charset="-122"/>
              </a:rPr>
            </a:br>
            <a:r>
              <a:rPr lang="zh-CN" altLang="en-US" b="1" dirty="0">
                <a:latin typeface="黑体" panose="02010609060101010101" pitchFamily="49" charset="-122"/>
                <a:ea typeface="黑体" panose="02010609060101010101" pitchFamily="49" charset="-122"/>
              </a:rPr>
              <a:t>第</a:t>
            </a:r>
            <a:r>
              <a:rPr lang="en-US" altLang="zh-CN" b="1" dirty="0">
                <a:latin typeface="黑体" panose="02010609060101010101" pitchFamily="49" charset="-122"/>
                <a:ea typeface="黑体" panose="02010609060101010101" pitchFamily="49" charset="-122"/>
              </a:rPr>
              <a:t>3</a:t>
            </a:r>
            <a:r>
              <a:rPr lang="zh-CN" altLang="en-US" b="1" dirty="0">
                <a:latin typeface="黑体" panose="02010609060101010101" pitchFamily="49" charset="-122"/>
                <a:ea typeface="黑体" panose="02010609060101010101" pitchFamily="49" charset="-122"/>
              </a:rPr>
              <a:t>轮中最有可能的是硬币</a:t>
            </a:r>
            <a:r>
              <a:rPr lang="en-US" altLang="zh-CN" b="1" dirty="0">
                <a:latin typeface="黑体" panose="02010609060101010101" pitchFamily="49" charset="-122"/>
                <a:ea typeface="黑体" panose="02010609060101010101" pitchFamily="49" charset="-122"/>
              </a:rPr>
              <a:t>1</a:t>
            </a:r>
            <a:r>
              <a:rPr lang="zh-CN" altLang="en-US" b="1" dirty="0">
                <a:latin typeface="黑体" panose="02010609060101010101" pitchFamily="49" charset="-122"/>
                <a:ea typeface="黑体" panose="02010609060101010101" pitchFamily="49" charset="-122"/>
              </a:rPr>
              <a:t/>
            </a:r>
            <a:br>
              <a:rPr lang="zh-CN" altLang="en-US" b="1" dirty="0">
                <a:latin typeface="黑体" panose="02010609060101010101" pitchFamily="49" charset="-122"/>
                <a:ea typeface="黑体" panose="02010609060101010101" pitchFamily="49" charset="-122"/>
              </a:rPr>
            </a:br>
            <a:r>
              <a:rPr lang="zh-CN" altLang="en-US" b="1" dirty="0">
                <a:latin typeface="黑体" panose="02010609060101010101" pitchFamily="49" charset="-122"/>
                <a:ea typeface="黑体" panose="02010609060101010101" pitchFamily="49" charset="-122"/>
              </a:rPr>
              <a:t>第</a:t>
            </a:r>
            <a:r>
              <a:rPr lang="en-US" altLang="zh-CN" b="1" dirty="0">
                <a:latin typeface="黑体" panose="02010609060101010101" pitchFamily="49" charset="-122"/>
                <a:ea typeface="黑体" panose="02010609060101010101" pitchFamily="49" charset="-122"/>
              </a:rPr>
              <a:t>4</a:t>
            </a:r>
            <a:r>
              <a:rPr lang="zh-CN" altLang="en-US" b="1" dirty="0">
                <a:latin typeface="黑体" panose="02010609060101010101" pitchFamily="49" charset="-122"/>
                <a:ea typeface="黑体" panose="02010609060101010101" pitchFamily="49" charset="-122"/>
              </a:rPr>
              <a:t>轮中最有可能的是硬币</a:t>
            </a:r>
            <a:r>
              <a:rPr lang="en-US" altLang="zh-CN" b="1" dirty="0">
                <a:latin typeface="黑体" panose="02010609060101010101" pitchFamily="49" charset="-122"/>
                <a:ea typeface="黑体" panose="02010609060101010101" pitchFamily="49" charset="-122"/>
              </a:rPr>
              <a:t>2</a:t>
            </a:r>
            <a:r>
              <a:rPr lang="zh-CN" altLang="en-US" b="1" dirty="0">
                <a:latin typeface="黑体" panose="02010609060101010101" pitchFamily="49" charset="-122"/>
                <a:ea typeface="黑体" panose="02010609060101010101" pitchFamily="49" charset="-122"/>
              </a:rPr>
              <a:t/>
            </a:r>
            <a:br>
              <a:rPr lang="zh-CN" altLang="en-US" b="1" dirty="0">
                <a:latin typeface="黑体" panose="02010609060101010101" pitchFamily="49" charset="-122"/>
                <a:ea typeface="黑体" panose="02010609060101010101" pitchFamily="49" charset="-122"/>
              </a:rPr>
            </a:br>
            <a:r>
              <a:rPr lang="zh-CN" altLang="en-US" b="1" dirty="0">
                <a:latin typeface="黑体" panose="02010609060101010101" pitchFamily="49" charset="-122"/>
                <a:ea typeface="黑体" panose="02010609060101010101" pitchFamily="49" charset="-122"/>
              </a:rPr>
              <a:t>第</a:t>
            </a:r>
            <a:r>
              <a:rPr lang="en-US" altLang="zh-CN" b="1" dirty="0">
                <a:latin typeface="黑体" panose="02010609060101010101" pitchFamily="49" charset="-122"/>
                <a:ea typeface="黑体" panose="02010609060101010101" pitchFamily="49" charset="-122"/>
              </a:rPr>
              <a:t>5</a:t>
            </a:r>
            <a:r>
              <a:rPr lang="zh-CN" altLang="en-US" b="1" dirty="0">
                <a:latin typeface="黑体" panose="02010609060101010101" pitchFamily="49" charset="-122"/>
                <a:ea typeface="黑体" panose="02010609060101010101" pitchFamily="49" charset="-122"/>
              </a:rPr>
              <a:t>轮中最有可能的是硬币</a:t>
            </a:r>
            <a:r>
              <a:rPr lang="en-US" altLang="zh-CN" b="1" dirty="0">
                <a:latin typeface="黑体" panose="02010609060101010101" pitchFamily="49" charset="-122"/>
                <a:ea typeface="黑体" panose="02010609060101010101" pitchFamily="49" charset="-122"/>
              </a:rPr>
              <a:t>1</a:t>
            </a:r>
          </a:p>
          <a:p>
            <a:pPr marL="228600" lvl="1">
              <a:lnSpc>
                <a:spcPct val="150000"/>
              </a:lnSpc>
              <a:spcBef>
                <a:spcPts val="1000"/>
              </a:spcBef>
              <a:buSzPct val="120000"/>
              <a:buChar char="p"/>
            </a:pPr>
            <a:endParaRPr lang="en-US" altLang="zh-CN" dirty="0">
              <a:latin typeface="+mn-ea"/>
              <a:ea typeface="+mn-ea"/>
            </a:endParaRPr>
          </a:p>
          <a:p>
            <a:pPr>
              <a:lnSpc>
                <a:spcPct val="150000"/>
              </a:lnSpc>
            </a:pPr>
            <a:endParaRPr kumimoji="1" lang="zh-CN" altLang="en-US" sz="2000" dirty="0">
              <a:latin typeface="+mn-ea"/>
              <a:ea typeface="+mn-ea"/>
            </a:endParaRPr>
          </a:p>
        </p:txBody>
      </p:sp>
      <p:pic>
        <p:nvPicPr>
          <p:cNvPr id="3" name="图片 2"/>
          <p:cNvPicPr>
            <a:picLocks noChangeAspect="1"/>
          </p:cNvPicPr>
          <p:nvPr/>
        </p:nvPicPr>
        <p:blipFill>
          <a:blip r:embed="rId2"/>
          <a:stretch>
            <a:fillRect/>
          </a:stretch>
        </p:blipFill>
        <p:spPr>
          <a:xfrm>
            <a:off x="0" y="768862"/>
            <a:ext cx="9144000" cy="3071316"/>
          </a:xfrm>
          <a:prstGeom prst="rect">
            <a:avLst/>
          </a:prstGeom>
        </p:spPr>
      </p:pic>
    </p:spTree>
    <p:extLst>
      <p:ext uri="{BB962C8B-B14F-4D97-AF65-F5344CB8AC3E}">
        <p14:creationId xmlns:p14="http://schemas.microsoft.com/office/powerpoint/2010/main" val="188009806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黑体" panose="02010609060101010101" pitchFamily="49" charset="-122"/>
                <a:ea typeface="黑体" panose="02010609060101010101" pitchFamily="49" charset="-122"/>
                <a:cs typeface="Verdana" charset="0"/>
              </a:rPr>
              <a:t>EM</a:t>
            </a:r>
            <a:r>
              <a:rPr lang="zh-CN" altLang="en-US" dirty="0">
                <a:latin typeface="黑体" panose="02010609060101010101" pitchFamily="49" charset="-122"/>
                <a:ea typeface="黑体" panose="02010609060101010101" pitchFamily="49" charset="-122"/>
                <a:cs typeface="黑体"/>
              </a:rPr>
              <a:t>算法举例</a:t>
            </a:r>
            <a:endParaRPr lang="zh-CN" altLang="en-US" dirty="0">
              <a:latin typeface="黑体" panose="02010609060101010101" pitchFamily="49" charset="-122"/>
              <a:ea typeface="黑体" panose="02010609060101010101" pitchFamily="49" charset="-122"/>
            </a:endParaRPr>
          </a:p>
        </p:txBody>
      </p:sp>
      <p:sp>
        <p:nvSpPr>
          <p:cNvPr id="2" name="内容占位符 1"/>
          <p:cNvSpPr>
            <a:spLocks noGrp="1"/>
          </p:cNvSpPr>
          <p:nvPr>
            <p:ph sz="quarter" idx="14"/>
          </p:nvPr>
        </p:nvSpPr>
        <p:spPr>
          <a:xfrm>
            <a:off x="260350" y="1107152"/>
            <a:ext cx="8723013" cy="3670257"/>
          </a:xfrm>
        </p:spPr>
        <p:txBody>
          <a:bodyPr vert="horz" lIns="91440" tIns="45720" rIns="91440" bIns="45720" rtlCol="0">
            <a:normAutofit lnSpcReduction="10000"/>
          </a:bodyPr>
          <a:lstStyle/>
          <a:p>
            <a:pPr marL="228600" lvl="1">
              <a:lnSpc>
                <a:spcPct val="150000"/>
              </a:lnSpc>
              <a:spcBef>
                <a:spcPts val="1000"/>
              </a:spcBef>
              <a:buSzPct val="120000"/>
              <a:buFont typeface="Wingdings" panose="05000000000000000000" pitchFamily="2" charset="2"/>
              <a:buChar char="p"/>
            </a:pPr>
            <a:r>
              <a:rPr lang="zh-CN" altLang="en-US" sz="2100" b="1" dirty="0">
                <a:latin typeface="黑体" panose="02010609060101010101" pitchFamily="49" charset="-122"/>
                <a:ea typeface="黑体" panose="02010609060101010101" pitchFamily="49" charset="-122"/>
              </a:rPr>
              <a:t>把上面的值作为</a:t>
            </a:r>
            <a:r>
              <a:rPr lang="en-US" altLang="zh-CN" sz="2100" b="1" dirty="0">
                <a:latin typeface="黑体" panose="02010609060101010101" pitchFamily="49" charset="-122"/>
                <a:ea typeface="黑体" panose="02010609060101010101" pitchFamily="49" charset="-122"/>
              </a:rPr>
              <a:t>z</a:t>
            </a:r>
            <a:r>
              <a:rPr lang="zh-CN" altLang="en-US" sz="2100" b="1" dirty="0">
                <a:latin typeface="黑体" panose="02010609060101010101" pitchFamily="49" charset="-122"/>
                <a:ea typeface="黑体" panose="02010609060101010101" pitchFamily="49" charset="-122"/>
              </a:rPr>
              <a:t>的估计值。然后按照最大似然概率法则来估计新的</a:t>
            </a:r>
            <a:r>
              <a:rPr lang="en-US" altLang="zh-CN" sz="2100" b="1" dirty="0">
                <a:latin typeface="黑体" panose="02010609060101010101" pitchFamily="49" charset="-122"/>
                <a:ea typeface="黑体" panose="02010609060101010101" pitchFamily="49" charset="-122"/>
              </a:rPr>
              <a:t>P1</a:t>
            </a:r>
            <a:r>
              <a:rPr lang="zh-CN" altLang="en-US" sz="2100" b="1" dirty="0">
                <a:latin typeface="黑体" panose="02010609060101010101" pitchFamily="49" charset="-122"/>
                <a:ea typeface="黑体" panose="02010609060101010101" pitchFamily="49" charset="-122"/>
              </a:rPr>
              <a:t>和</a:t>
            </a:r>
            <a:r>
              <a:rPr lang="en-US" altLang="zh-CN" sz="2100" b="1" dirty="0">
                <a:latin typeface="黑体" panose="02010609060101010101" pitchFamily="49" charset="-122"/>
                <a:ea typeface="黑体" panose="02010609060101010101" pitchFamily="49" charset="-122"/>
              </a:rPr>
              <a:t>P2</a:t>
            </a:r>
            <a:r>
              <a:rPr lang="zh-CN" altLang="en-US" sz="2100" b="1" dirty="0">
                <a:latin typeface="黑体" panose="02010609060101010101" pitchFamily="49" charset="-122"/>
                <a:ea typeface="黑体" panose="02010609060101010101" pitchFamily="49" charset="-122"/>
              </a:rPr>
              <a:t>。</a:t>
            </a:r>
          </a:p>
          <a:p>
            <a:pPr marL="0" lvl="1" indent="0">
              <a:lnSpc>
                <a:spcPct val="150000"/>
              </a:lnSpc>
              <a:spcBef>
                <a:spcPts val="1000"/>
              </a:spcBef>
              <a:buSzPct val="120000"/>
              <a:buNone/>
            </a:pPr>
            <a:r>
              <a:rPr lang="en-US" altLang="zh-CN" sz="2100" b="1" dirty="0">
                <a:latin typeface="黑体" panose="02010609060101010101" pitchFamily="49" charset="-122"/>
                <a:ea typeface="黑体" panose="02010609060101010101" pitchFamily="49" charset="-122"/>
              </a:rPr>
              <a:t>    P1 = </a:t>
            </a:r>
            <a:r>
              <a:rPr lang="zh-CN" altLang="en-US" sz="2100" b="1" dirty="0">
                <a:latin typeface="黑体" panose="02010609060101010101" pitchFamily="49" charset="-122"/>
                <a:ea typeface="黑体" panose="02010609060101010101" pitchFamily="49" charset="-122"/>
              </a:rPr>
              <a:t>（</a:t>
            </a:r>
            <a:r>
              <a:rPr lang="en-US" altLang="zh-CN" sz="2100" b="1" dirty="0">
                <a:latin typeface="黑体" panose="02010609060101010101" pitchFamily="49" charset="-122"/>
                <a:ea typeface="黑体" panose="02010609060101010101" pitchFamily="49" charset="-122"/>
              </a:rPr>
              <a:t>2+1+2</a:t>
            </a:r>
            <a:r>
              <a:rPr lang="zh-CN" altLang="en-US" sz="2100" b="1" dirty="0">
                <a:latin typeface="黑体" panose="02010609060101010101" pitchFamily="49" charset="-122"/>
                <a:ea typeface="黑体" panose="02010609060101010101" pitchFamily="49" charset="-122"/>
              </a:rPr>
              <a:t>）</a:t>
            </a:r>
            <a:r>
              <a:rPr lang="en-US" altLang="zh-CN" sz="2100" b="1" dirty="0">
                <a:latin typeface="黑体" panose="02010609060101010101" pitchFamily="49" charset="-122"/>
                <a:ea typeface="黑体" panose="02010609060101010101" pitchFamily="49" charset="-122"/>
              </a:rPr>
              <a:t>/15 = 0.33</a:t>
            </a:r>
            <a:br>
              <a:rPr lang="en-US" altLang="zh-CN" sz="2100" b="1" dirty="0">
                <a:latin typeface="黑体" panose="02010609060101010101" pitchFamily="49" charset="-122"/>
                <a:ea typeface="黑体" panose="02010609060101010101" pitchFamily="49" charset="-122"/>
              </a:rPr>
            </a:br>
            <a:r>
              <a:rPr lang="en-US" altLang="zh-CN" sz="2100" b="1" dirty="0">
                <a:latin typeface="黑体" panose="02010609060101010101" pitchFamily="49" charset="-122"/>
                <a:ea typeface="黑体" panose="02010609060101010101" pitchFamily="49" charset="-122"/>
              </a:rPr>
              <a:t>    P2=</a:t>
            </a:r>
            <a:r>
              <a:rPr lang="zh-CN" altLang="en-US" sz="2100" b="1" dirty="0">
                <a:latin typeface="黑体" panose="02010609060101010101" pitchFamily="49" charset="-122"/>
                <a:ea typeface="黑体" panose="02010609060101010101" pitchFamily="49" charset="-122"/>
              </a:rPr>
              <a:t>（</a:t>
            </a:r>
            <a:r>
              <a:rPr lang="en-US" altLang="zh-CN" sz="2100" b="1" dirty="0">
                <a:latin typeface="黑体" panose="02010609060101010101" pitchFamily="49" charset="-122"/>
                <a:ea typeface="黑体" panose="02010609060101010101" pitchFamily="49" charset="-122"/>
              </a:rPr>
              <a:t>3+3</a:t>
            </a:r>
            <a:r>
              <a:rPr lang="zh-CN" altLang="en-US" sz="2100" b="1" dirty="0">
                <a:latin typeface="黑体" panose="02010609060101010101" pitchFamily="49" charset="-122"/>
                <a:ea typeface="黑体" panose="02010609060101010101" pitchFamily="49" charset="-122"/>
              </a:rPr>
              <a:t>）</a:t>
            </a:r>
            <a:r>
              <a:rPr lang="en-US" altLang="zh-CN" sz="2100" b="1" dirty="0">
                <a:latin typeface="黑体" panose="02010609060101010101" pitchFamily="49" charset="-122"/>
                <a:ea typeface="黑体" panose="02010609060101010101" pitchFamily="49" charset="-122"/>
              </a:rPr>
              <a:t>/10 = 0.6</a:t>
            </a:r>
          </a:p>
          <a:p>
            <a:pPr marL="228600" lvl="1">
              <a:lnSpc>
                <a:spcPct val="150000"/>
              </a:lnSpc>
              <a:spcBef>
                <a:spcPts val="1000"/>
              </a:spcBef>
              <a:buSzPct val="120000"/>
              <a:buFont typeface="Wingdings" panose="05000000000000000000" pitchFamily="2" charset="2"/>
              <a:buChar char="p"/>
            </a:pPr>
            <a:r>
              <a:rPr lang="zh-CN" altLang="en-US" sz="2100" b="1" dirty="0">
                <a:latin typeface="黑体" panose="02010609060101010101" pitchFamily="49" charset="-122"/>
                <a:ea typeface="黑体" panose="02010609060101010101" pitchFamily="49" charset="-122"/>
              </a:rPr>
              <a:t>设想本身已经知道每轮抛掷时的硬币就是如标签已知的表格标示的那样，那么，</a:t>
            </a:r>
            <a:r>
              <a:rPr lang="en-US" altLang="zh-CN" sz="2100" b="1" dirty="0">
                <a:latin typeface="黑体" panose="02010609060101010101" pitchFamily="49" charset="-122"/>
                <a:ea typeface="黑体" panose="02010609060101010101" pitchFamily="49" charset="-122"/>
              </a:rPr>
              <a:t>P1</a:t>
            </a:r>
            <a:r>
              <a:rPr lang="zh-CN" altLang="en-US" sz="2100" b="1" dirty="0">
                <a:latin typeface="黑体" panose="02010609060101010101" pitchFamily="49" charset="-122"/>
                <a:ea typeface="黑体" panose="02010609060101010101" pitchFamily="49" charset="-122"/>
              </a:rPr>
              <a:t>和</a:t>
            </a:r>
            <a:r>
              <a:rPr lang="en-US" altLang="zh-CN" sz="2100" b="1" dirty="0">
                <a:latin typeface="黑体" panose="02010609060101010101" pitchFamily="49" charset="-122"/>
                <a:ea typeface="黑体" panose="02010609060101010101" pitchFamily="49" charset="-122"/>
              </a:rPr>
              <a:t>P2</a:t>
            </a:r>
            <a:r>
              <a:rPr lang="zh-CN" altLang="en-US" sz="2100" b="1" dirty="0">
                <a:latin typeface="黑体" panose="02010609060101010101" pitchFamily="49" charset="-122"/>
                <a:ea typeface="黑体" panose="02010609060101010101" pitchFamily="49" charset="-122"/>
              </a:rPr>
              <a:t>的最大似然估计就是</a:t>
            </a:r>
            <a:r>
              <a:rPr lang="en-US" altLang="zh-CN" sz="2100" b="1" dirty="0">
                <a:latin typeface="黑体" panose="02010609060101010101" pitchFamily="49" charset="-122"/>
                <a:ea typeface="黑体" panose="02010609060101010101" pitchFamily="49" charset="-122"/>
              </a:rPr>
              <a:t>0.4</a:t>
            </a:r>
            <a:r>
              <a:rPr lang="zh-CN" altLang="en-US" sz="2100" b="1" dirty="0">
                <a:latin typeface="黑体" panose="02010609060101010101" pitchFamily="49" charset="-122"/>
                <a:ea typeface="黑体" panose="02010609060101010101" pitchFamily="49" charset="-122"/>
              </a:rPr>
              <a:t>和</a:t>
            </a:r>
            <a:r>
              <a:rPr lang="en-US" altLang="zh-CN" sz="2100" b="1" dirty="0">
                <a:latin typeface="黑体" panose="02010609060101010101" pitchFamily="49" charset="-122"/>
                <a:ea typeface="黑体" panose="02010609060101010101" pitchFamily="49" charset="-122"/>
              </a:rPr>
              <a:t>0.5</a:t>
            </a:r>
            <a:r>
              <a:rPr lang="zh-CN" altLang="en-US" sz="2100" b="1" dirty="0">
                <a:latin typeface="黑体" panose="02010609060101010101" pitchFamily="49" charset="-122"/>
                <a:ea typeface="黑体" panose="02010609060101010101" pitchFamily="49" charset="-122"/>
              </a:rPr>
              <a:t>（将这两个值称为</a:t>
            </a:r>
            <a:r>
              <a:rPr lang="en-US" altLang="zh-CN" sz="2100" b="1" dirty="0">
                <a:latin typeface="黑体" panose="02010609060101010101" pitchFamily="49" charset="-122"/>
                <a:ea typeface="黑体" panose="02010609060101010101" pitchFamily="49" charset="-122"/>
              </a:rPr>
              <a:t>P1</a:t>
            </a:r>
            <a:r>
              <a:rPr lang="zh-CN" altLang="en-US" sz="2100" b="1" dirty="0">
                <a:latin typeface="黑体" panose="02010609060101010101" pitchFamily="49" charset="-122"/>
                <a:ea typeface="黑体" panose="02010609060101010101" pitchFamily="49" charset="-122"/>
              </a:rPr>
              <a:t>和</a:t>
            </a:r>
            <a:r>
              <a:rPr lang="en-US" altLang="zh-CN" sz="2100" b="1" dirty="0">
                <a:latin typeface="黑体" panose="02010609060101010101" pitchFamily="49" charset="-122"/>
                <a:ea typeface="黑体" panose="02010609060101010101" pitchFamily="49" charset="-122"/>
              </a:rPr>
              <a:t>P2</a:t>
            </a:r>
            <a:r>
              <a:rPr lang="zh-CN" altLang="en-US" sz="2100" b="1" dirty="0">
                <a:latin typeface="黑体" panose="02010609060101010101" pitchFamily="49" charset="-122"/>
                <a:ea typeface="黑体" panose="02010609060101010101" pitchFamily="49" charset="-122"/>
              </a:rPr>
              <a:t>的真实值）。那么对比下初始化的</a:t>
            </a:r>
            <a:r>
              <a:rPr lang="en-US" altLang="zh-CN" sz="2100" b="1" dirty="0">
                <a:latin typeface="黑体" panose="02010609060101010101" pitchFamily="49" charset="-122"/>
                <a:ea typeface="黑体" panose="02010609060101010101" pitchFamily="49" charset="-122"/>
              </a:rPr>
              <a:t>P1</a:t>
            </a:r>
            <a:r>
              <a:rPr lang="zh-CN" altLang="en-US" sz="2100" b="1" dirty="0">
                <a:latin typeface="黑体" panose="02010609060101010101" pitchFamily="49" charset="-122"/>
                <a:ea typeface="黑体" panose="02010609060101010101" pitchFamily="49" charset="-122"/>
              </a:rPr>
              <a:t>和</a:t>
            </a:r>
            <a:r>
              <a:rPr lang="en-US" altLang="zh-CN" sz="2100" b="1" dirty="0">
                <a:latin typeface="黑体" panose="02010609060101010101" pitchFamily="49" charset="-122"/>
                <a:ea typeface="黑体" panose="02010609060101010101" pitchFamily="49" charset="-122"/>
              </a:rPr>
              <a:t>P2</a:t>
            </a:r>
            <a:r>
              <a:rPr lang="zh-CN" altLang="en-US" sz="2100" b="1" dirty="0">
                <a:latin typeface="黑体" panose="02010609060101010101" pitchFamily="49" charset="-122"/>
                <a:ea typeface="黑体" panose="02010609060101010101" pitchFamily="49" charset="-122"/>
              </a:rPr>
              <a:t>和新估计出的</a:t>
            </a:r>
            <a:r>
              <a:rPr lang="en-US" altLang="zh-CN" sz="2100" b="1" dirty="0">
                <a:latin typeface="黑体" panose="02010609060101010101" pitchFamily="49" charset="-122"/>
                <a:ea typeface="黑体" panose="02010609060101010101" pitchFamily="49" charset="-122"/>
              </a:rPr>
              <a:t>P1</a:t>
            </a:r>
            <a:r>
              <a:rPr lang="zh-CN" altLang="en-US" sz="2100" b="1" dirty="0">
                <a:latin typeface="黑体" panose="02010609060101010101" pitchFamily="49" charset="-122"/>
                <a:ea typeface="黑体" panose="02010609060101010101" pitchFamily="49" charset="-122"/>
              </a:rPr>
              <a:t>和</a:t>
            </a:r>
            <a:r>
              <a:rPr lang="en-US" altLang="zh-CN" sz="2100" b="1" dirty="0">
                <a:latin typeface="黑体" panose="02010609060101010101" pitchFamily="49" charset="-122"/>
                <a:ea typeface="黑体" panose="02010609060101010101" pitchFamily="49" charset="-122"/>
              </a:rPr>
              <a:t>P2</a:t>
            </a:r>
            <a:r>
              <a:rPr lang="zh-CN" altLang="en-US" sz="2100" b="1" dirty="0">
                <a:latin typeface="黑体" panose="02010609060101010101" pitchFamily="49" charset="-122"/>
                <a:ea typeface="黑体" panose="02010609060101010101" pitchFamily="49" charset="-122"/>
              </a:rPr>
              <a:t>：</a:t>
            </a:r>
            <a:endParaRPr lang="en-US" altLang="zh-CN" b="1" dirty="0">
              <a:latin typeface="黑体" panose="02010609060101010101" pitchFamily="49" charset="-122"/>
              <a:ea typeface="黑体" panose="02010609060101010101" pitchFamily="49" charset="-122"/>
            </a:endParaRPr>
          </a:p>
          <a:p>
            <a:pPr marL="228600" lvl="1">
              <a:lnSpc>
                <a:spcPct val="150000"/>
              </a:lnSpc>
              <a:spcBef>
                <a:spcPts val="1000"/>
              </a:spcBef>
              <a:buSzPct val="120000"/>
              <a:buChar char="p"/>
            </a:pPr>
            <a:endParaRPr lang="en-US" altLang="zh-CN" dirty="0">
              <a:latin typeface="+mn-ea"/>
              <a:ea typeface="+mn-ea"/>
            </a:endParaRPr>
          </a:p>
          <a:p>
            <a:pPr>
              <a:lnSpc>
                <a:spcPct val="150000"/>
              </a:lnSpc>
            </a:pPr>
            <a:endParaRPr kumimoji="1" lang="zh-CN" altLang="en-US" sz="2000" dirty="0">
              <a:latin typeface="+mn-ea"/>
              <a:ea typeface="+mn-ea"/>
            </a:endParaRPr>
          </a:p>
        </p:txBody>
      </p:sp>
      <p:pic>
        <p:nvPicPr>
          <p:cNvPr id="5" name="图片 4"/>
          <p:cNvPicPr>
            <a:picLocks noChangeAspect="1"/>
          </p:cNvPicPr>
          <p:nvPr/>
        </p:nvPicPr>
        <p:blipFill>
          <a:blip r:embed="rId2"/>
          <a:stretch>
            <a:fillRect/>
          </a:stretch>
        </p:blipFill>
        <p:spPr>
          <a:xfrm>
            <a:off x="49856" y="4837281"/>
            <a:ext cx="9144000" cy="986809"/>
          </a:xfrm>
          <a:prstGeom prst="rect">
            <a:avLst/>
          </a:prstGeom>
        </p:spPr>
      </p:pic>
    </p:spTree>
    <p:extLst>
      <p:ext uri="{BB962C8B-B14F-4D97-AF65-F5344CB8AC3E}">
        <p14:creationId xmlns:p14="http://schemas.microsoft.com/office/powerpoint/2010/main" val="326496276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黑体" panose="02010609060101010101" pitchFamily="49" charset="-122"/>
                <a:ea typeface="黑体" panose="02010609060101010101" pitchFamily="49" charset="-122"/>
                <a:cs typeface="Verdana" charset="0"/>
              </a:rPr>
              <a:t>EM</a:t>
            </a:r>
            <a:r>
              <a:rPr lang="zh-CN" altLang="en-US" dirty="0">
                <a:latin typeface="黑体" panose="02010609060101010101" pitchFamily="49" charset="-122"/>
                <a:ea typeface="黑体" panose="02010609060101010101" pitchFamily="49" charset="-122"/>
                <a:cs typeface="黑体"/>
              </a:rPr>
              <a:t>算法举例</a:t>
            </a:r>
            <a:endParaRPr lang="zh-CN" altLang="en-US" dirty="0">
              <a:latin typeface="黑体" panose="02010609060101010101" pitchFamily="49" charset="-122"/>
              <a:ea typeface="黑体" panose="02010609060101010101" pitchFamily="49" charset="-122"/>
            </a:endParaRPr>
          </a:p>
        </p:txBody>
      </p:sp>
      <p:sp>
        <p:nvSpPr>
          <p:cNvPr id="2" name="内容占位符 1"/>
          <p:cNvSpPr>
            <a:spLocks noGrp="1"/>
          </p:cNvSpPr>
          <p:nvPr>
            <p:ph sz="quarter" idx="14"/>
          </p:nvPr>
        </p:nvSpPr>
        <p:spPr>
          <a:xfrm>
            <a:off x="260350" y="1107152"/>
            <a:ext cx="8723013" cy="5147874"/>
          </a:xfrm>
        </p:spPr>
        <p:txBody>
          <a:bodyPr vert="horz" lIns="91440" tIns="45720" rIns="91440" bIns="45720" rtlCol="0">
            <a:normAutofit fontScale="92500"/>
          </a:bodyPr>
          <a:lstStyle/>
          <a:p>
            <a:pPr marL="228600" lvl="1">
              <a:lnSpc>
                <a:spcPct val="150000"/>
              </a:lnSpc>
              <a:spcBef>
                <a:spcPts val="1000"/>
              </a:spcBef>
              <a:buSzPct val="120000"/>
              <a:buFont typeface="Wingdings" panose="05000000000000000000" pitchFamily="2" charset="2"/>
              <a:buChar char="p"/>
            </a:pPr>
            <a:r>
              <a:rPr lang="zh-CN" altLang="en-US" sz="2100" b="1" dirty="0">
                <a:latin typeface="黑体" panose="02010609060101010101" pitchFamily="49" charset="-122"/>
                <a:ea typeface="黑体" panose="02010609060101010101" pitchFamily="49" charset="-122"/>
              </a:rPr>
              <a:t>估计的</a:t>
            </a:r>
            <a:r>
              <a:rPr lang="en-US" altLang="zh-CN" sz="2100" b="1" dirty="0">
                <a:latin typeface="黑体" panose="02010609060101010101" pitchFamily="49" charset="-122"/>
                <a:ea typeface="黑体" panose="02010609060101010101" pitchFamily="49" charset="-122"/>
              </a:rPr>
              <a:t>P1</a:t>
            </a:r>
            <a:r>
              <a:rPr lang="zh-CN" altLang="en-US" sz="2100" b="1" dirty="0">
                <a:latin typeface="黑体" panose="02010609060101010101" pitchFamily="49" charset="-122"/>
                <a:ea typeface="黑体" panose="02010609060101010101" pitchFamily="49" charset="-122"/>
              </a:rPr>
              <a:t>和</a:t>
            </a:r>
            <a:r>
              <a:rPr lang="en-US" altLang="zh-CN" sz="2100" b="1" dirty="0">
                <a:latin typeface="黑体" panose="02010609060101010101" pitchFamily="49" charset="-122"/>
                <a:ea typeface="黑体" panose="02010609060101010101" pitchFamily="49" charset="-122"/>
              </a:rPr>
              <a:t>P2</a:t>
            </a:r>
            <a:r>
              <a:rPr lang="zh-CN" altLang="en-US" sz="2100" b="1" dirty="0">
                <a:latin typeface="黑体" panose="02010609060101010101" pitchFamily="49" charset="-122"/>
                <a:ea typeface="黑体" panose="02010609060101010101" pitchFamily="49" charset="-122"/>
              </a:rPr>
              <a:t>相比于它们的初始值，更接近它们的真实值！</a:t>
            </a:r>
          </a:p>
          <a:p>
            <a:pPr marL="228600" lvl="1">
              <a:lnSpc>
                <a:spcPct val="150000"/>
              </a:lnSpc>
              <a:spcBef>
                <a:spcPts val="1000"/>
              </a:spcBef>
              <a:buSzPct val="120000"/>
              <a:buFont typeface="Wingdings" panose="05000000000000000000" pitchFamily="2" charset="2"/>
              <a:buChar char="p"/>
            </a:pPr>
            <a:r>
              <a:rPr lang="zh-CN" altLang="en-US" sz="2100" b="1" dirty="0">
                <a:latin typeface="黑体" panose="02010609060101010101" pitchFamily="49" charset="-122"/>
                <a:ea typeface="黑体" panose="02010609060101010101" pitchFamily="49" charset="-122"/>
              </a:rPr>
              <a:t>可以期待，继续按照上面的思路，用估计出的</a:t>
            </a:r>
            <a:r>
              <a:rPr lang="en-US" altLang="zh-CN" sz="2100" b="1" dirty="0">
                <a:latin typeface="黑体" panose="02010609060101010101" pitchFamily="49" charset="-122"/>
                <a:ea typeface="黑体" panose="02010609060101010101" pitchFamily="49" charset="-122"/>
              </a:rPr>
              <a:t>P1</a:t>
            </a:r>
            <a:r>
              <a:rPr lang="zh-CN" altLang="en-US" sz="2100" b="1" dirty="0">
                <a:latin typeface="黑体" panose="02010609060101010101" pitchFamily="49" charset="-122"/>
                <a:ea typeface="黑体" panose="02010609060101010101" pitchFamily="49" charset="-122"/>
              </a:rPr>
              <a:t>和</a:t>
            </a:r>
            <a:r>
              <a:rPr lang="en-US" altLang="zh-CN" sz="2100" b="1" dirty="0">
                <a:latin typeface="黑体" panose="02010609060101010101" pitchFamily="49" charset="-122"/>
                <a:ea typeface="黑体" panose="02010609060101010101" pitchFamily="49" charset="-122"/>
              </a:rPr>
              <a:t>P2</a:t>
            </a:r>
            <a:r>
              <a:rPr lang="zh-CN" altLang="en-US" sz="2100" b="1" dirty="0">
                <a:latin typeface="黑体" panose="02010609060101010101" pitchFamily="49" charset="-122"/>
                <a:ea typeface="黑体" panose="02010609060101010101" pitchFamily="49" charset="-122"/>
              </a:rPr>
              <a:t>再来估计</a:t>
            </a:r>
            <a:r>
              <a:rPr lang="en-US" altLang="zh-CN" sz="2100" b="1" dirty="0">
                <a:latin typeface="黑体" panose="02010609060101010101" pitchFamily="49" charset="-122"/>
                <a:ea typeface="黑体" panose="02010609060101010101" pitchFamily="49" charset="-122"/>
              </a:rPr>
              <a:t>z</a:t>
            </a:r>
            <a:r>
              <a:rPr lang="zh-CN" altLang="en-US" sz="2100" b="1" dirty="0">
                <a:latin typeface="黑体" panose="02010609060101010101" pitchFamily="49" charset="-122"/>
                <a:ea typeface="黑体" panose="02010609060101010101" pitchFamily="49" charset="-122"/>
              </a:rPr>
              <a:t>，再用</a:t>
            </a:r>
            <a:r>
              <a:rPr lang="en-US" altLang="zh-CN" sz="2100" b="1" dirty="0">
                <a:latin typeface="黑体" panose="02010609060101010101" pitchFamily="49" charset="-122"/>
                <a:ea typeface="黑体" panose="02010609060101010101" pitchFamily="49" charset="-122"/>
              </a:rPr>
              <a:t>z</a:t>
            </a:r>
            <a:r>
              <a:rPr lang="zh-CN" altLang="en-US" sz="2100" b="1" dirty="0">
                <a:latin typeface="黑体" panose="02010609060101010101" pitchFamily="49" charset="-122"/>
                <a:ea typeface="黑体" panose="02010609060101010101" pitchFamily="49" charset="-122"/>
              </a:rPr>
              <a:t>来估计新的</a:t>
            </a:r>
            <a:r>
              <a:rPr lang="en-US" altLang="zh-CN" sz="2100" b="1" dirty="0">
                <a:latin typeface="黑体" panose="02010609060101010101" pitchFamily="49" charset="-122"/>
                <a:ea typeface="黑体" panose="02010609060101010101" pitchFamily="49" charset="-122"/>
              </a:rPr>
              <a:t>P1</a:t>
            </a:r>
            <a:r>
              <a:rPr lang="zh-CN" altLang="en-US" sz="2100" b="1" dirty="0">
                <a:latin typeface="黑体" panose="02010609060101010101" pitchFamily="49" charset="-122"/>
                <a:ea typeface="黑体" panose="02010609060101010101" pitchFamily="49" charset="-122"/>
              </a:rPr>
              <a:t>和</a:t>
            </a:r>
            <a:r>
              <a:rPr lang="en-US" altLang="zh-CN" sz="2100" b="1" dirty="0">
                <a:latin typeface="黑体" panose="02010609060101010101" pitchFamily="49" charset="-122"/>
                <a:ea typeface="黑体" panose="02010609060101010101" pitchFamily="49" charset="-122"/>
              </a:rPr>
              <a:t>P2</a:t>
            </a:r>
            <a:r>
              <a:rPr lang="zh-CN" altLang="en-US" sz="2100" b="1" dirty="0">
                <a:latin typeface="黑体" panose="02010609060101010101" pitchFamily="49" charset="-122"/>
                <a:ea typeface="黑体" panose="02010609060101010101" pitchFamily="49" charset="-122"/>
              </a:rPr>
              <a:t>，反复迭代下去，就可以最终得到</a:t>
            </a:r>
            <a:r>
              <a:rPr lang="en-US" altLang="zh-CN" sz="2100" b="1" dirty="0">
                <a:latin typeface="黑体" panose="02010609060101010101" pitchFamily="49" charset="-122"/>
                <a:ea typeface="黑体" panose="02010609060101010101" pitchFamily="49" charset="-122"/>
              </a:rPr>
              <a:t>P1 = 0.4</a:t>
            </a:r>
            <a:r>
              <a:rPr lang="zh-CN" altLang="en-US" sz="2100" b="1" dirty="0">
                <a:latin typeface="黑体" panose="02010609060101010101" pitchFamily="49" charset="-122"/>
                <a:ea typeface="黑体" panose="02010609060101010101" pitchFamily="49" charset="-122"/>
              </a:rPr>
              <a:t>，</a:t>
            </a:r>
            <a:r>
              <a:rPr lang="en-US" altLang="zh-CN" sz="2100" b="1" dirty="0">
                <a:latin typeface="黑体" panose="02010609060101010101" pitchFamily="49" charset="-122"/>
                <a:ea typeface="黑体" panose="02010609060101010101" pitchFamily="49" charset="-122"/>
              </a:rPr>
              <a:t>P2=0.5</a:t>
            </a:r>
            <a:r>
              <a:rPr lang="zh-CN" altLang="en-US" sz="2100" b="1" dirty="0">
                <a:latin typeface="黑体" panose="02010609060101010101" pitchFamily="49" charset="-122"/>
                <a:ea typeface="黑体" panose="02010609060101010101" pitchFamily="49" charset="-122"/>
              </a:rPr>
              <a:t>，此时无论怎样迭代，</a:t>
            </a:r>
            <a:r>
              <a:rPr lang="en-US" altLang="zh-CN" sz="2100" b="1" dirty="0">
                <a:latin typeface="黑体" panose="02010609060101010101" pitchFamily="49" charset="-122"/>
                <a:ea typeface="黑体" panose="02010609060101010101" pitchFamily="49" charset="-122"/>
              </a:rPr>
              <a:t>P1</a:t>
            </a:r>
            <a:r>
              <a:rPr lang="zh-CN" altLang="en-US" sz="2100" b="1" dirty="0">
                <a:latin typeface="黑体" panose="02010609060101010101" pitchFamily="49" charset="-122"/>
                <a:ea typeface="黑体" panose="02010609060101010101" pitchFamily="49" charset="-122"/>
              </a:rPr>
              <a:t>和</a:t>
            </a:r>
            <a:r>
              <a:rPr lang="en-US" altLang="zh-CN" sz="2100" b="1" dirty="0">
                <a:latin typeface="黑体" panose="02010609060101010101" pitchFamily="49" charset="-122"/>
                <a:ea typeface="黑体" panose="02010609060101010101" pitchFamily="49" charset="-122"/>
              </a:rPr>
              <a:t>P2</a:t>
            </a:r>
            <a:r>
              <a:rPr lang="zh-CN" altLang="en-US" sz="2100" b="1" dirty="0">
                <a:latin typeface="黑体" panose="02010609060101010101" pitchFamily="49" charset="-122"/>
                <a:ea typeface="黑体" panose="02010609060101010101" pitchFamily="49" charset="-122"/>
              </a:rPr>
              <a:t>的值都会保持</a:t>
            </a:r>
            <a:r>
              <a:rPr lang="en-US" altLang="zh-CN" sz="2100" b="1" dirty="0">
                <a:latin typeface="黑体" panose="02010609060101010101" pitchFamily="49" charset="-122"/>
                <a:ea typeface="黑体" panose="02010609060101010101" pitchFamily="49" charset="-122"/>
              </a:rPr>
              <a:t>0.4</a:t>
            </a:r>
            <a:r>
              <a:rPr lang="zh-CN" altLang="en-US" sz="2100" b="1" dirty="0">
                <a:latin typeface="黑体" panose="02010609060101010101" pitchFamily="49" charset="-122"/>
                <a:ea typeface="黑体" panose="02010609060101010101" pitchFamily="49" charset="-122"/>
              </a:rPr>
              <a:t>和</a:t>
            </a:r>
            <a:r>
              <a:rPr lang="en-US" altLang="zh-CN" sz="2100" b="1" dirty="0">
                <a:latin typeface="黑体" panose="02010609060101010101" pitchFamily="49" charset="-122"/>
                <a:ea typeface="黑体" panose="02010609060101010101" pitchFamily="49" charset="-122"/>
              </a:rPr>
              <a:t>0.5</a:t>
            </a:r>
            <a:r>
              <a:rPr lang="zh-CN" altLang="en-US" sz="2100" b="1" dirty="0">
                <a:latin typeface="黑体" panose="02010609060101010101" pitchFamily="49" charset="-122"/>
                <a:ea typeface="黑体" panose="02010609060101010101" pitchFamily="49" charset="-122"/>
              </a:rPr>
              <a:t>不变，于是就找到了</a:t>
            </a:r>
            <a:r>
              <a:rPr lang="en-US" altLang="zh-CN" sz="2100" b="1" dirty="0">
                <a:latin typeface="黑体" panose="02010609060101010101" pitchFamily="49" charset="-122"/>
                <a:ea typeface="黑体" panose="02010609060101010101" pitchFamily="49" charset="-122"/>
              </a:rPr>
              <a:t>P1</a:t>
            </a:r>
            <a:r>
              <a:rPr lang="zh-CN" altLang="en-US" sz="2100" b="1" dirty="0">
                <a:latin typeface="黑体" panose="02010609060101010101" pitchFamily="49" charset="-122"/>
                <a:ea typeface="黑体" panose="02010609060101010101" pitchFamily="49" charset="-122"/>
              </a:rPr>
              <a:t>和</a:t>
            </a:r>
            <a:r>
              <a:rPr lang="en-US" altLang="zh-CN" sz="2100" b="1" dirty="0">
                <a:latin typeface="黑体" panose="02010609060101010101" pitchFamily="49" charset="-122"/>
                <a:ea typeface="黑体" panose="02010609060101010101" pitchFamily="49" charset="-122"/>
              </a:rPr>
              <a:t>P2</a:t>
            </a:r>
            <a:r>
              <a:rPr lang="zh-CN" altLang="en-US" sz="2100" b="1" dirty="0">
                <a:latin typeface="黑体" panose="02010609060101010101" pitchFamily="49" charset="-122"/>
                <a:ea typeface="黑体" panose="02010609060101010101" pitchFamily="49" charset="-122"/>
              </a:rPr>
              <a:t>的最大似然估计。</a:t>
            </a:r>
          </a:p>
          <a:p>
            <a:pPr marL="228600" lvl="1">
              <a:lnSpc>
                <a:spcPct val="150000"/>
              </a:lnSpc>
              <a:spcBef>
                <a:spcPts val="1000"/>
              </a:spcBef>
              <a:buSzPct val="120000"/>
              <a:buFont typeface="Wingdings" panose="05000000000000000000" pitchFamily="2" charset="2"/>
              <a:buChar char="p"/>
            </a:pPr>
            <a:r>
              <a:rPr lang="zh-CN" altLang="en-US" sz="2100" b="1" dirty="0">
                <a:latin typeface="黑体" panose="02010609060101010101" pitchFamily="49" charset="-122"/>
                <a:ea typeface="黑体" panose="02010609060101010101" pitchFamily="49" charset="-122"/>
              </a:rPr>
              <a:t>这里有两个问题：</a:t>
            </a:r>
            <a:br>
              <a:rPr lang="zh-CN" altLang="en-US" sz="2100" b="1" dirty="0">
                <a:latin typeface="黑体" panose="02010609060101010101" pitchFamily="49" charset="-122"/>
                <a:ea typeface="黑体" panose="02010609060101010101" pitchFamily="49" charset="-122"/>
              </a:rPr>
            </a:br>
            <a:r>
              <a:rPr lang="en-US" altLang="zh-CN" sz="2100" b="1" dirty="0">
                <a:latin typeface="黑体" panose="02010609060101010101" pitchFamily="49" charset="-122"/>
                <a:ea typeface="黑体" panose="02010609060101010101" pitchFamily="49" charset="-122"/>
              </a:rPr>
              <a:t>1</a:t>
            </a:r>
            <a:r>
              <a:rPr lang="zh-CN" altLang="en-US" sz="2100" b="1" dirty="0">
                <a:latin typeface="黑体" panose="02010609060101010101" pitchFamily="49" charset="-122"/>
                <a:ea typeface="黑体" panose="02010609060101010101" pitchFamily="49" charset="-122"/>
              </a:rPr>
              <a:t>、新估计出的</a:t>
            </a:r>
            <a:r>
              <a:rPr lang="en-US" altLang="zh-CN" sz="2100" b="1" dirty="0">
                <a:latin typeface="黑体" panose="02010609060101010101" pitchFamily="49" charset="-122"/>
                <a:ea typeface="黑体" panose="02010609060101010101" pitchFamily="49" charset="-122"/>
              </a:rPr>
              <a:t>P1</a:t>
            </a:r>
            <a:r>
              <a:rPr lang="zh-CN" altLang="en-US" sz="2100" b="1" dirty="0">
                <a:latin typeface="黑体" panose="02010609060101010101" pitchFamily="49" charset="-122"/>
                <a:ea typeface="黑体" panose="02010609060101010101" pitchFamily="49" charset="-122"/>
              </a:rPr>
              <a:t>和</a:t>
            </a:r>
            <a:r>
              <a:rPr lang="en-US" altLang="zh-CN" sz="2100" b="1" dirty="0">
                <a:latin typeface="黑体" panose="02010609060101010101" pitchFamily="49" charset="-122"/>
                <a:ea typeface="黑体" panose="02010609060101010101" pitchFamily="49" charset="-122"/>
              </a:rPr>
              <a:t>P2</a:t>
            </a:r>
            <a:r>
              <a:rPr lang="zh-CN" altLang="en-US" sz="2100" b="1" dirty="0">
                <a:latin typeface="黑体" panose="02010609060101010101" pitchFamily="49" charset="-122"/>
                <a:ea typeface="黑体" panose="02010609060101010101" pitchFamily="49" charset="-122"/>
              </a:rPr>
              <a:t>一定会更接近真实的</a:t>
            </a:r>
            <a:r>
              <a:rPr lang="en-US" altLang="zh-CN" sz="2100" b="1" dirty="0">
                <a:latin typeface="黑体" panose="02010609060101010101" pitchFamily="49" charset="-122"/>
                <a:ea typeface="黑体" panose="02010609060101010101" pitchFamily="49" charset="-122"/>
              </a:rPr>
              <a:t>P1</a:t>
            </a:r>
            <a:r>
              <a:rPr lang="zh-CN" altLang="en-US" sz="2100" b="1" dirty="0">
                <a:latin typeface="黑体" panose="02010609060101010101" pitchFamily="49" charset="-122"/>
                <a:ea typeface="黑体" panose="02010609060101010101" pitchFamily="49" charset="-122"/>
              </a:rPr>
              <a:t>和</a:t>
            </a:r>
            <a:r>
              <a:rPr lang="en-US" altLang="zh-CN" sz="2100" b="1" dirty="0">
                <a:latin typeface="黑体" panose="02010609060101010101" pitchFamily="49" charset="-122"/>
                <a:ea typeface="黑体" panose="02010609060101010101" pitchFamily="49" charset="-122"/>
              </a:rPr>
              <a:t>P2</a:t>
            </a:r>
            <a:r>
              <a:rPr lang="zh-CN" altLang="en-US" sz="2100" b="1" dirty="0">
                <a:latin typeface="黑体" panose="02010609060101010101" pitchFamily="49" charset="-122"/>
                <a:ea typeface="黑体" panose="02010609060101010101" pitchFamily="49" charset="-122"/>
              </a:rPr>
              <a:t>？</a:t>
            </a:r>
            <a:br>
              <a:rPr lang="zh-CN" altLang="en-US" sz="2100" b="1" dirty="0">
                <a:latin typeface="黑体" panose="02010609060101010101" pitchFamily="49" charset="-122"/>
                <a:ea typeface="黑体" panose="02010609060101010101" pitchFamily="49" charset="-122"/>
              </a:rPr>
            </a:br>
            <a:r>
              <a:rPr lang="zh-CN" altLang="en-US" sz="2100" b="1" dirty="0">
                <a:latin typeface="黑体" panose="02010609060101010101" pitchFamily="49" charset="-122"/>
                <a:ea typeface="黑体" panose="02010609060101010101" pitchFamily="49" charset="-122"/>
              </a:rPr>
              <a:t>答案是：没错，一定会更接近真实的</a:t>
            </a:r>
            <a:r>
              <a:rPr lang="en-US" altLang="zh-CN" sz="2100" b="1" dirty="0">
                <a:latin typeface="黑体" panose="02010609060101010101" pitchFamily="49" charset="-122"/>
                <a:ea typeface="黑体" panose="02010609060101010101" pitchFamily="49" charset="-122"/>
              </a:rPr>
              <a:t>P1</a:t>
            </a:r>
            <a:r>
              <a:rPr lang="zh-CN" altLang="en-US" sz="2100" b="1" dirty="0">
                <a:latin typeface="黑体" panose="02010609060101010101" pitchFamily="49" charset="-122"/>
                <a:ea typeface="黑体" panose="02010609060101010101" pitchFamily="49" charset="-122"/>
              </a:rPr>
              <a:t>和</a:t>
            </a:r>
            <a:r>
              <a:rPr lang="en-US" altLang="zh-CN" sz="2100" b="1" dirty="0">
                <a:latin typeface="黑体" panose="02010609060101010101" pitchFamily="49" charset="-122"/>
                <a:ea typeface="黑体" panose="02010609060101010101" pitchFamily="49" charset="-122"/>
              </a:rPr>
              <a:t>P2</a:t>
            </a:r>
            <a:r>
              <a:rPr lang="zh-CN" altLang="en-US" sz="2100" b="1" dirty="0">
                <a:latin typeface="黑体" panose="02010609060101010101" pitchFamily="49" charset="-122"/>
                <a:ea typeface="黑体" panose="02010609060101010101" pitchFamily="49" charset="-122"/>
              </a:rPr>
              <a:t>，数学可以证明。</a:t>
            </a:r>
            <a:br>
              <a:rPr lang="zh-CN" altLang="en-US" sz="2100" b="1" dirty="0">
                <a:latin typeface="黑体" panose="02010609060101010101" pitchFamily="49" charset="-122"/>
                <a:ea typeface="黑体" panose="02010609060101010101" pitchFamily="49" charset="-122"/>
              </a:rPr>
            </a:br>
            <a:r>
              <a:rPr lang="en-US" altLang="zh-CN" sz="2100" b="1" dirty="0">
                <a:latin typeface="黑体" panose="02010609060101010101" pitchFamily="49" charset="-122"/>
                <a:ea typeface="黑体" panose="02010609060101010101" pitchFamily="49" charset="-122"/>
              </a:rPr>
              <a:t>2</a:t>
            </a:r>
            <a:r>
              <a:rPr lang="zh-CN" altLang="en-US" sz="2100" b="1" dirty="0">
                <a:latin typeface="黑体" panose="02010609060101010101" pitchFamily="49" charset="-122"/>
                <a:ea typeface="黑体" panose="02010609060101010101" pitchFamily="49" charset="-122"/>
              </a:rPr>
              <a:t>、迭代一定会收敛到真实的</a:t>
            </a:r>
            <a:r>
              <a:rPr lang="en-US" altLang="zh-CN" sz="2100" b="1" dirty="0">
                <a:latin typeface="黑体" panose="02010609060101010101" pitchFamily="49" charset="-122"/>
                <a:ea typeface="黑体" panose="02010609060101010101" pitchFamily="49" charset="-122"/>
              </a:rPr>
              <a:t>P1</a:t>
            </a:r>
            <a:r>
              <a:rPr lang="zh-CN" altLang="en-US" sz="2100" b="1" dirty="0">
                <a:latin typeface="黑体" panose="02010609060101010101" pitchFamily="49" charset="-122"/>
                <a:ea typeface="黑体" panose="02010609060101010101" pitchFamily="49" charset="-122"/>
              </a:rPr>
              <a:t>和</a:t>
            </a:r>
            <a:r>
              <a:rPr lang="en-US" altLang="zh-CN" sz="2100" b="1" dirty="0">
                <a:latin typeface="黑体" panose="02010609060101010101" pitchFamily="49" charset="-122"/>
                <a:ea typeface="黑体" panose="02010609060101010101" pitchFamily="49" charset="-122"/>
              </a:rPr>
              <a:t>P2</a:t>
            </a:r>
            <a:r>
              <a:rPr lang="zh-CN" altLang="en-US" sz="2100" b="1" dirty="0">
                <a:latin typeface="黑体" panose="02010609060101010101" pitchFamily="49" charset="-122"/>
                <a:ea typeface="黑体" panose="02010609060101010101" pitchFamily="49" charset="-122"/>
              </a:rPr>
              <a:t>吗？</a:t>
            </a:r>
            <a:br>
              <a:rPr lang="zh-CN" altLang="en-US" sz="2100" b="1" dirty="0">
                <a:latin typeface="黑体" panose="02010609060101010101" pitchFamily="49" charset="-122"/>
                <a:ea typeface="黑体" panose="02010609060101010101" pitchFamily="49" charset="-122"/>
              </a:rPr>
            </a:br>
            <a:r>
              <a:rPr lang="zh-CN" altLang="en-US" sz="2100" b="1" dirty="0">
                <a:latin typeface="黑体" panose="02010609060101010101" pitchFamily="49" charset="-122"/>
                <a:ea typeface="黑体" panose="02010609060101010101" pitchFamily="49" charset="-122"/>
              </a:rPr>
              <a:t>答案是：不一定，取决于</a:t>
            </a:r>
            <a:r>
              <a:rPr lang="en-US" altLang="zh-CN" sz="2100" b="1" dirty="0">
                <a:latin typeface="黑体" panose="02010609060101010101" pitchFamily="49" charset="-122"/>
                <a:ea typeface="黑体" panose="02010609060101010101" pitchFamily="49" charset="-122"/>
              </a:rPr>
              <a:t>P1</a:t>
            </a:r>
            <a:r>
              <a:rPr lang="zh-CN" altLang="en-US" sz="2100" b="1" dirty="0">
                <a:latin typeface="黑体" panose="02010609060101010101" pitchFamily="49" charset="-122"/>
                <a:ea typeface="黑体" panose="02010609060101010101" pitchFamily="49" charset="-122"/>
              </a:rPr>
              <a:t>和</a:t>
            </a:r>
            <a:r>
              <a:rPr lang="en-US" altLang="zh-CN" sz="2100" b="1" dirty="0">
                <a:latin typeface="黑体" panose="02010609060101010101" pitchFamily="49" charset="-122"/>
                <a:ea typeface="黑体" panose="02010609060101010101" pitchFamily="49" charset="-122"/>
              </a:rPr>
              <a:t>P2</a:t>
            </a:r>
            <a:r>
              <a:rPr lang="zh-CN" altLang="en-US" sz="2100" b="1" dirty="0">
                <a:latin typeface="黑体" panose="02010609060101010101" pitchFamily="49" charset="-122"/>
                <a:ea typeface="黑体" panose="02010609060101010101" pitchFamily="49" charset="-122"/>
              </a:rPr>
              <a:t>的初始化值，上面之所以能收敛到</a:t>
            </a:r>
            <a:r>
              <a:rPr lang="en-US" altLang="zh-CN" sz="2100" b="1" dirty="0">
                <a:latin typeface="黑体" panose="02010609060101010101" pitchFamily="49" charset="-122"/>
                <a:ea typeface="黑体" panose="02010609060101010101" pitchFamily="49" charset="-122"/>
              </a:rPr>
              <a:t>P1</a:t>
            </a:r>
            <a:r>
              <a:rPr lang="zh-CN" altLang="en-US" sz="2100" b="1" dirty="0">
                <a:latin typeface="黑体" panose="02010609060101010101" pitchFamily="49" charset="-122"/>
                <a:ea typeface="黑体" panose="02010609060101010101" pitchFamily="49" charset="-122"/>
              </a:rPr>
              <a:t>和</a:t>
            </a:r>
            <a:r>
              <a:rPr lang="en-US" altLang="zh-CN" sz="2100" b="1" dirty="0">
                <a:latin typeface="黑体" panose="02010609060101010101" pitchFamily="49" charset="-122"/>
                <a:ea typeface="黑体" panose="02010609060101010101" pitchFamily="49" charset="-122"/>
              </a:rPr>
              <a:t>P2</a:t>
            </a:r>
            <a:r>
              <a:rPr lang="zh-CN" altLang="en-US" sz="2100" b="1" dirty="0">
                <a:latin typeface="黑体" panose="02010609060101010101" pitchFamily="49" charset="-122"/>
                <a:ea typeface="黑体" panose="02010609060101010101" pitchFamily="49" charset="-122"/>
              </a:rPr>
              <a:t>，是因为幸运地找到了好的初始化值。</a:t>
            </a:r>
          </a:p>
          <a:p>
            <a:pPr marL="0" lvl="1" indent="0">
              <a:lnSpc>
                <a:spcPct val="150000"/>
              </a:lnSpc>
              <a:spcBef>
                <a:spcPts val="1000"/>
              </a:spcBef>
              <a:buSzPct val="120000"/>
              <a:buNone/>
            </a:pPr>
            <a:endParaRPr lang="en-US" altLang="zh-CN" dirty="0">
              <a:latin typeface="+mn-ea"/>
              <a:ea typeface="+mn-ea"/>
            </a:endParaRPr>
          </a:p>
          <a:p>
            <a:pPr>
              <a:lnSpc>
                <a:spcPct val="150000"/>
              </a:lnSpc>
            </a:pPr>
            <a:endParaRPr kumimoji="1" lang="zh-CN" altLang="en-US" sz="2000" dirty="0">
              <a:latin typeface="+mn-ea"/>
              <a:ea typeface="+mn-ea"/>
            </a:endParaRPr>
          </a:p>
        </p:txBody>
      </p:sp>
    </p:spTree>
    <p:extLst>
      <p:ext uri="{BB962C8B-B14F-4D97-AF65-F5344CB8AC3E}">
        <p14:creationId xmlns:p14="http://schemas.microsoft.com/office/powerpoint/2010/main" val="136457489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黑体" panose="02010609060101010101" pitchFamily="49" charset="-122"/>
                <a:ea typeface="黑体" panose="02010609060101010101" pitchFamily="49" charset="-122"/>
                <a:cs typeface="Verdana" charset="0"/>
              </a:rPr>
              <a:t>EM</a:t>
            </a:r>
            <a:r>
              <a:rPr lang="zh-CN" altLang="en-US" dirty="0">
                <a:latin typeface="黑体" panose="02010609060101010101" pitchFamily="49" charset="-122"/>
                <a:ea typeface="黑体" panose="02010609060101010101" pitchFamily="49" charset="-122"/>
                <a:cs typeface="黑体"/>
              </a:rPr>
              <a:t>算法举例</a:t>
            </a:r>
            <a:endParaRPr lang="zh-CN" altLang="en-US" dirty="0">
              <a:latin typeface="黑体" panose="02010609060101010101" pitchFamily="49" charset="-122"/>
              <a:ea typeface="黑体" panose="02010609060101010101" pitchFamily="49" charset="-122"/>
            </a:endParaRPr>
          </a:p>
        </p:txBody>
      </p:sp>
      <p:sp>
        <p:nvSpPr>
          <p:cNvPr id="2" name="内容占位符 1"/>
          <p:cNvSpPr>
            <a:spLocks noGrp="1"/>
          </p:cNvSpPr>
          <p:nvPr>
            <p:ph sz="quarter" idx="14"/>
          </p:nvPr>
        </p:nvSpPr>
        <p:spPr>
          <a:xfrm>
            <a:off x="187463" y="961379"/>
            <a:ext cx="8723013" cy="1033074"/>
          </a:xfrm>
        </p:spPr>
        <p:txBody>
          <a:bodyPr vert="horz" lIns="91440" tIns="45720" rIns="91440" bIns="45720" rtlCol="0">
            <a:normAutofit/>
          </a:bodyPr>
          <a:lstStyle/>
          <a:p>
            <a:pPr marL="228600" lvl="1">
              <a:lnSpc>
                <a:spcPct val="150000"/>
              </a:lnSpc>
              <a:spcBef>
                <a:spcPts val="1000"/>
              </a:spcBef>
              <a:buSzPct val="120000"/>
              <a:buFont typeface="Wingdings" panose="05000000000000000000" pitchFamily="2" charset="2"/>
              <a:buChar char="p"/>
            </a:pPr>
            <a:r>
              <a:rPr lang="zh-CN" altLang="en-US" b="1" dirty="0">
                <a:latin typeface="黑体" panose="02010609060101010101" pitchFamily="49" charset="-122"/>
                <a:ea typeface="黑体" panose="02010609060101010101" pitchFamily="49" charset="-122"/>
              </a:rPr>
              <a:t>硬币</a:t>
            </a:r>
            <a:r>
              <a:rPr lang="en-US" altLang="zh-CN" b="1" dirty="0">
                <a:latin typeface="黑体" panose="02010609060101010101" pitchFamily="49" charset="-122"/>
                <a:ea typeface="黑体" panose="02010609060101010101" pitchFamily="49" charset="-122"/>
              </a:rPr>
              <a:t>A</a:t>
            </a:r>
            <a:r>
              <a:rPr lang="zh-CN" altLang="en-US" b="1" dirty="0">
                <a:latin typeface="黑体" panose="02010609060101010101" pitchFamily="49" charset="-122"/>
                <a:ea typeface="黑体" panose="02010609060101010101" pitchFamily="49" charset="-122"/>
              </a:rPr>
              <a:t>和</a:t>
            </a:r>
            <a:r>
              <a:rPr lang="en-US" altLang="zh-CN" b="1" dirty="0">
                <a:latin typeface="黑体" panose="02010609060101010101" pitchFamily="49" charset="-122"/>
                <a:ea typeface="黑体" panose="02010609060101010101" pitchFamily="49" charset="-122"/>
              </a:rPr>
              <a:t>B </a:t>
            </a:r>
            <a:r>
              <a:rPr lang="zh-CN" altLang="en-US" b="1" dirty="0">
                <a:latin typeface="黑体" panose="02010609060101010101" pitchFamily="49" charset="-122"/>
                <a:ea typeface="黑体" panose="02010609060101010101" pitchFamily="49" charset="-122"/>
              </a:rPr>
              <a:t>，</a:t>
            </a:r>
            <a:r>
              <a:rPr lang="en-US" altLang="zh-CN" b="1" dirty="0">
                <a:latin typeface="黑体" panose="02010609060101010101" pitchFamily="49" charset="-122"/>
                <a:ea typeface="黑体" panose="02010609060101010101" pitchFamily="49" charset="-122"/>
              </a:rPr>
              <a:t>H</a:t>
            </a:r>
            <a:r>
              <a:rPr lang="zh-CN" altLang="en-US" b="1" dirty="0">
                <a:latin typeface="黑体" panose="02010609060101010101" pitchFamily="49" charset="-122"/>
                <a:ea typeface="黑体" panose="02010609060101010101" pitchFamily="49" charset="-122"/>
              </a:rPr>
              <a:t>表示正面向上，</a:t>
            </a:r>
            <a:r>
              <a:rPr lang="en-US" altLang="zh-CN" b="1" dirty="0">
                <a:latin typeface="黑体" panose="02010609060101010101" pitchFamily="49" charset="-122"/>
                <a:ea typeface="黑体" panose="02010609060101010101" pitchFamily="49" charset="-122"/>
              </a:rPr>
              <a:t>T</a:t>
            </a:r>
            <a:r>
              <a:rPr lang="zh-CN" altLang="en-US" b="1" dirty="0">
                <a:latin typeface="黑体" panose="02010609060101010101" pitchFamily="49" charset="-122"/>
                <a:ea typeface="黑体" panose="02010609060101010101" pitchFamily="49" charset="-122"/>
              </a:rPr>
              <a:t>表示反面向上，参数</a:t>
            </a:r>
            <a:r>
              <a:rPr lang="en-US" altLang="zh-CN" b="1" dirty="0">
                <a:latin typeface="黑体" panose="02010609060101010101" pitchFamily="49" charset="-122"/>
                <a:ea typeface="黑体" panose="02010609060101010101" pitchFamily="49" charset="-122"/>
              </a:rPr>
              <a:t>θ</a:t>
            </a:r>
            <a:r>
              <a:rPr lang="zh-CN" altLang="en-US" b="1" dirty="0">
                <a:latin typeface="黑体" panose="02010609060101010101" pitchFamily="49" charset="-122"/>
                <a:ea typeface="黑体" panose="02010609060101010101" pitchFamily="49" charset="-122"/>
              </a:rPr>
              <a:t>表示正面朝上的概率。实验总共做了</a:t>
            </a:r>
            <a:r>
              <a:rPr lang="en-US" altLang="zh-CN" b="1" dirty="0">
                <a:latin typeface="黑体" panose="02010609060101010101" pitchFamily="49" charset="-122"/>
                <a:ea typeface="黑体" panose="02010609060101010101" pitchFamily="49" charset="-122"/>
              </a:rPr>
              <a:t>5</a:t>
            </a:r>
            <a:r>
              <a:rPr lang="zh-CN" altLang="en-US" b="1" dirty="0">
                <a:latin typeface="黑体" panose="02010609060101010101" pitchFamily="49" charset="-122"/>
                <a:ea typeface="黑体" panose="02010609060101010101" pitchFamily="49" charset="-122"/>
              </a:rPr>
              <a:t>组，每组随机选一个硬币，连续抛</a:t>
            </a:r>
            <a:r>
              <a:rPr lang="en-US" altLang="zh-CN" b="1" dirty="0">
                <a:latin typeface="黑体" panose="02010609060101010101" pitchFamily="49" charset="-122"/>
                <a:ea typeface="黑体" panose="02010609060101010101" pitchFamily="49" charset="-122"/>
              </a:rPr>
              <a:t>10</a:t>
            </a:r>
            <a:r>
              <a:rPr lang="zh-CN" altLang="en-US" b="1" dirty="0">
                <a:latin typeface="黑体" panose="02010609060101010101" pitchFamily="49" charset="-122"/>
                <a:ea typeface="黑体" panose="02010609060101010101" pitchFamily="49" charset="-122"/>
              </a:rPr>
              <a:t>次。</a:t>
            </a:r>
            <a:endParaRPr lang="en-US" altLang="zh-CN" b="1" dirty="0">
              <a:latin typeface="黑体" panose="02010609060101010101" pitchFamily="49" charset="-122"/>
              <a:ea typeface="黑体" panose="02010609060101010101" pitchFamily="49" charset="-122"/>
            </a:endParaRPr>
          </a:p>
          <a:p>
            <a:pPr marL="0" indent="0">
              <a:lnSpc>
                <a:spcPct val="150000"/>
              </a:lnSpc>
              <a:buNone/>
            </a:pPr>
            <a:endParaRPr kumimoji="1" lang="zh-CN" altLang="en-US" sz="2000" dirty="0">
              <a:latin typeface="+mn-ea"/>
              <a:ea typeface="+mn-ea"/>
            </a:endParaRPr>
          </a:p>
        </p:txBody>
      </p:sp>
      <p:pic>
        <p:nvPicPr>
          <p:cNvPr id="3" name="图片 2"/>
          <p:cNvPicPr>
            <a:picLocks noChangeAspect="1"/>
          </p:cNvPicPr>
          <p:nvPr/>
        </p:nvPicPr>
        <p:blipFill>
          <a:blip r:embed="rId2"/>
          <a:stretch>
            <a:fillRect/>
          </a:stretch>
        </p:blipFill>
        <p:spPr>
          <a:xfrm>
            <a:off x="357808" y="1994453"/>
            <a:ext cx="8488017" cy="4395806"/>
          </a:xfrm>
          <a:prstGeom prst="rect">
            <a:avLst/>
          </a:prstGeom>
        </p:spPr>
      </p:pic>
    </p:spTree>
    <p:extLst>
      <p:ext uri="{BB962C8B-B14F-4D97-AF65-F5344CB8AC3E}">
        <p14:creationId xmlns:p14="http://schemas.microsoft.com/office/powerpoint/2010/main" val="324503380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Verdana" charset="0"/>
                <a:ea typeface="Verdana" charset="0"/>
                <a:cs typeface="Verdana" charset="0"/>
              </a:rPr>
              <a:t>EM</a:t>
            </a:r>
            <a:r>
              <a:rPr lang="zh-CN" altLang="en-US" dirty="0">
                <a:latin typeface="+mj-ea"/>
                <a:ea typeface="+mj-ea"/>
                <a:cs typeface="黑体"/>
              </a:rPr>
              <a:t>算法举例</a:t>
            </a:r>
            <a:endParaRPr lang="zh-CN" altLang="en-US" dirty="0">
              <a:latin typeface="+mj-ea"/>
              <a:ea typeface="+mj-ea"/>
            </a:endParaRPr>
          </a:p>
        </p:txBody>
      </p:sp>
      <p:pic>
        <p:nvPicPr>
          <p:cNvPr id="6" name="图片 5"/>
          <p:cNvPicPr>
            <a:picLocks noChangeAspect="1"/>
          </p:cNvPicPr>
          <p:nvPr/>
        </p:nvPicPr>
        <p:blipFill>
          <a:blip r:embed="rId2"/>
          <a:stretch>
            <a:fillRect/>
          </a:stretch>
        </p:blipFill>
        <p:spPr>
          <a:xfrm>
            <a:off x="0" y="0"/>
            <a:ext cx="8311182" cy="6858000"/>
          </a:xfrm>
          <a:prstGeom prst="rect">
            <a:avLst/>
          </a:prstGeom>
        </p:spPr>
      </p:pic>
      <p:pic>
        <p:nvPicPr>
          <p:cNvPr id="7" name="图片 6"/>
          <p:cNvPicPr>
            <a:picLocks noChangeAspect="1"/>
          </p:cNvPicPr>
          <p:nvPr/>
        </p:nvPicPr>
        <p:blipFill>
          <a:blip r:embed="rId3"/>
          <a:stretch>
            <a:fillRect/>
          </a:stretch>
        </p:blipFill>
        <p:spPr>
          <a:xfrm>
            <a:off x="2944880" y="50800"/>
            <a:ext cx="2421421" cy="345917"/>
          </a:xfrm>
          <a:prstGeom prst="rect">
            <a:avLst/>
          </a:prstGeom>
        </p:spPr>
      </p:pic>
      <p:pic>
        <p:nvPicPr>
          <p:cNvPr id="8" name="图片 7"/>
          <p:cNvPicPr>
            <a:picLocks noChangeAspect="1"/>
          </p:cNvPicPr>
          <p:nvPr/>
        </p:nvPicPr>
        <p:blipFill>
          <a:blip r:embed="rId4"/>
          <a:stretch>
            <a:fillRect/>
          </a:stretch>
        </p:blipFill>
        <p:spPr>
          <a:xfrm>
            <a:off x="2243797" y="379589"/>
            <a:ext cx="6900203" cy="310820"/>
          </a:xfrm>
          <a:prstGeom prst="rect">
            <a:avLst/>
          </a:prstGeom>
        </p:spPr>
      </p:pic>
      <p:grpSp>
        <p:nvGrpSpPr>
          <p:cNvPr id="11" name="组合 10"/>
          <p:cNvGrpSpPr/>
          <p:nvPr/>
        </p:nvGrpSpPr>
        <p:grpSpPr>
          <a:xfrm>
            <a:off x="2964552" y="918062"/>
            <a:ext cx="3813313" cy="245516"/>
            <a:chOff x="2819400" y="794780"/>
            <a:chExt cx="5276850" cy="426523"/>
          </a:xfrm>
        </p:grpSpPr>
        <p:pic>
          <p:nvPicPr>
            <p:cNvPr id="9" name="图片 8"/>
            <p:cNvPicPr>
              <a:picLocks noChangeAspect="1"/>
            </p:cNvPicPr>
            <p:nvPr/>
          </p:nvPicPr>
          <p:blipFill>
            <a:blip r:embed="rId5"/>
            <a:stretch>
              <a:fillRect/>
            </a:stretch>
          </p:blipFill>
          <p:spPr>
            <a:xfrm>
              <a:off x="2819400" y="794780"/>
              <a:ext cx="1038225" cy="400050"/>
            </a:xfrm>
            <a:prstGeom prst="rect">
              <a:avLst/>
            </a:prstGeom>
          </p:spPr>
        </p:pic>
        <p:pic>
          <p:nvPicPr>
            <p:cNvPr id="10" name="图片 9"/>
            <p:cNvPicPr>
              <a:picLocks noChangeAspect="1"/>
            </p:cNvPicPr>
            <p:nvPr/>
          </p:nvPicPr>
          <p:blipFill>
            <a:blip r:embed="rId6"/>
            <a:stretch>
              <a:fillRect/>
            </a:stretch>
          </p:blipFill>
          <p:spPr>
            <a:xfrm>
              <a:off x="3857625" y="811728"/>
              <a:ext cx="4238625" cy="409575"/>
            </a:xfrm>
            <a:prstGeom prst="rect">
              <a:avLst/>
            </a:prstGeom>
          </p:spPr>
        </p:pic>
      </p:grpSp>
    </p:spTree>
    <p:extLst>
      <p:ext uri="{BB962C8B-B14F-4D97-AF65-F5344CB8AC3E}">
        <p14:creationId xmlns:p14="http://schemas.microsoft.com/office/powerpoint/2010/main" val="72251188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内容占位符 2"/>
          <p:cNvSpPr>
            <a:spLocks noGrp="1"/>
          </p:cNvSpPr>
          <p:nvPr>
            <p:ph idx="1"/>
          </p:nvPr>
        </p:nvSpPr>
        <p:spPr>
          <a:xfrm>
            <a:off x="251223" y="1182809"/>
            <a:ext cx="8803481" cy="4913191"/>
          </a:xfrm>
        </p:spPr>
        <p:txBody>
          <a:bodyPr>
            <a:noAutofit/>
          </a:bodyPr>
          <a:lstStyle/>
          <a:p>
            <a:pPr eaLnBrk="1" hangingPunct="1">
              <a:lnSpc>
                <a:spcPct val="150000"/>
              </a:lnSpc>
            </a:pPr>
            <a:r>
              <a:rPr altLang="en-US" sz="2000" b="1" dirty="0">
                <a:latin typeface="黑体" panose="02010609060101010101" pitchFamily="49" charset="-122"/>
                <a:ea typeface="黑体" panose="02010609060101010101" pitchFamily="49" charset="-122"/>
              </a:rPr>
              <a:t>根据假设特征的条件概率分布不同分为：</a:t>
            </a:r>
            <a:endParaRPr lang="en-US" altLang="zh-CN" sz="2000" b="1" dirty="0">
              <a:latin typeface="黑体" panose="02010609060101010101" pitchFamily="49" charset="-122"/>
              <a:ea typeface="黑体" panose="02010609060101010101" pitchFamily="49" charset="-122"/>
            </a:endParaRPr>
          </a:p>
          <a:p>
            <a:pPr lvl="1" eaLnBrk="1" hangingPunct="1">
              <a:lnSpc>
                <a:spcPct val="150000"/>
              </a:lnSpc>
              <a:buFont typeface="Wingdings" panose="05000000000000000000" pitchFamily="2" charset="2"/>
              <a:buChar char="p"/>
            </a:pPr>
            <a:r>
              <a:rPr lang="en-US" altLang="zh-CN" b="1" dirty="0" err="1">
                <a:latin typeface="黑体" panose="02010609060101010101" pitchFamily="49" charset="-122"/>
                <a:ea typeface="黑体" panose="02010609060101010101" pitchFamily="49" charset="-122"/>
              </a:rPr>
              <a:t>Sklearn.navie_bayes.GaussianNB</a:t>
            </a:r>
            <a:r>
              <a:rPr lang="en-US" altLang="zh-CN" b="1" dirty="0">
                <a:latin typeface="黑体" panose="02010609060101010101" pitchFamily="49" charset="-122"/>
                <a:ea typeface="黑体" panose="02010609060101010101" pitchFamily="49" charset="-122"/>
              </a:rPr>
              <a:t>       </a:t>
            </a:r>
            <a:r>
              <a:rPr altLang="en-US" b="1" dirty="0" err="1">
                <a:latin typeface="黑体" panose="02010609060101010101" pitchFamily="49" charset="-122"/>
                <a:ea typeface="黑体" panose="02010609060101010101" pitchFamily="49" charset="-122"/>
              </a:rPr>
              <a:t>高斯贝叶斯分类器</a:t>
            </a:r>
            <a:endParaRPr lang="en-US" altLang="zh-CN" b="1" dirty="0">
              <a:latin typeface="黑体" panose="02010609060101010101" pitchFamily="49" charset="-122"/>
              <a:ea typeface="黑体" panose="02010609060101010101" pitchFamily="49" charset="-122"/>
            </a:endParaRPr>
          </a:p>
          <a:p>
            <a:pPr lvl="1" eaLnBrk="1" hangingPunct="1">
              <a:lnSpc>
                <a:spcPct val="150000"/>
              </a:lnSpc>
              <a:buFont typeface="Wingdings" panose="05000000000000000000" pitchFamily="2" charset="2"/>
              <a:buChar char="p"/>
            </a:pPr>
            <a:r>
              <a:rPr lang="en-US" altLang="zh-CN" b="1" dirty="0" err="1">
                <a:latin typeface="黑体" panose="02010609060101010101" pitchFamily="49" charset="-122"/>
                <a:ea typeface="黑体" panose="02010609060101010101" pitchFamily="49" charset="-122"/>
              </a:rPr>
              <a:t>Sklearn.navie_bayes.MultinomialNB</a:t>
            </a:r>
            <a:r>
              <a:rPr lang="en-US" altLang="zh-CN" b="1" dirty="0">
                <a:latin typeface="黑体" panose="02010609060101010101" pitchFamily="49" charset="-122"/>
                <a:ea typeface="黑体" panose="02010609060101010101" pitchFamily="49" charset="-122"/>
              </a:rPr>
              <a:t>  </a:t>
            </a:r>
            <a:r>
              <a:rPr altLang="en-US" b="1" dirty="0" err="1">
                <a:latin typeface="黑体" panose="02010609060101010101" pitchFamily="49" charset="-122"/>
                <a:ea typeface="黑体" panose="02010609060101010101" pitchFamily="49" charset="-122"/>
              </a:rPr>
              <a:t>多项式贝叶斯分类器</a:t>
            </a:r>
            <a:endParaRPr lang="en-US" altLang="zh-CN" b="1" dirty="0">
              <a:latin typeface="黑体" panose="02010609060101010101" pitchFamily="49" charset="-122"/>
              <a:ea typeface="黑体" panose="02010609060101010101" pitchFamily="49" charset="-122"/>
            </a:endParaRPr>
          </a:p>
          <a:p>
            <a:pPr lvl="1" eaLnBrk="1" hangingPunct="1">
              <a:lnSpc>
                <a:spcPct val="150000"/>
              </a:lnSpc>
              <a:buFont typeface="Wingdings" panose="05000000000000000000" pitchFamily="2" charset="2"/>
              <a:buChar char="p"/>
            </a:pPr>
            <a:r>
              <a:rPr lang="en-US" altLang="zh-CN" b="1" dirty="0" err="1">
                <a:latin typeface="黑体" panose="02010609060101010101" pitchFamily="49" charset="-122"/>
                <a:ea typeface="黑体" panose="02010609060101010101" pitchFamily="49" charset="-122"/>
              </a:rPr>
              <a:t>Sklearn.navie_bayes.BernoulliNB</a:t>
            </a:r>
            <a:r>
              <a:rPr lang="en-US" altLang="zh-CN" b="1" dirty="0">
                <a:latin typeface="黑体" panose="02010609060101010101" pitchFamily="49" charset="-122"/>
                <a:ea typeface="黑体" panose="02010609060101010101" pitchFamily="49" charset="-122"/>
              </a:rPr>
              <a:t>       </a:t>
            </a:r>
            <a:r>
              <a:rPr altLang="en-US" b="1" dirty="0" err="1">
                <a:latin typeface="黑体" panose="02010609060101010101" pitchFamily="49" charset="-122"/>
                <a:ea typeface="黑体" panose="02010609060101010101" pitchFamily="49" charset="-122"/>
              </a:rPr>
              <a:t>伯努利贝叶斯分类器</a:t>
            </a:r>
            <a:endParaRPr lang="en-US" altLang="en-US" b="1" dirty="0">
              <a:latin typeface="黑体" panose="02010609060101010101" pitchFamily="49" charset="-122"/>
              <a:ea typeface="黑体" panose="02010609060101010101" pitchFamily="49" charset="-122"/>
            </a:endParaRPr>
          </a:p>
          <a:p>
            <a:pPr eaLnBrk="1" hangingPunct="1">
              <a:lnSpc>
                <a:spcPct val="150000"/>
              </a:lnSpc>
            </a:pPr>
            <a:r>
              <a:rPr altLang="en-US" sz="2000" b="1" dirty="0">
                <a:latin typeface="黑体" panose="02010609060101010101" pitchFamily="49" charset="-122"/>
                <a:ea typeface="黑体" panose="02010609060101010101" pitchFamily="49" charset="-122"/>
              </a:rPr>
              <a:t>场景选择</a:t>
            </a:r>
            <a:endParaRPr lang="en-US" altLang="zh-CN" sz="2000" b="1" dirty="0">
              <a:latin typeface="黑体" panose="02010609060101010101" pitchFamily="49" charset="-122"/>
              <a:ea typeface="黑体" panose="02010609060101010101" pitchFamily="49" charset="-122"/>
            </a:endParaRPr>
          </a:p>
          <a:p>
            <a:pPr lvl="1" eaLnBrk="1" hangingPunct="1">
              <a:lnSpc>
                <a:spcPct val="150000"/>
              </a:lnSpc>
              <a:buFont typeface="Wingdings" panose="05000000000000000000" pitchFamily="2" charset="2"/>
              <a:buChar char="p"/>
            </a:pPr>
            <a:r>
              <a:rPr altLang="en-US" b="1" dirty="0" err="1">
                <a:latin typeface="黑体" panose="02010609060101010101" pitchFamily="49" charset="-122"/>
                <a:ea typeface="黑体" panose="02010609060101010101" pitchFamily="49" charset="-122"/>
              </a:rPr>
              <a:t>一般来说，如果样本特征是连续值，使用</a:t>
            </a:r>
            <a:r>
              <a:rPr lang="en-US" altLang="zh-CN" b="1" dirty="0" err="1">
                <a:latin typeface="黑体" panose="02010609060101010101" pitchFamily="49" charset="-122"/>
                <a:ea typeface="黑体" panose="02010609060101010101" pitchFamily="49" charset="-122"/>
              </a:rPr>
              <a:t>GaussianNB</a:t>
            </a:r>
            <a:r>
              <a:rPr altLang="en-US" b="1" dirty="0" err="1">
                <a:latin typeface="黑体" panose="02010609060101010101" pitchFamily="49" charset="-122"/>
                <a:ea typeface="黑体" panose="02010609060101010101" pitchFamily="49" charset="-122"/>
              </a:rPr>
              <a:t>会比较好</a:t>
            </a:r>
            <a:r>
              <a:rPr altLang="en-US" b="1" dirty="0">
                <a:latin typeface="黑体" panose="02010609060101010101" pitchFamily="49" charset="-122"/>
                <a:ea typeface="黑体" panose="02010609060101010101" pitchFamily="49" charset="-122"/>
              </a:rPr>
              <a:t>。</a:t>
            </a:r>
          </a:p>
          <a:p>
            <a:pPr lvl="1" eaLnBrk="1" hangingPunct="1">
              <a:lnSpc>
                <a:spcPct val="150000"/>
              </a:lnSpc>
              <a:buFont typeface="Wingdings" panose="05000000000000000000" pitchFamily="2" charset="2"/>
              <a:buChar char="p"/>
            </a:pPr>
            <a:r>
              <a:rPr altLang="en-US" b="1" dirty="0" err="1">
                <a:latin typeface="黑体" panose="02010609060101010101" pitchFamily="49" charset="-122"/>
                <a:ea typeface="黑体" panose="02010609060101010101" pitchFamily="49" charset="-122"/>
              </a:rPr>
              <a:t>如果样本特征是多元离散值，使用</a:t>
            </a:r>
            <a:r>
              <a:rPr lang="en-US" altLang="zh-CN" b="1" dirty="0" err="1">
                <a:latin typeface="黑体" panose="02010609060101010101" pitchFamily="49" charset="-122"/>
                <a:ea typeface="黑体" panose="02010609060101010101" pitchFamily="49" charset="-122"/>
              </a:rPr>
              <a:t>MultinomialNB</a:t>
            </a:r>
            <a:r>
              <a:rPr altLang="en-US" b="1" dirty="0" err="1">
                <a:latin typeface="黑体" panose="02010609060101010101" pitchFamily="49" charset="-122"/>
                <a:ea typeface="黑体" panose="02010609060101010101" pitchFamily="49" charset="-122"/>
              </a:rPr>
              <a:t>比较合适</a:t>
            </a:r>
            <a:r>
              <a:rPr altLang="en-US" b="1" dirty="0">
                <a:latin typeface="黑体" panose="02010609060101010101" pitchFamily="49" charset="-122"/>
                <a:ea typeface="黑体" panose="02010609060101010101" pitchFamily="49" charset="-122"/>
              </a:rPr>
              <a:t>。</a:t>
            </a:r>
          </a:p>
          <a:p>
            <a:pPr lvl="1" eaLnBrk="1" hangingPunct="1">
              <a:lnSpc>
                <a:spcPct val="150000"/>
              </a:lnSpc>
              <a:buFont typeface="Wingdings" panose="05000000000000000000" pitchFamily="2" charset="2"/>
              <a:buChar char="p"/>
            </a:pPr>
            <a:r>
              <a:rPr altLang="en-US" b="1" dirty="0" err="1">
                <a:latin typeface="黑体" panose="02010609060101010101" pitchFamily="49" charset="-122"/>
                <a:ea typeface="黑体" panose="02010609060101010101" pitchFamily="49" charset="-122"/>
              </a:rPr>
              <a:t>如果样本特征是二元离散值或者很稀疏的多元离散值，应该使用</a:t>
            </a:r>
            <a:r>
              <a:rPr lang="en-US" altLang="zh-CN" b="1" dirty="0" err="1">
                <a:latin typeface="黑体" panose="02010609060101010101" pitchFamily="49" charset="-122"/>
                <a:ea typeface="黑体" panose="02010609060101010101" pitchFamily="49" charset="-122"/>
              </a:rPr>
              <a:t>BernoulliNB</a:t>
            </a:r>
            <a:r>
              <a:rPr altLang="en-US" b="1" dirty="0">
                <a:latin typeface="黑体" panose="02010609060101010101" pitchFamily="49" charset="-122"/>
                <a:ea typeface="黑体" panose="02010609060101010101" pitchFamily="49" charset="-122"/>
              </a:rPr>
              <a:t>。</a:t>
            </a:r>
          </a:p>
          <a:p>
            <a:pPr lvl="1" eaLnBrk="1" hangingPunct="1">
              <a:lnSpc>
                <a:spcPct val="150000"/>
              </a:lnSpc>
              <a:buFont typeface="Wingdings" panose="05000000000000000000" pitchFamily="2" charset="2"/>
              <a:buChar char="p"/>
            </a:pPr>
            <a:endParaRPr lang="en-US" altLang="zh-CN" dirty="0">
              <a:latin typeface="+mn-ea"/>
              <a:ea typeface="+mn-ea"/>
            </a:endParaRPr>
          </a:p>
        </p:txBody>
      </p:sp>
      <p:sp>
        <p:nvSpPr>
          <p:cNvPr id="12" name="标题 1"/>
          <p:cNvSpPr txBox="1">
            <a:spLocks/>
          </p:cNvSpPr>
          <p:nvPr/>
        </p:nvSpPr>
        <p:spPr bwMode="auto">
          <a:xfrm>
            <a:off x="251223" y="166223"/>
            <a:ext cx="7886700" cy="570309"/>
          </a:xfrm>
          <a:prstGeom prst="rect">
            <a:avLst/>
          </a:prstGeom>
        </p:spPr>
        <p:txBody>
          <a:bodyPr vert="horz" lIns="91440" tIns="45720" rIns="91440" bIns="45720" rtlCol="0" anchor="ctr">
            <a:normAutofit lnSpcReduction="10000"/>
          </a:bodyPr>
          <a:lstStyle>
            <a:lvl1pPr>
              <a:lnSpc>
                <a:spcPct val="90000"/>
              </a:lnSpc>
              <a:spcBef>
                <a:spcPct val="0"/>
              </a:spcBef>
              <a:buNone/>
              <a:defRPr sz="3600" b="1"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a:lstStyle>
          <a:p>
            <a:r>
              <a:rPr lang="en-US" altLang="zh-CN" dirty="0" err="1">
                <a:latin typeface="黑体" panose="02010609060101010101" pitchFamily="49" charset="-122"/>
                <a:ea typeface="黑体" panose="02010609060101010101" pitchFamily="49" charset="-122"/>
              </a:rPr>
              <a:t>Sklearn</a:t>
            </a:r>
            <a:r>
              <a:rPr lang="zh-CN" altLang="en-US" dirty="0">
                <a:latin typeface="黑体" panose="02010609060101010101" pitchFamily="49" charset="-122"/>
                <a:ea typeface="黑体" panose="02010609060101010101" pitchFamily="49" charset="-122"/>
              </a:rPr>
              <a:t>贝叶斯</a:t>
            </a:r>
          </a:p>
        </p:txBody>
      </p:sp>
    </p:spTree>
    <p:extLst>
      <p:ext uri="{BB962C8B-B14F-4D97-AF65-F5344CB8AC3E}">
        <p14:creationId xmlns:p14="http://schemas.microsoft.com/office/powerpoint/2010/main" val="9678927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7890" name="内容占位符 2"/>
          <p:cNvSpPr>
            <a:spLocks noGrp="1"/>
          </p:cNvSpPr>
          <p:nvPr>
            <p:ph idx="1"/>
          </p:nvPr>
        </p:nvSpPr>
        <p:spPr>
          <a:xfrm>
            <a:off x="65693" y="1026318"/>
            <a:ext cx="8803481" cy="3833813"/>
          </a:xfrm>
        </p:spPr>
        <p:txBody>
          <a:bodyPr>
            <a:normAutofit/>
          </a:bodyPr>
          <a:lstStyle/>
          <a:p>
            <a:pPr lvl="1" eaLnBrk="1" hangingPunct="1">
              <a:lnSpc>
                <a:spcPct val="150000"/>
              </a:lnSpc>
              <a:buFont typeface="Wingdings" panose="05000000000000000000" pitchFamily="2" charset="2"/>
              <a:buChar char="p"/>
            </a:pPr>
            <a:r>
              <a:rPr lang="en-US" altLang="zh-CN" b="1" dirty="0">
                <a:latin typeface="黑体" panose="02010609060101010101" pitchFamily="49" charset="-122"/>
                <a:ea typeface="黑体" panose="02010609060101010101" pitchFamily="49" charset="-122"/>
              </a:rPr>
              <a:t>GaussianNB</a:t>
            </a:r>
            <a:r>
              <a:rPr altLang="en-US" b="1" dirty="0">
                <a:latin typeface="黑体" panose="02010609060101010101" pitchFamily="49" charset="-122"/>
                <a:ea typeface="黑体" panose="02010609060101010101" pitchFamily="49" charset="-122"/>
              </a:rPr>
              <a:t>：有些特征是连续值，比如人的身高，可以离散化处理，或者进行独热码编码，</a:t>
            </a:r>
            <a:r>
              <a:rPr altLang="en-US" b="1" dirty="0">
                <a:solidFill>
                  <a:srgbClr val="FF0000"/>
                </a:solidFill>
                <a:latin typeface="黑体" panose="02010609060101010101" pitchFamily="49" charset="-122"/>
                <a:ea typeface="黑体" panose="02010609060101010101" pitchFamily="49" charset="-122"/>
              </a:rPr>
              <a:t>但是都不够细腻</a:t>
            </a:r>
            <a:r>
              <a:rPr altLang="en-US" b="1" dirty="0">
                <a:latin typeface="黑体" panose="02010609060101010101" pitchFamily="49" charset="-122"/>
                <a:ea typeface="黑体" panose="02010609060101010101" pitchFamily="49" charset="-122"/>
              </a:rPr>
              <a:t>。高斯模型可以解决这个问题。</a:t>
            </a:r>
            <a:endParaRPr lang="en-US" altLang="zh-CN" b="1" dirty="0">
              <a:latin typeface="黑体" panose="02010609060101010101" pitchFamily="49" charset="-122"/>
              <a:ea typeface="黑体" panose="02010609060101010101" pitchFamily="49" charset="-122"/>
            </a:endParaRPr>
          </a:p>
          <a:p>
            <a:pPr lvl="1" eaLnBrk="1" hangingPunct="1">
              <a:lnSpc>
                <a:spcPct val="150000"/>
              </a:lnSpc>
              <a:buFont typeface="Wingdings" panose="05000000000000000000" pitchFamily="2" charset="2"/>
              <a:buChar char="p"/>
            </a:pPr>
            <a:r>
              <a:rPr altLang="en-US" b="1" dirty="0" err="1">
                <a:latin typeface="黑体" panose="02010609060101010101" pitchFamily="49" charset="-122"/>
                <a:ea typeface="黑体" panose="02010609060101010101" pitchFamily="49" charset="-122"/>
              </a:rPr>
              <a:t>高斯分布也称为正态分布，其条件概率函数可以写为</a:t>
            </a:r>
            <a:r>
              <a:rPr altLang="en-US" b="1" dirty="0">
                <a:latin typeface="黑体" panose="02010609060101010101" pitchFamily="49" charset="-122"/>
                <a:ea typeface="黑体" panose="02010609060101010101" pitchFamily="49" charset="-122"/>
              </a:rPr>
              <a:t>：</a:t>
            </a:r>
            <a:endParaRPr lang="en-US" altLang="zh-CN" b="1" dirty="0">
              <a:latin typeface="黑体" panose="02010609060101010101" pitchFamily="49" charset="-122"/>
              <a:ea typeface="黑体" panose="02010609060101010101" pitchFamily="49" charset="-122"/>
            </a:endParaRPr>
          </a:p>
          <a:p>
            <a:pPr lvl="1" eaLnBrk="1" hangingPunct="1">
              <a:lnSpc>
                <a:spcPct val="150000"/>
              </a:lnSpc>
              <a:buFont typeface="Wingdings" panose="05000000000000000000" pitchFamily="2" charset="2"/>
              <a:buChar char="p"/>
            </a:pPr>
            <a:endParaRPr altLang="en-US" dirty="0">
              <a:latin typeface="+mn-ea"/>
              <a:ea typeface="+mn-ea"/>
            </a:endParaRPr>
          </a:p>
          <a:p>
            <a:pPr lvl="1" eaLnBrk="1" hangingPunct="1">
              <a:lnSpc>
                <a:spcPct val="150000"/>
              </a:lnSpc>
              <a:buFont typeface="Wingdings" panose="05000000000000000000" pitchFamily="2" charset="2"/>
              <a:buChar char="p"/>
            </a:pPr>
            <a:endParaRPr lang="en-US" altLang="zh-CN" dirty="0">
              <a:latin typeface="+mn-ea"/>
              <a:ea typeface="+mn-ea"/>
            </a:endParaRPr>
          </a:p>
        </p:txBody>
      </p:sp>
      <p:sp>
        <p:nvSpPr>
          <p:cNvPr id="12" name="标题 1"/>
          <p:cNvSpPr txBox="1">
            <a:spLocks/>
          </p:cNvSpPr>
          <p:nvPr/>
        </p:nvSpPr>
        <p:spPr bwMode="auto">
          <a:xfrm>
            <a:off x="377118" y="136821"/>
            <a:ext cx="7886700" cy="570309"/>
          </a:xfrm>
          <a:prstGeom prst="rect">
            <a:avLst/>
          </a:prstGeom>
        </p:spPr>
        <p:txBody>
          <a:bodyPr vert="horz" lIns="91440" tIns="45720" rIns="91440" bIns="45720" rtlCol="0" anchor="ctr">
            <a:normAutofit lnSpcReduction="10000"/>
          </a:bodyPr>
          <a:lstStyle>
            <a:defPPr>
              <a:defRPr lang="zh-CN"/>
            </a:defPPr>
            <a:lvl1pPr>
              <a:lnSpc>
                <a:spcPct val="90000"/>
              </a:lnSpc>
              <a:spcBef>
                <a:spcPct val="0"/>
              </a:spcBef>
              <a:buNone/>
              <a:defRPr sz="3600" b="1"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a:lstStyle>
          <a:p>
            <a:r>
              <a:rPr lang="zh-CN" altLang="en-US" dirty="0">
                <a:latin typeface="黑体" panose="02010609060101010101" pitchFamily="49" charset="-122"/>
                <a:ea typeface="黑体" panose="02010609060101010101" pitchFamily="49" charset="-122"/>
              </a:rPr>
              <a:t>高斯朴素贝叶斯</a:t>
            </a:r>
          </a:p>
        </p:txBody>
      </p:sp>
      <p:pic>
        <p:nvPicPr>
          <p:cNvPr id="37892"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7428" y="3099715"/>
            <a:ext cx="3084910" cy="1350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图片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78683" y="2943225"/>
            <a:ext cx="5679823" cy="3106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796414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内容占位符 2"/>
          <p:cNvSpPr>
            <a:spLocks noGrp="1"/>
          </p:cNvSpPr>
          <p:nvPr>
            <p:ph idx="1"/>
          </p:nvPr>
        </p:nvSpPr>
        <p:spPr>
          <a:xfrm>
            <a:off x="184962" y="1203982"/>
            <a:ext cx="8803481" cy="485775"/>
          </a:xfrm>
        </p:spPr>
        <p:txBody>
          <a:bodyPr vert="horz" lIns="91440" tIns="46800" rIns="91440" bIns="45720" rtlCol="0">
            <a:normAutofit/>
          </a:bodyPr>
          <a:lstStyle/>
          <a:p>
            <a:r>
              <a:rPr altLang="en-US" b="1" dirty="0">
                <a:latin typeface="黑体" panose="02010609060101010101" pitchFamily="49" charset="-122"/>
                <a:ea typeface="黑体" panose="02010609060101010101" pitchFamily="49" charset="-122"/>
              </a:rPr>
              <a:t>正态分布中均值决定曲线的位置，标准差决定曲线的胖瘦。</a:t>
            </a:r>
          </a:p>
          <a:p>
            <a:pPr lvl="1">
              <a:lnSpc>
                <a:spcPct val="150000"/>
              </a:lnSpc>
              <a:buChar char="p"/>
            </a:pPr>
            <a:endParaRPr altLang="en-US" b="1" dirty="0">
              <a:latin typeface="黑体" panose="02010609060101010101" pitchFamily="49" charset="-122"/>
              <a:ea typeface="黑体" panose="02010609060101010101" pitchFamily="49" charset="-122"/>
            </a:endParaRPr>
          </a:p>
          <a:p>
            <a:pPr lvl="1">
              <a:lnSpc>
                <a:spcPct val="150000"/>
              </a:lnSpc>
              <a:buChar char="p"/>
            </a:pPr>
            <a:endParaRPr lang="en-US" altLang="zh-CN" b="1" dirty="0">
              <a:latin typeface="黑体" panose="02010609060101010101" pitchFamily="49" charset="-122"/>
              <a:ea typeface="黑体" panose="02010609060101010101" pitchFamily="49" charset="-122"/>
            </a:endParaRPr>
          </a:p>
        </p:txBody>
      </p:sp>
      <p:pic>
        <p:nvPicPr>
          <p:cNvPr id="38915"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013" y="2186609"/>
            <a:ext cx="8745567" cy="2299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p:cNvSpPr txBox="1">
            <a:spLocks/>
          </p:cNvSpPr>
          <p:nvPr/>
        </p:nvSpPr>
        <p:spPr bwMode="auto">
          <a:xfrm>
            <a:off x="311804" y="136821"/>
            <a:ext cx="7886700" cy="570309"/>
          </a:xfrm>
          <a:prstGeom prst="rect">
            <a:avLst/>
          </a:prstGeom>
        </p:spPr>
        <p:txBody>
          <a:bodyPr vert="horz" lIns="91440" tIns="45720" rIns="91440" bIns="45720" rtlCol="0" anchor="ctr">
            <a:normAutofit lnSpcReduction="10000"/>
          </a:bodyPr>
          <a:lstStyle>
            <a:defPPr>
              <a:defRPr lang="zh-CN"/>
            </a:defPPr>
            <a:lvl1pPr>
              <a:lnSpc>
                <a:spcPct val="90000"/>
              </a:lnSpc>
              <a:spcBef>
                <a:spcPct val="0"/>
              </a:spcBef>
              <a:buNone/>
              <a:defRPr sz="3600" b="1"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a:lstStyle>
          <a:p>
            <a:r>
              <a:rPr lang="zh-CN" altLang="en-US" dirty="0">
                <a:latin typeface="黑体" panose="02010609060101010101" pitchFamily="49" charset="-122"/>
                <a:ea typeface="黑体" panose="02010609060101010101" pitchFamily="49" charset="-122"/>
              </a:rPr>
              <a:t>高斯朴素贝叶斯</a:t>
            </a:r>
          </a:p>
        </p:txBody>
      </p:sp>
    </p:spTree>
    <p:extLst>
      <p:ext uri="{BB962C8B-B14F-4D97-AF65-F5344CB8AC3E}">
        <p14:creationId xmlns:p14="http://schemas.microsoft.com/office/powerpoint/2010/main" val="130428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内容占位符 2"/>
          <p:cNvSpPr>
            <a:spLocks noGrp="1"/>
          </p:cNvSpPr>
          <p:nvPr>
            <p:ph idx="1"/>
          </p:nvPr>
        </p:nvSpPr>
        <p:spPr>
          <a:xfrm>
            <a:off x="-17859" y="1142482"/>
            <a:ext cx="8317706" cy="3681309"/>
          </a:xfrm>
        </p:spPr>
        <p:txBody>
          <a:bodyPr>
            <a:normAutofit/>
          </a:bodyPr>
          <a:lstStyle/>
          <a:p>
            <a:pPr lvl="1" eaLnBrk="1" hangingPunct="1">
              <a:lnSpc>
                <a:spcPct val="150000"/>
              </a:lnSpc>
              <a:buFont typeface="Wingdings" panose="05000000000000000000" pitchFamily="2" charset="2"/>
              <a:buChar char="p"/>
            </a:pPr>
            <a:r>
              <a:rPr altLang="en-US" b="1" dirty="0">
                <a:latin typeface="黑体" panose="02010609060101010101" pitchFamily="49" charset="-122"/>
                <a:ea typeface="黑体" panose="02010609060101010101" pitchFamily="49" charset="-122"/>
              </a:rPr>
              <a:t>一组人类身体特征的统计资料。已知某人身高</a:t>
            </a:r>
            <a:r>
              <a:rPr lang="en-US" altLang="zh-CN" b="1" dirty="0">
                <a:latin typeface="黑体" panose="02010609060101010101" pitchFamily="49" charset="-122"/>
                <a:ea typeface="黑体" panose="02010609060101010101" pitchFamily="49" charset="-122"/>
              </a:rPr>
              <a:t>6</a:t>
            </a:r>
            <a:r>
              <a:rPr altLang="en-US" b="1" dirty="0">
                <a:latin typeface="黑体" panose="02010609060101010101" pitchFamily="49" charset="-122"/>
                <a:ea typeface="黑体" panose="02010609060101010101" pitchFamily="49" charset="-122"/>
              </a:rPr>
              <a:t>英尺、体重</a:t>
            </a:r>
            <a:r>
              <a:rPr lang="en-US" altLang="zh-CN" b="1" dirty="0">
                <a:latin typeface="黑体" panose="02010609060101010101" pitchFamily="49" charset="-122"/>
                <a:ea typeface="黑体" panose="02010609060101010101" pitchFamily="49" charset="-122"/>
              </a:rPr>
              <a:t>130</a:t>
            </a:r>
            <a:r>
              <a:rPr altLang="en-US" b="1" dirty="0">
                <a:latin typeface="黑体" panose="02010609060101010101" pitchFamily="49" charset="-122"/>
                <a:ea typeface="黑体" panose="02010609060101010101" pitchFamily="49" charset="-122"/>
              </a:rPr>
              <a:t>磅，脚掌</a:t>
            </a:r>
            <a:r>
              <a:rPr lang="en-US" altLang="zh-CN" b="1" dirty="0">
                <a:latin typeface="黑体" panose="02010609060101010101" pitchFamily="49" charset="-122"/>
                <a:ea typeface="黑体" panose="02010609060101010101" pitchFamily="49" charset="-122"/>
              </a:rPr>
              <a:t>8</a:t>
            </a:r>
            <a:r>
              <a:rPr altLang="en-US" b="1" dirty="0">
                <a:latin typeface="黑体" panose="02010609060101010101" pitchFamily="49" charset="-122"/>
                <a:ea typeface="黑体" panose="02010609060101010101" pitchFamily="49" charset="-122"/>
              </a:rPr>
              <a:t>英寸。</a:t>
            </a:r>
            <a:endParaRPr lang="en-US" altLang="zh-CN" b="1" dirty="0">
              <a:latin typeface="黑体" panose="02010609060101010101" pitchFamily="49" charset="-122"/>
              <a:ea typeface="黑体" panose="02010609060101010101" pitchFamily="49" charset="-122"/>
            </a:endParaRPr>
          </a:p>
          <a:p>
            <a:pPr lvl="1" eaLnBrk="1" hangingPunct="1">
              <a:lnSpc>
                <a:spcPct val="150000"/>
              </a:lnSpc>
              <a:buFont typeface="Wingdings" panose="05000000000000000000" pitchFamily="2" charset="2"/>
              <a:buChar char="p"/>
            </a:pPr>
            <a:endParaRPr altLang="en-US" dirty="0">
              <a:latin typeface="+mn-ea"/>
              <a:ea typeface="+mn-ea"/>
            </a:endParaRPr>
          </a:p>
          <a:p>
            <a:pPr lvl="1" eaLnBrk="1" hangingPunct="1">
              <a:lnSpc>
                <a:spcPct val="150000"/>
              </a:lnSpc>
              <a:buFont typeface="Wingdings" panose="05000000000000000000" pitchFamily="2" charset="2"/>
              <a:buChar char="p"/>
            </a:pPr>
            <a:endParaRPr lang="en-US" altLang="zh-CN" dirty="0">
              <a:latin typeface="+mn-ea"/>
              <a:ea typeface="+mn-ea"/>
            </a:endParaRPr>
          </a:p>
        </p:txBody>
      </p:sp>
      <p:pic>
        <p:nvPicPr>
          <p:cNvPr id="39939"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33588" y="2144316"/>
            <a:ext cx="7030641" cy="355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0" name="内容占位符 2"/>
          <p:cNvSpPr txBox="1">
            <a:spLocks/>
          </p:cNvSpPr>
          <p:nvPr/>
        </p:nvSpPr>
        <p:spPr bwMode="auto">
          <a:xfrm>
            <a:off x="94214" y="2295267"/>
            <a:ext cx="1727597" cy="226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800"/>
              </a:spcBef>
              <a:buClr>
                <a:schemeClr val="accent1"/>
              </a:buClr>
              <a:buFont typeface="Arial" panose="020B0604020202020204" pitchFamily="34" charset="0"/>
              <a:buChar char="•"/>
              <a:defRPr sz="2000">
                <a:solidFill>
                  <a:schemeClr val="tx1"/>
                </a:solidFill>
                <a:latin typeface="Century Schoolbook" panose="02040604050505020304" pitchFamily="18" charset="0"/>
                <a:ea typeface="Microsoft YaHei UI" panose="020B0503020204020204" pitchFamily="34" charset="-122"/>
              </a:defRPr>
            </a:lvl1pPr>
            <a:lvl2pPr indent="-228600">
              <a:lnSpc>
                <a:spcPct val="90000"/>
              </a:lnSpc>
              <a:spcBef>
                <a:spcPts val="1000"/>
              </a:spcBef>
              <a:buClr>
                <a:schemeClr val="accent1"/>
              </a:buClr>
              <a:buFont typeface="Arial" panose="020B0604020202020204" pitchFamily="34" charset="0"/>
              <a:buChar char="•"/>
              <a:defRPr>
                <a:solidFill>
                  <a:schemeClr val="tx1"/>
                </a:solidFill>
                <a:latin typeface="Century Schoolbook" panose="02040604050505020304" pitchFamily="18" charset="0"/>
                <a:ea typeface="Microsoft YaHei UI" panose="020B0503020204020204" pitchFamily="34" charset="-122"/>
              </a:defRPr>
            </a:lvl2pPr>
            <a:lvl3pPr marL="685800" indent="-182563">
              <a:lnSpc>
                <a:spcPct val="90000"/>
              </a:lnSpc>
              <a:spcBef>
                <a:spcPts val="800"/>
              </a:spcBef>
              <a:buClr>
                <a:schemeClr val="accent1"/>
              </a:buClr>
              <a:buFont typeface="Arial" panose="020B0604020202020204" pitchFamily="34" charset="0"/>
              <a:buChar char="•"/>
              <a:defRPr sz="1600">
                <a:solidFill>
                  <a:schemeClr val="tx1"/>
                </a:solidFill>
                <a:latin typeface="Century Schoolbook" panose="02040604050505020304" pitchFamily="18" charset="0"/>
                <a:ea typeface="Microsoft YaHei UI" panose="020B0503020204020204" pitchFamily="34" charset="-122"/>
              </a:defRPr>
            </a:lvl3pPr>
            <a:lvl4pPr marL="914400" indent="-182563">
              <a:lnSpc>
                <a:spcPct val="90000"/>
              </a:lnSpc>
              <a:spcBef>
                <a:spcPts val="800"/>
              </a:spcBef>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4pPr>
            <a:lvl5pPr marL="1143000" indent="-182563">
              <a:lnSpc>
                <a:spcPct val="90000"/>
              </a:lnSpc>
              <a:spcBef>
                <a:spcPts val="800"/>
              </a:spcBef>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5pPr>
            <a:lvl6pPr marL="16002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6pPr>
            <a:lvl7pPr marL="20574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7pPr>
            <a:lvl8pPr marL="25146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8pPr>
            <a:lvl9pPr marL="29718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9pPr>
          </a:lstStyle>
          <a:p>
            <a:pPr lvl="1" eaLnBrk="1" hangingPunct="1">
              <a:lnSpc>
                <a:spcPct val="150000"/>
              </a:lnSpc>
              <a:buFont typeface="Wingdings" panose="05000000000000000000" pitchFamily="2" charset="2"/>
              <a:buChar char="p"/>
            </a:pPr>
            <a:r>
              <a:rPr lang="zh-CN" altLang="en-US" sz="2000" b="1" dirty="0">
                <a:latin typeface="黑体" panose="02010609060101010101" pitchFamily="49" charset="-122"/>
                <a:ea typeface="黑体" panose="02010609060101010101" pitchFamily="49" charset="-122"/>
              </a:rPr>
              <a:t>请问该人是男是女？</a:t>
            </a:r>
            <a:r>
              <a:rPr lang="zh-CN" altLang="en-US" sz="2000" dirty="0">
                <a:latin typeface="+mn-ea"/>
                <a:ea typeface="+mn-ea"/>
              </a:rPr>
              <a:t> </a:t>
            </a:r>
          </a:p>
          <a:p>
            <a:pPr lvl="1" eaLnBrk="1" hangingPunct="1">
              <a:lnSpc>
                <a:spcPct val="150000"/>
              </a:lnSpc>
              <a:buFont typeface="Wingdings" panose="05000000000000000000" pitchFamily="2" charset="2"/>
              <a:buChar char="p"/>
            </a:pPr>
            <a:endParaRPr lang="zh-CN" altLang="en-US" sz="2000" dirty="0">
              <a:latin typeface="+mn-ea"/>
              <a:ea typeface="+mn-ea"/>
            </a:endParaRPr>
          </a:p>
          <a:p>
            <a:pPr lvl="1" eaLnBrk="1" hangingPunct="1">
              <a:lnSpc>
                <a:spcPct val="150000"/>
              </a:lnSpc>
              <a:buFont typeface="Wingdings" panose="05000000000000000000" pitchFamily="2" charset="2"/>
              <a:buChar char="p"/>
            </a:pPr>
            <a:endParaRPr lang="zh-CN" altLang="en-US" sz="2000" dirty="0">
              <a:latin typeface="+mn-ea"/>
              <a:ea typeface="+mn-ea"/>
            </a:endParaRPr>
          </a:p>
        </p:txBody>
      </p:sp>
      <p:sp>
        <p:nvSpPr>
          <p:cNvPr id="8" name="标题 1"/>
          <p:cNvSpPr txBox="1">
            <a:spLocks/>
          </p:cNvSpPr>
          <p:nvPr/>
        </p:nvSpPr>
        <p:spPr bwMode="auto">
          <a:xfrm>
            <a:off x="197644" y="126466"/>
            <a:ext cx="7886700" cy="570309"/>
          </a:xfrm>
          <a:prstGeom prst="rect">
            <a:avLst/>
          </a:prstGeom>
        </p:spPr>
        <p:txBody>
          <a:bodyPr vert="horz" lIns="91440" tIns="45720" rIns="91440" bIns="45720" rtlCol="0" anchor="ctr">
            <a:normAutofit lnSpcReduction="10000"/>
          </a:bodyPr>
          <a:lstStyle>
            <a:defPPr>
              <a:defRPr lang="zh-CN"/>
            </a:defPPr>
            <a:lvl1pPr>
              <a:lnSpc>
                <a:spcPct val="90000"/>
              </a:lnSpc>
              <a:spcBef>
                <a:spcPct val="0"/>
              </a:spcBef>
              <a:buNone/>
              <a:defRPr sz="3600" b="1"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a:lstStyle>
          <a:p>
            <a:r>
              <a:rPr lang="zh-CN" altLang="en-US" dirty="0">
                <a:latin typeface="黑体" panose="02010609060101010101" pitchFamily="49" charset="-122"/>
                <a:ea typeface="黑体" panose="02010609060101010101" pitchFamily="49" charset="-122"/>
              </a:rPr>
              <a:t>高斯朴素贝叶斯</a:t>
            </a:r>
          </a:p>
        </p:txBody>
      </p:sp>
    </p:spTree>
    <p:extLst>
      <p:ext uri="{BB962C8B-B14F-4D97-AF65-F5344CB8AC3E}">
        <p14:creationId xmlns:p14="http://schemas.microsoft.com/office/powerpoint/2010/main" val="23878918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内容占位符 2"/>
          <p:cNvSpPr>
            <a:spLocks noGrp="1"/>
          </p:cNvSpPr>
          <p:nvPr>
            <p:ph idx="1"/>
          </p:nvPr>
        </p:nvSpPr>
        <p:spPr>
          <a:xfrm>
            <a:off x="151831" y="1062970"/>
            <a:ext cx="8586788" cy="3942160"/>
          </a:xfrm>
        </p:spPr>
        <p:txBody>
          <a:bodyPr>
            <a:normAutofit/>
          </a:bodyPr>
          <a:lstStyle/>
          <a:p>
            <a:pPr lvl="1" eaLnBrk="1" hangingPunct="1">
              <a:lnSpc>
                <a:spcPct val="150000"/>
              </a:lnSpc>
              <a:buFont typeface="Wingdings" panose="05000000000000000000" pitchFamily="2" charset="2"/>
              <a:buChar char="p"/>
            </a:pPr>
            <a:r>
              <a:rPr altLang="en-US" b="1" dirty="0" err="1">
                <a:latin typeface="黑体" panose="02010609060101010101" pitchFamily="49" charset="-122"/>
                <a:ea typeface="黑体" panose="02010609060101010101" pitchFamily="49" charset="-122"/>
              </a:rPr>
              <a:t>由于身高、体重、脚掌都是连续变量，不能采用离散变量的方法计算概率。而且由于样本太少，所以也无法分成区间计算。怎么办</a:t>
            </a:r>
            <a:r>
              <a:rPr altLang="en-US" b="1" dirty="0">
                <a:latin typeface="黑体" panose="02010609060101010101" pitchFamily="49" charset="-122"/>
                <a:ea typeface="黑体" panose="02010609060101010101" pitchFamily="49" charset="-122"/>
              </a:rPr>
              <a:t>？ </a:t>
            </a:r>
            <a:endParaRPr lang="en-US" altLang="zh-CN" b="1" dirty="0">
              <a:latin typeface="黑体" panose="02010609060101010101" pitchFamily="49" charset="-122"/>
              <a:ea typeface="黑体" panose="02010609060101010101" pitchFamily="49" charset="-122"/>
            </a:endParaRPr>
          </a:p>
          <a:p>
            <a:pPr lvl="1" eaLnBrk="1" hangingPunct="1">
              <a:lnSpc>
                <a:spcPct val="150000"/>
              </a:lnSpc>
              <a:buFont typeface="Wingdings" panose="05000000000000000000" pitchFamily="2" charset="2"/>
              <a:buChar char="p"/>
            </a:pPr>
            <a:r>
              <a:rPr altLang="en-US" b="1" dirty="0">
                <a:latin typeface="黑体" panose="02010609060101010101" pitchFamily="49" charset="-122"/>
                <a:ea typeface="黑体" panose="02010609060101010101" pitchFamily="49" charset="-122"/>
              </a:rPr>
              <a:t>可以假设男性和女性的身高、体重、脚掌都是</a:t>
            </a:r>
            <a:r>
              <a:rPr altLang="en-US" b="1" dirty="0">
                <a:solidFill>
                  <a:srgbClr val="FF0000"/>
                </a:solidFill>
                <a:latin typeface="黑体" panose="02010609060101010101" pitchFamily="49" charset="-122"/>
                <a:ea typeface="黑体" panose="02010609060101010101" pitchFamily="49" charset="-122"/>
              </a:rPr>
              <a:t>正态分布</a:t>
            </a:r>
            <a:r>
              <a:rPr altLang="en-US" b="1" dirty="0">
                <a:latin typeface="黑体" panose="02010609060101010101" pitchFamily="49" charset="-122"/>
                <a:ea typeface="黑体" panose="02010609060101010101" pitchFamily="49" charset="-122"/>
              </a:rPr>
              <a:t>，通过样本计算出均值和方差，也就是得到正态分布的密度函数。有了密度函数，就可以把值代入，算出某一点的密度函数的值。 比如，男性的身高是均值</a:t>
            </a:r>
            <a:r>
              <a:rPr lang="en-US" altLang="zh-CN" b="1" dirty="0">
                <a:latin typeface="黑体" panose="02010609060101010101" pitchFamily="49" charset="-122"/>
                <a:ea typeface="黑体" panose="02010609060101010101" pitchFamily="49" charset="-122"/>
              </a:rPr>
              <a:t>5.855</a:t>
            </a:r>
            <a:r>
              <a:rPr altLang="en-US" b="1" dirty="0">
                <a:latin typeface="黑体" panose="02010609060101010101" pitchFamily="49" charset="-122"/>
                <a:ea typeface="黑体" panose="02010609060101010101" pitchFamily="49" charset="-122"/>
              </a:rPr>
              <a:t>、方差</a:t>
            </a:r>
            <a:r>
              <a:rPr lang="en-US" altLang="zh-CN" b="1" dirty="0">
                <a:latin typeface="黑体" panose="02010609060101010101" pitchFamily="49" charset="-122"/>
                <a:ea typeface="黑体" panose="02010609060101010101" pitchFamily="49" charset="-122"/>
              </a:rPr>
              <a:t>0.035</a:t>
            </a:r>
            <a:r>
              <a:rPr altLang="en-US" b="1" dirty="0">
                <a:latin typeface="黑体" panose="02010609060101010101" pitchFamily="49" charset="-122"/>
                <a:ea typeface="黑体" panose="02010609060101010101" pitchFamily="49" charset="-122"/>
              </a:rPr>
              <a:t>的正态分布。所以，男性的身高为</a:t>
            </a:r>
            <a:r>
              <a:rPr lang="en-US" altLang="zh-CN" b="1" dirty="0">
                <a:latin typeface="黑体" panose="02010609060101010101" pitchFamily="49" charset="-122"/>
                <a:ea typeface="黑体" panose="02010609060101010101" pitchFamily="49" charset="-122"/>
              </a:rPr>
              <a:t>6</a:t>
            </a:r>
            <a:r>
              <a:rPr altLang="en-US" b="1" dirty="0">
                <a:latin typeface="黑体" panose="02010609060101010101" pitchFamily="49" charset="-122"/>
                <a:ea typeface="黑体" panose="02010609060101010101" pitchFamily="49" charset="-122"/>
              </a:rPr>
              <a:t>英尺的概率的相对值等于</a:t>
            </a:r>
            <a:r>
              <a:rPr lang="en-US" altLang="zh-CN" b="1" dirty="0">
                <a:latin typeface="黑体" panose="02010609060101010101" pitchFamily="49" charset="-122"/>
                <a:ea typeface="黑体" panose="02010609060101010101" pitchFamily="49" charset="-122"/>
              </a:rPr>
              <a:t>1.5789</a:t>
            </a:r>
            <a:r>
              <a:rPr altLang="en-US" b="1" dirty="0">
                <a:latin typeface="黑体" panose="02010609060101010101" pitchFamily="49" charset="-122"/>
                <a:ea typeface="黑体" panose="02010609060101010101" pitchFamily="49" charset="-122"/>
              </a:rPr>
              <a:t>（大于</a:t>
            </a:r>
            <a:r>
              <a:rPr lang="en-US" altLang="zh-CN" b="1" dirty="0">
                <a:latin typeface="黑体" panose="02010609060101010101" pitchFamily="49" charset="-122"/>
                <a:ea typeface="黑体" panose="02010609060101010101" pitchFamily="49" charset="-122"/>
              </a:rPr>
              <a:t>1</a:t>
            </a:r>
            <a:r>
              <a:rPr altLang="en-US" b="1" dirty="0">
                <a:latin typeface="黑体" panose="02010609060101010101" pitchFamily="49" charset="-122"/>
                <a:ea typeface="黑体" panose="02010609060101010101" pitchFamily="49" charset="-122"/>
              </a:rPr>
              <a:t>并没有关系，因为这里是密度函数的值，只用来反映各个值的相对可能性）。</a:t>
            </a:r>
            <a:endParaRPr lang="en-US" altLang="zh-CN" b="1" dirty="0">
              <a:latin typeface="黑体" panose="02010609060101010101" pitchFamily="49" charset="-122"/>
              <a:ea typeface="黑体" panose="02010609060101010101" pitchFamily="49" charset="-122"/>
            </a:endParaRPr>
          </a:p>
          <a:p>
            <a:pPr lvl="1" eaLnBrk="1" hangingPunct="1">
              <a:lnSpc>
                <a:spcPct val="150000"/>
              </a:lnSpc>
              <a:buFont typeface="Wingdings" panose="05000000000000000000" pitchFamily="2" charset="2"/>
              <a:buChar char="p"/>
            </a:pPr>
            <a:endParaRPr altLang="en-US" dirty="0">
              <a:latin typeface="+mn-ea"/>
              <a:ea typeface="+mn-ea"/>
            </a:endParaRPr>
          </a:p>
          <a:p>
            <a:pPr lvl="1" eaLnBrk="1" hangingPunct="1">
              <a:lnSpc>
                <a:spcPct val="150000"/>
              </a:lnSpc>
              <a:buFont typeface="Wingdings" panose="05000000000000000000" pitchFamily="2" charset="2"/>
              <a:buChar char="p"/>
            </a:pPr>
            <a:endParaRPr lang="en-US" altLang="zh-CN" dirty="0">
              <a:latin typeface="+mn-ea"/>
              <a:ea typeface="+mn-ea"/>
            </a:endParaRPr>
          </a:p>
        </p:txBody>
      </p:sp>
      <p:sp>
        <p:nvSpPr>
          <p:cNvPr id="8" name="标题 1"/>
          <p:cNvSpPr txBox="1">
            <a:spLocks/>
          </p:cNvSpPr>
          <p:nvPr/>
        </p:nvSpPr>
        <p:spPr bwMode="auto">
          <a:xfrm>
            <a:off x="251222" y="146344"/>
            <a:ext cx="7886700" cy="570309"/>
          </a:xfrm>
          <a:prstGeom prst="rect">
            <a:avLst/>
          </a:prstGeom>
        </p:spPr>
        <p:txBody>
          <a:bodyPr vert="horz" lIns="91440" tIns="45720" rIns="91440" bIns="45720" rtlCol="0" anchor="ctr">
            <a:normAutofit lnSpcReduction="10000"/>
          </a:bodyPr>
          <a:lstStyle>
            <a:defPPr>
              <a:defRPr lang="zh-CN"/>
            </a:defPPr>
            <a:lvl1pPr>
              <a:lnSpc>
                <a:spcPct val="90000"/>
              </a:lnSpc>
              <a:spcBef>
                <a:spcPct val="0"/>
              </a:spcBef>
              <a:buNone/>
              <a:defRPr sz="3600" b="1"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a:lstStyle>
          <a:p>
            <a:r>
              <a:rPr lang="zh-CN" altLang="en-US" dirty="0">
                <a:latin typeface="黑体" panose="02010609060101010101" pitchFamily="49" charset="-122"/>
                <a:ea typeface="黑体" panose="02010609060101010101" pitchFamily="49" charset="-122"/>
              </a:rPr>
              <a:t>高斯朴素贝叶斯</a:t>
            </a:r>
          </a:p>
        </p:txBody>
      </p:sp>
      <p:pic>
        <p:nvPicPr>
          <p:cNvPr id="40964"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7226" y="5005130"/>
            <a:ext cx="6552010" cy="972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07932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机器学习v2.1rgb">
  <a:themeElements>
    <a:clrScheme name="机器学习">
      <a:dk1>
        <a:sysClr val="windowText" lastClr="000000"/>
      </a:dk1>
      <a:lt1>
        <a:sysClr val="window" lastClr="FFFFFF"/>
      </a:lt1>
      <a:dk2>
        <a:srgbClr val="16754D"/>
      </a:dk2>
      <a:lt2>
        <a:srgbClr val="FFFFFF"/>
      </a:lt2>
      <a:accent1>
        <a:srgbClr val="16754D"/>
      </a:accent1>
      <a:accent2>
        <a:srgbClr val="329E6E"/>
      </a:accent2>
      <a:accent3>
        <a:srgbClr val="FFC000"/>
      </a:accent3>
      <a:accent4>
        <a:srgbClr val="C00000"/>
      </a:accent4>
      <a:accent5>
        <a:srgbClr val="0070C0"/>
      </a:accent5>
      <a:accent6>
        <a:srgbClr val="002060"/>
      </a:accent6>
      <a:hlink>
        <a:srgbClr val="80C000"/>
      </a:hlink>
      <a:folHlink>
        <a:srgbClr val="CC66FF"/>
      </a:folHlink>
    </a:clrScheme>
    <a:fontScheme name="机器学习">
      <a:majorFont>
        <a:latin typeface="Verdana"/>
        <a:ea typeface="幼圆"/>
        <a:cs typeface=""/>
      </a:majorFont>
      <a:minorFont>
        <a:latin typeface="Verdana"/>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机器学习v2.1rgb" id="{EEBC26C2-D188-4AC0-8846-32FF974952E7}" vid="{5872C309-9AD6-4384-AB1E-DDF89DAEFE71}"/>
    </a:ext>
  </a:extLst>
</a:theme>
</file>

<file path=ppt/theme/themeOverride1.xml><?xml version="1.0" encoding="utf-8"?>
<a:themeOverride xmlns:a="http://schemas.openxmlformats.org/drawingml/2006/main">
  <a:clrScheme name="机器学习">
    <a:dk1>
      <a:sysClr val="windowText" lastClr="000000"/>
    </a:dk1>
    <a:lt1>
      <a:sysClr val="window" lastClr="FFFFFF"/>
    </a:lt1>
    <a:dk2>
      <a:srgbClr val="16754D"/>
    </a:dk2>
    <a:lt2>
      <a:srgbClr val="FFFFFF"/>
    </a:lt2>
    <a:accent1>
      <a:srgbClr val="16754D"/>
    </a:accent1>
    <a:accent2>
      <a:srgbClr val="329E6E"/>
    </a:accent2>
    <a:accent3>
      <a:srgbClr val="FFC000"/>
    </a:accent3>
    <a:accent4>
      <a:srgbClr val="C00000"/>
    </a:accent4>
    <a:accent5>
      <a:srgbClr val="0070C0"/>
    </a:accent5>
    <a:accent6>
      <a:srgbClr val="002060"/>
    </a:accent6>
    <a:hlink>
      <a:srgbClr val="80C000"/>
    </a:hlink>
    <a:folHlink>
      <a:srgbClr val="CC66FF"/>
    </a:folHlink>
  </a:clrScheme>
</a:themeOverride>
</file>

<file path=docProps/app.xml><?xml version="1.0" encoding="utf-8"?>
<Properties xmlns="http://schemas.openxmlformats.org/officeDocument/2006/extended-properties" xmlns:vt="http://schemas.openxmlformats.org/officeDocument/2006/docPropsVTypes">
  <Template/>
  <TotalTime>4849</TotalTime>
  <Words>5586</Words>
  <Application>Microsoft Office PowerPoint</Application>
  <PresentationFormat>全屏显示(4:3)</PresentationFormat>
  <Paragraphs>625</Paragraphs>
  <Slides>103</Slides>
  <Notes>0</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2</vt:i4>
      </vt:variant>
      <vt:variant>
        <vt:lpstr>幻灯片标题</vt:lpstr>
      </vt:variant>
      <vt:variant>
        <vt:i4>103</vt:i4>
      </vt:variant>
    </vt:vector>
  </HeadingPairs>
  <TitlesOfParts>
    <vt:vector size="116" baseType="lpstr">
      <vt:lpstr>黑体</vt:lpstr>
      <vt:lpstr>楷体</vt:lpstr>
      <vt:lpstr>宋体</vt:lpstr>
      <vt:lpstr>微软雅黑</vt:lpstr>
      <vt:lpstr>幼圆</vt:lpstr>
      <vt:lpstr>Arial</vt:lpstr>
      <vt:lpstr>Times</vt:lpstr>
      <vt:lpstr>Times New Roman</vt:lpstr>
      <vt:lpstr>Verdana</vt:lpstr>
      <vt:lpstr>Wingdings</vt:lpstr>
      <vt:lpstr>机器学习v2.1rgb</vt:lpstr>
      <vt:lpstr>Formula</vt:lpstr>
      <vt:lpstr>AxMath</vt:lpstr>
      <vt:lpstr>机器学习  Machine Learning</vt:lpstr>
      <vt:lpstr>目 录</vt:lpstr>
      <vt:lpstr>场 景</vt:lpstr>
      <vt:lpstr>基本原理</vt:lpstr>
      <vt:lpstr>基本原理</vt:lpstr>
      <vt:lpstr>条件概率</vt:lpstr>
      <vt:lpstr>条件概率</vt:lpstr>
      <vt:lpstr>全概率公式</vt:lpstr>
      <vt:lpstr>全概率公式</vt:lpstr>
      <vt:lpstr>全概率公式</vt:lpstr>
      <vt:lpstr>贝叶斯推断</vt:lpstr>
      <vt:lpstr>贝叶斯推断</vt:lpstr>
      <vt:lpstr>贝叶斯推断</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贝叶斯决策论</vt:lpstr>
      <vt:lpstr>贝叶斯决策论</vt:lpstr>
      <vt:lpstr>贝叶斯决策论</vt:lpstr>
      <vt:lpstr>贝叶斯决策论</vt:lpstr>
      <vt:lpstr>贝叶斯决策论</vt:lpstr>
      <vt:lpstr>贝叶斯决策论</vt:lpstr>
      <vt:lpstr>贝叶斯决策论</vt:lpstr>
      <vt:lpstr>贝叶斯决策论</vt:lpstr>
      <vt:lpstr>贝叶斯决策论</vt:lpstr>
      <vt:lpstr>贝叶斯决策论</vt:lpstr>
      <vt:lpstr>贝叶斯决策论</vt:lpstr>
      <vt:lpstr>贝叶斯决策论</vt:lpstr>
      <vt:lpstr>贝叶斯决策论</vt:lpstr>
      <vt:lpstr>目 录</vt:lpstr>
      <vt:lpstr>概率 VS 统计</vt:lpstr>
      <vt:lpstr>概率 VS 统计</vt:lpstr>
      <vt:lpstr>PowerPoint 演示文稿</vt:lpstr>
      <vt:lpstr>极大似然估计</vt:lpstr>
      <vt:lpstr>极大似然估计</vt:lpstr>
      <vt:lpstr>极大似然估计</vt:lpstr>
      <vt:lpstr>极大似然估计</vt:lpstr>
      <vt:lpstr>极大似然估计</vt:lpstr>
      <vt:lpstr>目 录</vt:lpstr>
      <vt:lpstr>朴素贝叶斯分类器</vt:lpstr>
      <vt:lpstr>朴素贝叶斯分类器</vt:lpstr>
      <vt:lpstr>朴素贝叶斯分类器</vt:lpstr>
      <vt:lpstr>朴素贝叶斯分类器</vt:lpstr>
      <vt:lpstr>朴素贝叶斯分类器</vt:lpstr>
      <vt:lpstr>PowerPoint 演示文稿</vt:lpstr>
      <vt:lpstr>PowerPoint 演示文稿</vt:lpstr>
      <vt:lpstr>PowerPoint 演示文稿</vt:lpstr>
      <vt:lpstr>PowerPoint 演示文稿</vt:lpstr>
      <vt:lpstr>拉普拉斯修正</vt:lpstr>
      <vt:lpstr>拉普拉斯修正</vt:lpstr>
      <vt:lpstr>PowerPoint 演示文稿</vt:lpstr>
      <vt:lpstr>拉普拉斯修正</vt:lpstr>
      <vt:lpstr>PowerPoint 演示文稿</vt:lpstr>
      <vt:lpstr>目 录</vt:lpstr>
      <vt:lpstr>半朴素贝叶斯分类器</vt:lpstr>
      <vt:lpstr>半朴素贝叶斯分类器</vt:lpstr>
      <vt:lpstr>SPODE</vt:lpstr>
      <vt:lpstr>TAN</vt:lpstr>
      <vt:lpstr>AODE</vt:lpstr>
      <vt:lpstr>目 录</vt:lpstr>
      <vt:lpstr>贝叶斯网</vt:lpstr>
      <vt:lpstr>贝叶斯网</vt:lpstr>
      <vt:lpstr>贝叶斯网：结构</vt:lpstr>
      <vt:lpstr>贝叶斯网：结构</vt:lpstr>
      <vt:lpstr>贝叶斯网：结构</vt:lpstr>
      <vt:lpstr>贝叶斯网：学习</vt:lpstr>
      <vt:lpstr>贝叶斯网：学习</vt:lpstr>
      <vt:lpstr>贝叶斯网：推断</vt:lpstr>
      <vt:lpstr>贝叶斯网：推断</vt:lpstr>
      <vt:lpstr>PowerPoint 演示文稿</vt:lpstr>
      <vt:lpstr>目 录</vt:lpstr>
      <vt:lpstr>EM算法</vt:lpstr>
      <vt:lpstr>EM算法</vt:lpstr>
      <vt:lpstr>EM算法</vt:lpstr>
      <vt:lpstr>EM算法</vt:lpstr>
      <vt:lpstr>EM算法</vt:lpstr>
      <vt:lpstr>EM算法</vt:lpstr>
      <vt:lpstr>EM算法</vt:lpstr>
      <vt:lpstr>PowerPoint 演示文稿</vt:lpstr>
      <vt:lpstr>EM算法举例</vt:lpstr>
      <vt:lpstr>EM算法举例</vt:lpstr>
      <vt:lpstr>EM算法举例</vt:lpstr>
      <vt:lpstr>EM算法举例</vt:lpstr>
      <vt:lpstr>EM算法举例</vt:lpstr>
      <vt:lpstr>EM算法举例</vt:lpstr>
      <vt:lpstr>EM算法举例</vt:lpstr>
      <vt:lpstr>EM算法举例</vt:lpstr>
      <vt:lpstr>EM算法举例</vt:lpstr>
      <vt:lpstr>EM算法举例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机器学习-第七章</dc:title>
  <dc:creator/>
  <cp:lastModifiedBy>yx</cp:lastModifiedBy>
  <cp:revision>504</cp:revision>
  <dcterms:created xsi:type="dcterms:W3CDTF">2016-01-02T06:13:38Z</dcterms:created>
  <dcterms:modified xsi:type="dcterms:W3CDTF">2023-04-10T12:37:23Z</dcterms:modified>
</cp:coreProperties>
</file>